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7"/>
  </p:notesMasterIdLst>
  <p:sldIdLst>
    <p:sldId id="256" r:id="rId2"/>
    <p:sldId id="257" r:id="rId3"/>
    <p:sldId id="271" r:id="rId4"/>
    <p:sldId id="273" r:id="rId5"/>
    <p:sldId id="260" r:id="rId6"/>
    <p:sldId id="274" r:id="rId7"/>
    <p:sldId id="268" r:id="rId8"/>
    <p:sldId id="270" r:id="rId9"/>
    <p:sldId id="269" r:id="rId10"/>
    <p:sldId id="277" r:id="rId11"/>
    <p:sldId id="278" r:id="rId12"/>
    <p:sldId id="265" r:id="rId13"/>
    <p:sldId id="280" r:id="rId14"/>
    <p:sldId id="279" r:id="rId15"/>
    <p:sldId id="281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9900"/>
    <a:srgbClr val="800080"/>
    <a:srgbClr val="990099"/>
    <a:srgbClr val="0033CC"/>
    <a:srgbClr val="00FFFF"/>
    <a:srgbClr val="FF00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CEDC9D2-4CE1-47B4-A96C-158B43C331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2E3D94-EE29-400F-BF72-7839AE39F19D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DCAE04-5C79-4337-A375-FF91A464980C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363634-CDAE-4A07-877C-EACEC7A52EA8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DEBBAB-DA00-4A74-9001-E3068FB96F69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2AA376-8103-4D65-BD6A-66E70C248A2F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CEF265-CB6E-426D-92F0-AFC877094AA9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DD52AE-9935-4314-94DD-095BB54EE88E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8B13AE-FCB1-4C47-BB78-948D6435EE64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9C98ED-A864-4E8B-8E58-B9B5D772413C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2738DD-553C-4EDA-AE0C-D7554AA8A3F5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DBCB64-E648-4EC4-87AA-4352F2DDD987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E3C049-4EC7-440E-88BC-082E5585CD0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643BDE-78B8-4B82-A812-514DEFA68939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31EC25-5A23-40EC-80B7-55D2B4B6C7FC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229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536575" y="6248400"/>
            <a:ext cx="205422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2009 July 8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251200" y="6248400"/>
            <a:ext cx="2887663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Supernova Remants and Pulsar Wind Nebulae in the Chandra Era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8150" y="62579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61C623-E202-45BB-9545-BCEF21E7FB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2009 July 8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Supernova Remants and Pulsar Wind Nebulae in the Chandra Era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E42AF-51BC-4276-A17C-2C3B982E5D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2009 July 8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Supernova Remants and Pulsar Wind Nebulae in the Chandra Era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6D626-5E64-4488-AEE1-C92596853E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2009 July 8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Supernova Remants and Pulsar Wind Nebulae in the Chandra Era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9F5A5-A67F-45B1-A6AE-E611E273C4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2009 July 8</a:t>
            </a: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Supernova Remants and Pulsar Wind Nebulae in the Chandra Era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40AE5-5B07-42A0-B808-BB1B04E35D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2009 July 8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Supernova Remants and Pulsar Wind Nebulae in the Chandra Era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CE3CC-0C4C-4E5B-A4EB-38AB7F8129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2009 July 8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Supernova Remants and Pulsar Wind Nebulae in the Chandra Era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D5D49-1C69-4904-8A1A-C04BB327C0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2009 July 8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Supernova Remants and Pulsar Wind Nebulae in the Chandra Era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DC6DF-6B29-4FB7-AEE4-DE74C00D7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2009 July 8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Supernova Remants and Pulsar Wind Nebulae in the Chandra Era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5EA6E-6945-4D73-BFE9-EA83AD8C34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2009 July 8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Supernova Remants and Pulsar Wind Nebulae in the Chandra Era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1DF96-4482-45F1-AACF-AA10EB2898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2009 July 8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Supernova Remants and Pulsar Wind Nebulae in the Chandra Era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8DEDC-72A6-41A0-A09F-E2F78A6720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2009 July 8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Supernova Remants and Pulsar Wind Nebulae in the Chandra Era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76342-9570-4B74-9169-82F357BF7B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3400" y="1828800"/>
            <a:ext cx="8153400" cy="4038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2009 July 8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Supernova Remants and Pulsar Wind Nebulae in the Chandra Era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3B2CE-8652-430A-AD49-20D7C416AE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228600" y="228600"/>
            <a:ext cx="8686800" cy="5943600"/>
            <a:chOff x="144" y="144"/>
            <a:chExt cx="5472" cy="3744"/>
          </a:xfrm>
        </p:grpSpPr>
        <p:sp>
          <p:nvSpPr>
            <p:cNvPr id="11267" name="Rectangle 3"/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268" name="Rectangle 4"/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269" name="Line 5"/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05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000" smtClean="0"/>
            </a:lvl1pPr>
          </a:lstStyle>
          <a:p>
            <a:pPr>
              <a:defRPr/>
            </a:pPr>
            <a:r>
              <a:rPr lang="en-US"/>
              <a:t>2009 July 8</a:t>
            </a:r>
          </a:p>
        </p:txBody>
      </p:sp>
      <p:sp>
        <p:nvSpPr>
          <p:cNvPr id="1127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/>
            </a:lvl1pPr>
          </a:lstStyle>
          <a:p>
            <a:pPr>
              <a:defRPr/>
            </a:pPr>
            <a:r>
              <a:rPr lang="en-US"/>
              <a:t>Supernova Remants and Pulsar Wind Nebulae in the Chandra Era</a:t>
            </a:r>
          </a:p>
        </p:txBody>
      </p:sp>
      <p:sp>
        <p:nvSpPr>
          <p:cNvPr id="1127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12C615F0-A970-4DF5-A85F-4FAFEE59F4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p:hf hdr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Gelfand_Joseph.movie.avi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6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/>
              <a:t>2009 July 8</a:t>
            </a:r>
          </a:p>
        </p:txBody>
      </p:sp>
      <p:sp>
        <p:nvSpPr>
          <p:cNvPr id="4099" name="Rectangle 9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Supernova Remants and Pulsar Wind Nebulae in the Chandra Era</a:t>
            </a:r>
          </a:p>
        </p:txBody>
      </p:sp>
      <p:sp>
        <p:nvSpPr>
          <p:cNvPr id="4100" name="Rectangle 10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8AAC78-13E3-4B84-9A30-7B0DDBFA6366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410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181100"/>
            <a:ext cx="8267700" cy="2247900"/>
          </a:xfrm>
        </p:spPr>
        <p:txBody>
          <a:bodyPr/>
          <a:lstStyle/>
          <a:p>
            <a:pPr eaLnBrk="1" hangingPunct="1"/>
            <a:r>
              <a:rPr lang="en-US" sz="4200" smtClean="0"/>
              <a:t>Modeling the Dynamical and Radiative Evolution of a Pulsar Wind Nebula inside a Supernova Remnant</a:t>
            </a:r>
          </a:p>
        </p:txBody>
      </p:sp>
      <p:sp>
        <p:nvSpPr>
          <p:cNvPr id="410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93738" y="4052888"/>
            <a:ext cx="7772400" cy="18732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500" smtClean="0"/>
              <a:t> Joseph Gelfand (NYU / NSF)</a:t>
            </a:r>
          </a:p>
          <a:p>
            <a:pPr eaLnBrk="1" hangingPunct="1">
              <a:lnSpc>
                <a:spcPct val="90000"/>
              </a:lnSpc>
            </a:pPr>
            <a:endParaRPr lang="en-US" sz="18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Patrick Slane (CfA), Weiqun Zhang (NYU)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arxiv:0904.4053</a:t>
            </a:r>
            <a:endParaRPr lang="en-US" sz="3900" smtClean="0"/>
          </a:p>
        </p:txBody>
      </p:sp>
      <p:pic>
        <p:nvPicPr>
          <p:cNvPr id="4103" name="Picture 4" descr="NSF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1100" y="3813175"/>
            <a:ext cx="996950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6" descr="nyu-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1650" y="3929063"/>
            <a:ext cx="115252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/>
              <a:t>2009 July 8</a:t>
            </a:r>
          </a:p>
        </p:txBody>
      </p:sp>
      <p:sp>
        <p:nvSpPr>
          <p:cNvPr id="5123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Supernova Remants and Pulsar Wind Nebulae in the Chandra Era</a:t>
            </a:r>
          </a:p>
        </p:txBody>
      </p:sp>
      <p:sp>
        <p:nvSpPr>
          <p:cNvPr id="512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3ADA97E-8ACD-464E-B380-7F92FB19082E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Pulsar Wind Nebula inside a Supernova Remnant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854200"/>
            <a:ext cx="3840162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900" smtClean="0">
                <a:cs typeface="Arial" charset="0"/>
              </a:rPr>
              <a:t>Neutron Star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cs typeface="Arial" charset="0"/>
              </a:rPr>
              <a:t>Initial Spin Period and         Spin-down Luminosity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cs typeface="Arial" charset="0"/>
              </a:rPr>
              <a:t>Spin-down Timescale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cs typeface="Arial" charset="0"/>
              </a:rPr>
              <a:t>Braking Index</a:t>
            </a:r>
          </a:p>
          <a:p>
            <a:pPr eaLnBrk="1" hangingPunct="1">
              <a:lnSpc>
                <a:spcPct val="90000"/>
              </a:lnSpc>
            </a:pPr>
            <a:r>
              <a:rPr lang="en-US" sz="1900" smtClean="0">
                <a:cs typeface="Arial" charset="0"/>
              </a:rPr>
              <a:t>Pulsar Wind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cs typeface="Arial" charset="0"/>
              </a:rPr>
              <a:t>Fraction of energy in magnetic field, electrons, and 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cs typeface="Arial" charset="0"/>
              </a:rPr>
              <a:t>Acceleration mechanism: minimum and maximum particle energy, energy spectrum</a:t>
            </a:r>
          </a:p>
          <a:p>
            <a:pPr eaLnBrk="1" hangingPunct="1">
              <a:lnSpc>
                <a:spcPct val="90000"/>
              </a:lnSpc>
            </a:pPr>
            <a:r>
              <a:rPr lang="en-US" sz="1900" smtClean="0">
                <a:cs typeface="Arial" charset="0"/>
              </a:rPr>
              <a:t>Progenitor Supernova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cs typeface="Arial" charset="0"/>
              </a:rPr>
              <a:t>Ejecta Mass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cs typeface="Arial" charset="0"/>
              </a:rPr>
              <a:t>Initial Kinetic Energy</a:t>
            </a:r>
          </a:p>
        </p:txBody>
      </p:sp>
      <p:pic>
        <p:nvPicPr>
          <p:cNvPr id="13326" name="Picture 14" descr="Pulsa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7888" y="1778000"/>
            <a:ext cx="3695700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7" name="Picture 15" descr="PulsarWind-001"/>
          <p:cNvPicPr>
            <a:picLocks noChangeAspect="1" noChangeArrowheads="1"/>
          </p:cNvPicPr>
          <p:nvPr/>
        </p:nvPicPr>
        <p:blipFill>
          <a:blip r:embed="rId4"/>
          <a:srcRect l="21297" t="17506" r="26065" b="17390"/>
          <a:stretch>
            <a:fillRect/>
          </a:stretch>
        </p:blipFill>
        <p:spPr bwMode="auto">
          <a:xfrm>
            <a:off x="4379913" y="1778000"/>
            <a:ext cx="426402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8" name="Picture 16" descr="core_collapse_scenari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03713" y="2200275"/>
            <a:ext cx="4454525" cy="333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2" name="Picture 20" descr="crab_xray-optical-ir"/>
          <p:cNvPicPr>
            <a:picLocks noChangeAspect="1" noChangeArrowheads="1"/>
          </p:cNvPicPr>
          <p:nvPr/>
        </p:nvPicPr>
        <p:blipFill>
          <a:blip r:embed="rId6"/>
          <a:srcRect l="7617" t="7292" r="14040" b="9404"/>
          <a:stretch>
            <a:fillRect/>
          </a:stretch>
        </p:blipFill>
        <p:spPr bwMode="auto">
          <a:xfrm>
            <a:off x="4379913" y="1806575"/>
            <a:ext cx="4341812" cy="423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/>
              <a:t>2009 July 8</a:t>
            </a:r>
          </a:p>
        </p:txBody>
      </p:sp>
      <p:sp>
        <p:nvSpPr>
          <p:cNvPr id="102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Supernova Remants and Pulsar Wind Nebulae in the Chandra Era</a:t>
            </a:r>
          </a:p>
        </p:txBody>
      </p:sp>
      <p:sp>
        <p:nvSpPr>
          <p:cNvPr id="102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8AE1E22-C7DD-4849-BA01-E2A515248984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83970" name="Freeform 2"/>
          <p:cNvSpPr>
            <a:spLocks/>
          </p:cNvSpPr>
          <p:nvPr/>
        </p:nvSpPr>
        <p:spPr bwMode="auto">
          <a:xfrm rot="10800000">
            <a:off x="8258175" y="1930400"/>
            <a:ext cx="538163" cy="4033838"/>
          </a:xfrm>
          <a:custGeom>
            <a:avLst/>
            <a:gdLst>
              <a:gd name="T0" fmla="*/ 408292 w 605"/>
              <a:gd name="T1" fmla="*/ 0 h 2541"/>
              <a:gd name="T2" fmla="*/ 150330 w 605"/>
              <a:gd name="T3" fmla="*/ 654050 h 2541"/>
              <a:gd name="T4" fmla="*/ 21349 w 605"/>
              <a:gd name="T5" fmla="*/ 1728788 h 2541"/>
              <a:gd name="T6" fmla="*/ 86284 w 605"/>
              <a:gd name="T7" fmla="*/ 2881313 h 2541"/>
              <a:gd name="T8" fmla="*/ 538163 w 605"/>
              <a:gd name="T9" fmla="*/ 4033838 h 25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5"/>
              <a:gd name="T16" fmla="*/ 0 h 2541"/>
              <a:gd name="T17" fmla="*/ 605 w 605"/>
              <a:gd name="T18" fmla="*/ 2541 h 25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5" h="2541">
                <a:moveTo>
                  <a:pt x="459" y="0"/>
                </a:moveTo>
                <a:cubicBezTo>
                  <a:pt x="350" y="115"/>
                  <a:pt x="241" y="231"/>
                  <a:pt x="169" y="412"/>
                </a:cubicBezTo>
                <a:cubicBezTo>
                  <a:pt x="97" y="593"/>
                  <a:pt x="36" y="855"/>
                  <a:pt x="24" y="1089"/>
                </a:cubicBezTo>
                <a:cubicBezTo>
                  <a:pt x="12" y="1323"/>
                  <a:pt x="0" y="1573"/>
                  <a:pt x="97" y="1815"/>
                </a:cubicBezTo>
                <a:cubicBezTo>
                  <a:pt x="194" y="2057"/>
                  <a:pt x="399" y="2299"/>
                  <a:pt x="605" y="2541"/>
                </a:cubicBezTo>
              </a:path>
            </a:pathLst>
          </a:custGeom>
          <a:noFill/>
          <a:ln w="1016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1" name="Freeform 3"/>
          <p:cNvSpPr>
            <a:spLocks/>
          </p:cNvSpPr>
          <p:nvPr/>
        </p:nvSpPr>
        <p:spPr bwMode="auto">
          <a:xfrm>
            <a:off x="2459038" y="1930400"/>
            <a:ext cx="538162" cy="4033838"/>
          </a:xfrm>
          <a:custGeom>
            <a:avLst/>
            <a:gdLst>
              <a:gd name="T0" fmla="*/ 408291 w 605"/>
              <a:gd name="T1" fmla="*/ 0 h 2541"/>
              <a:gd name="T2" fmla="*/ 150330 w 605"/>
              <a:gd name="T3" fmla="*/ 654050 h 2541"/>
              <a:gd name="T4" fmla="*/ 21349 w 605"/>
              <a:gd name="T5" fmla="*/ 1728788 h 2541"/>
              <a:gd name="T6" fmla="*/ 86284 w 605"/>
              <a:gd name="T7" fmla="*/ 2881313 h 2541"/>
              <a:gd name="T8" fmla="*/ 538162 w 605"/>
              <a:gd name="T9" fmla="*/ 4033838 h 25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5"/>
              <a:gd name="T16" fmla="*/ 0 h 2541"/>
              <a:gd name="T17" fmla="*/ 605 w 605"/>
              <a:gd name="T18" fmla="*/ 2541 h 25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5" h="2541">
                <a:moveTo>
                  <a:pt x="459" y="0"/>
                </a:moveTo>
                <a:cubicBezTo>
                  <a:pt x="350" y="115"/>
                  <a:pt x="241" y="231"/>
                  <a:pt x="169" y="412"/>
                </a:cubicBezTo>
                <a:cubicBezTo>
                  <a:pt x="97" y="593"/>
                  <a:pt x="36" y="855"/>
                  <a:pt x="24" y="1089"/>
                </a:cubicBezTo>
                <a:cubicBezTo>
                  <a:pt x="12" y="1323"/>
                  <a:pt x="0" y="1573"/>
                  <a:pt x="97" y="1815"/>
                </a:cubicBezTo>
                <a:cubicBezTo>
                  <a:pt x="194" y="2057"/>
                  <a:pt x="399" y="2299"/>
                  <a:pt x="605" y="2541"/>
                </a:cubicBezTo>
              </a:path>
            </a:pathLst>
          </a:custGeom>
          <a:noFill/>
          <a:ln w="5715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2" name="Freeform 4"/>
          <p:cNvSpPr>
            <a:spLocks/>
          </p:cNvSpPr>
          <p:nvPr/>
        </p:nvSpPr>
        <p:spPr bwMode="auto">
          <a:xfrm>
            <a:off x="2382838" y="1930400"/>
            <a:ext cx="538162" cy="4033838"/>
          </a:xfrm>
          <a:custGeom>
            <a:avLst/>
            <a:gdLst>
              <a:gd name="T0" fmla="*/ 408291 w 605"/>
              <a:gd name="T1" fmla="*/ 0 h 2541"/>
              <a:gd name="T2" fmla="*/ 150330 w 605"/>
              <a:gd name="T3" fmla="*/ 654050 h 2541"/>
              <a:gd name="T4" fmla="*/ 21349 w 605"/>
              <a:gd name="T5" fmla="*/ 1728788 h 2541"/>
              <a:gd name="T6" fmla="*/ 86284 w 605"/>
              <a:gd name="T7" fmla="*/ 2881313 h 2541"/>
              <a:gd name="T8" fmla="*/ 538162 w 605"/>
              <a:gd name="T9" fmla="*/ 4033838 h 25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5"/>
              <a:gd name="T16" fmla="*/ 0 h 2541"/>
              <a:gd name="T17" fmla="*/ 605 w 605"/>
              <a:gd name="T18" fmla="*/ 2541 h 25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5" h="2541">
                <a:moveTo>
                  <a:pt x="459" y="0"/>
                </a:moveTo>
                <a:cubicBezTo>
                  <a:pt x="350" y="115"/>
                  <a:pt x="241" y="231"/>
                  <a:pt x="169" y="412"/>
                </a:cubicBezTo>
                <a:cubicBezTo>
                  <a:pt x="97" y="593"/>
                  <a:pt x="36" y="855"/>
                  <a:pt x="24" y="1089"/>
                </a:cubicBezTo>
                <a:cubicBezTo>
                  <a:pt x="12" y="1323"/>
                  <a:pt x="0" y="1573"/>
                  <a:pt x="97" y="1815"/>
                </a:cubicBezTo>
                <a:cubicBezTo>
                  <a:pt x="194" y="2057"/>
                  <a:pt x="399" y="2299"/>
                  <a:pt x="605" y="2541"/>
                </a:cubicBezTo>
              </a:path>
            </a:pathLst>
          </a:custGeom>
          <a:noFill/>
          <a:ln w="101600">
            <a:solidFill>
              <a:srgbClr val="800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3" name="Freeform 5"/>
          <p:cNvSpPr>
            <a:spLocks/>
          </p:cNvSpPr>
          <p:nvPr/>
        </p:nvSpPr>
        <p:spPr bwMode="auto">
          <a:xfrm rot="10800000">
            <a:off x="6184900" y="1892300"/>
            <a:ext cx="538163" cy="4033838"/>
          </a:xfrm>
          <a:custGeom>
            <a:avLst/>
            <a:gdLst>
              <a:gd name="T0" fmla="*/ 408292 w 605"/>
              <a:gd name="T1" fmla="*/ 0 h 2541"/>
              <a:gd name="T2" fmla="*/ 150330 w 605"/>
              <a:gd name="T3" fmla="*/ 654050 h 2541"/>
              <a:gd name="T4" fmla="*/ 21349 w 605"/>
              <a:gd name="T5" fmla="*/ 1728788 h 2541"/>
              <a:gd name="T6" fmla="*/ 86284 w 605"/>
              <a:gd name="T7" fmla="*/ 2881313 h 2541"/>
              <a:gd name="T8" fmla="*/ 538163 w 605"/>
              <a:gd name="T9" fmla="*/ 4033838 h 25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5"/>
              <a:gd name="T16" fmla="*/ 0 h 2541"/>
              <a:gd name="T17" fmla="*/ 605 w 605"/>
              <a:gd name="T18" fmla="*/ 2541 h 25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5" h="2541">
                <a:moveTo>
                  <a:pt x="459" y="0"/>
                </a:moveTo>
                <a:cubicBezTo>
                  <a:pt x="350" y="115"/>
                  <a:pt x="241" y="231"/>
                  <a:pt x="169" y="412"/>
                </a:cubicBezTo>
                <a:cubicBezTo>
                  <a:pt x="97" y="593"/>
                  <a:pt x="36" y="855"/>
                  <a:pt x="24" y="1089"/>
                </a:cubicBezTo>
                <a:cubicBezTo>
                  <a:pt x="12" y="1323"/>
                  <a:pt x="0" y="1573"/>
                  <a:pt x="97" y="1815"/>
                </a:cubicBezTo>
                <a:cubicBezTo>
                  <a:pt x="194" y="2057"/>
                  <a:pt x="399" y="2299"/>
                  <a:pt x="605" y="2541"/>
                </a:cubicBezTo>
              </a:path>
            </a:pathLst>
          </a:custGeom>
          <a:noFill/>
          <a:ln w="101600">
            <a:solidFill>
              <a:srgbClr val="800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4" name="Freeform 6"/>
          <p:cNvSpPr>
            <a:spLocks/>
          </p:cNvSpPr>
          <p:nvPr/>
        </p:nvSpPr>
        <p:spPr bwMode="auto">
          <a:xfrm rot="10800000">
            <a:off x="6108700" y="1892300"/>
            <a:ext cx="538163" cy="4033838"/>
          </a:xfrm>
          <a:custGeom>
            <a:avLst/>
            <a:gdLst>
              <a:gd name="T0" fmla="*/ 408292 w 605"/>
              <a:gd name="T1" fmla="*/ 0 h 2541"/>
              <a:gd name="T2" fmla="*/ 150330 w 605"/>
              <a:gd name="T3" fmla="*/ 654050 h 2541"/>
              <a:gd name="T4" fmla="*/ 21349 w 605"/>
              <a:gd name="T5" fmla="*/ 1728788 h 2541"/>
              <a:gd name="T6" fmla="*/ 86284 w 605"/>
              <a:gd name="T7" fmla="*/ 2881313 h 2541"/>
              <a:gd name="T8" fmla="*/ 538163 w 605"/>
              <a:gd name="T9" fmla="*/ 4033838 h 25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5"/>
              <a:gd name="T16" fmla="*/ 0 h 2541"/>
              <a:gd name="T17" fmla="*/ 605 w 605"/>
              <a:gd name="T18" fmla="*/ 2541 h 25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5" h="2541">
                <a:moveTo>
                  <a:pt x="459" y="0"/>
                </a:moveTo>
                <a:cubicBezTo>
                  <a:pt x="350" y="115"/>
                  <a:pt x="241" y="231"/>
                  <a:pt x="169" y="412"/>
                </a:cubicBezTo>
                <a:cubicBezTo>
                  <a:pt x="97" y="593"/>
                  <a:pt x="36" y="855"/>
                  <a:pt x="24" y="1089"/>
                </a:cubicBezTo>
                <a:cubicBezTo>
                  <a:pt x="12" y="1323"/>
                  <a:pt x="0" y="1573"/>
                  <a:pt x="97" y="1815"/>
                </a:cubicBezTo>
                <a:cubicBezTo>
                  <a:pt x="194" y="2057"/>
                  <a:pt x="399" y="2299"/>
                  <a:pt x="605" y="2541"/>
                </a:cubicBezTo>
              </a:path>
            </a:pathLst>
          </a:custGeom>
          <a:noFill/>
          <a:ln w="5715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5" name="Oval 7"/>
          <p:cNvSpPr>
            <a:spLocks noChangeArrowheads="1"/>
          </p:cNvSpPr>
          <p:nvPr/>
        </p:nvSpPr>
        <p:spPr bwMode="auto">
          <a:xfrm>
            <a:off x="3919538" y="3205163"/>
            <a:ext cx="1382712" cy="11064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3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Schematic of a Pulsar Wind Nebula inside a Supernova Remnant</a:t>
            </a:r>
          </a:p>
        </p:txBody>
      </p:sp>
      <p:sp>
        <p:nvSpPr>
          <p:cNvPr id="1037" name="Line 9"/>
          <p:cNvSpPr>
            <a:spLocks noChangeShapeType="1"/>
          </p:cNvSpPr>
          <p:nvPr/>
        </p:nvSpPr>
        <p:spPr bwMode="auto">
          <a:xfrm>
            <a:off x="3962400" y="2438400"/>
            <a:ext cx="609600" cy="121920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8" name="Oval 10"/>
          <p:cNvSpPr>
            <a:spLocks noChangeArrowheads="1"/>
          </p:cNvSpPr>
          <p:nvPr/>
        </p:nvSpPr>
        <p:spPr bwMode="auto">
          <a:xfrm>
            <a:off x="4495800" y="36576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9" name="Text Box 11"/>
          <p:cNvSpPr txBox="1">
            <a:spLocks noChangeArrowheads="1"/>
          </p:cNvSpPr>
          <p:nvPr/>
        </p:nvSpPr>
        <p:spPr bwMode="auto">
          <a:xfrm>
            <a:off x="2438400" y="1981200"/>
            <a:ext cx="2030413" cy="457200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FF"/>
                </a:solidFill>
              </a:rPr>
              <a:t>Neutron Star</a:t>
            </a:r>
          </a:p>
        </p:txBody>
      </p:sp>
      <p:graphicFrame>
        <p:nvGraphicFramePr>
          <p:cNvPr id="1026" name="Object 12"/>
          <p:cNvGraphicFramePr>
            <a:graphicFrameLocks noChangeAspect="1"/>
          </p:cNvGraphicFramePr>
          <p:nvPr>
            <p:ph idx="1"/>
          </p:nvPr>
        </p:nvGraphicFramePr>
        <p:xfrm>
          <a:off x="4475163" y="1790700"/>
          <a:ext cx="2209800" cy="974725"/>
        </p:xfrm>
        <a:graphic>
          <a:graphicData uri="http://schemas.openxmlformats.org/presentationml/2006/ole">
            <p:oleObj spid="_x0000_s1026" name="Equation" r:id="rId4" imgW="1295280" imgH="571320" progId="">
              <p:embed/>
            </p:oleObj>
          </a:graphicData>
        </a:graphic>
      </p:graphicFrame>
      <p:sp>
        <p:nvSpPr>
          <p:cNvPr id="83981" name="Oval 13"/>
          <p:cNvSpPr>
            <a:spLocks noChangeArrowheads="1"/>
          </p:cNvSpPr>
          <p:nvPr/>
        </p:nvSpPr>
        <p:spPr bwMode="auto">
          <a:xfrm>
            <a:off x="4953000" y="2095500"/>
            <a:ext cx="381000" cy="457200"/>
          </a:xfrm>
          <a:prstGeom prst="ellips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982" name="Oval 14"/>
          <p:cNvSpPr>
            <a:spLocks noChangeArrowheads="1"/>
          </p:cNvSpPr>
          <p:nvPr/>
        </p:nvSpPr>
        <p:spPr bwMode="auto">
          <a:xfrm>
            <a:off x="5727700" y="2324100"/>
            <a:ext cx="457200" cy="457200"/>
          </a:xfrm>
          <a:prstGeom prst="ellips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983" name="Oval 15"/>
          <p:cNvSpPr>
            <a:spLocks noChangeArrowheads="1"/>
          </p:cNvSpPr>
          <p:nvPr/>
        </p:nvSpPr>
        <p:spPr bwMode="auto">
          <a:xfrm>
            <a:off x="6134100" y="1790700"/>
            <a:ext cx="685800" cy="457200"/>
          </a:xfrm>
          <a:prstGeom prst="ellips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4033838" y="3275013"/>
            <a:ext cx="1155700" cy="998537"/>
            <a:chOff x="2541" y="2063"/>
            <a:chExt cx="728" cy="629"/>
          </a:xfrm>
        </p:grpSpPr>
        <p:sp>
          <p:nvSpPr>
            <p:cNvPr id="1059" name="Line 17"/>
            <p:cNvSpPr>
              <a:spLocks noChangeShapeType="1"/>
            </p:cNvSpPr>
            <p:nvPr/>
          </p:nvSpPr>
          <p:spPr bwMode="auto">
            <a:xfrm flipH="1">
              <a:off x="2541" y="2378"/>
              <a:ext cx="26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0" name="Line 18"/>
            <p:cNvSpPr>
              <a:spLocks noChangeShapeType="1"/>
            </p:cNvSpPr>
            <p:nvPr/>
          </p:nvSpPr>
          <p:spPr bwMode="auto">
            <a:xfrm flipH="1">
              <a:off x="2638" y="2450"/>
              <a:ext cx="192" cy="12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1" name="Line 19"/>
            <p:cNvSpPr>
              <a:spLocks noChangeShapeType="1"/>
            </p:cNvSpPr>
            <p:nvPr/>
          </p:nvSpPr>
          <p:spPr bwMode="auto">
            <a:xfrm flipH="1">
              <a:off x="2904" y="2475"/>
              <a:ext cx="0" cy="217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2" name="Line 20"/>
            <p:cNvSpPr>
              <a:spLocks noChangeShapeType="1"/>
            </p:cNvSpPr>
            <p:nvPr/>
          </p:nvSpPr>
          <p:spPr bwMode="auto">
            <a:xfrm>
              <a:off x="2976" y="2448"/>
              <a:ext cx="170" cy="147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3" name="Line 21"/>
            <p:cNvSpPr>
              <a:spLocks noChangeShapeType="1"/>
            </p:cNvSpPr>
            <p:nvPr/>
          </p:nvSpPr>
          <p:spPr bwMode="auto">
            <a:xfrm>
              <a:off x="3001" y="2378"/>
              <a:ext cx="268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4" name="Line 22"/>
            <p:cNvSpPr>
              <a:spLocks noChangeShapeType="1"/>
            </p:cNvSpPr>
            <p:nvPr/>
          </p:nvSpPr>
          <p:spPr bwMode="auto">
            <a:xfrm flipV="1">
              <a:off x="2977" y="2184"/>
              <a:ext cx="193" cy="115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5" name="Line 23"/>
            <p:cNvSpPr>
              <a:spLocks noChangeShapeType="1"/>
            </p:cNvSpPr>
            <p:nvPr/>
          </p:nvSpPr>
          <p:spPr bwMode="auto">
            <a:xfrm flipV="1">
              <a:off x="2904" y="2063"/>
              <a:ext cx="3" cy="21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6" name="Line 24"/>
            <p:cNvSpPr>
              <a:spLocks noChangeShapeType="1"/>
            </p:cNvSpPr>
            <p:nvPr/>
          </p:nvSpPr>
          <p:spPr bwMode="auto">
            <a:xfrm flipH="1" flipV="1">
              <a:off x="2638" y="2160"/>
              <a:ext cx="194" cy="169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3993" name="Text Box 25"/>
          <p:cNvSpPr txBox="1">
            <a:spLocks noChangeArrowheads="1"/>
          </p:cNvSpPr>
          <p:nvPr/>
        </p:nvSpPr>
        <p:spPr bwMode="auto">
          <a:xfrm>
            <a:off x="3657600" y="4343400"/>
            <a:ext cx="1943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</a:rPr>
              <a:t>Pulsar Wind</a:t>
            </a:r>
          </a:p>
        </p:txBody>
      </p:sp>
      <p:sp>
        <p:nvSpPr>
          <p:cNvPr id="83994" name="Line 26"/>
          <p:cNvSpPr>
            <a:spLocks noChangeShapeType="1"/>
          </p:cNvSpPr>
          <p:nvPr/>
        </p:nvSpPr>
        <p:spPr bwMode="auto">
          <a:xfrm flipH="1">
            <a:off x="5302250" y="3467100"/>
            <a:ext cx="755650" cy="777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3995" name="Text Box 27"/>
          <p:cNvSpPr txBox="1">
            <a:spLocks noChangeArrowheads="1"/>
          </p:cNvSpPr>
          <p:nvPr/>
        </p:nvSpPr>
        <p:spPr bwMode="auto">
          <a:xfrm>
            <a:off x="5905500" y="2803525"/>
            <a:ext cx="2925763" cy="1616075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</a:rPr>
              <a:t>Termination Shock</a:t>
            </a:r>
          </a:p>
          <a:p>
            <a:pPr algn="ctr"/>
            <a:r>
              <a:rPr lang="en-US" sz="2000" b="1">
                <a:solidFill>
                  <a:srgbClr val="FF0000"/>
                </a:solidFill>
              </a:rPr>
              <a:t>Magnetic Field:</a:t>
            </a:r>
            <a:r>
              <a:rPr lang="en-US" sz="2000" b="1">
                <a:solidFill>
                  <a:schemeClr val="accent1"/>
                </a:solidFill>
              </a:rPr>
              <a:t> </a:t>
            </a:r>
            <a:r>
              <a:rPr lang="en-US" sz="2000" b="1">
                <a:sym typeface="Symbol" pitchFamily="18" charset="2"/>
              </a:rPr>
              <a:t></a:t>
            </a:r>
            <a:r>
              <a:rPr lang="en-US" sz="2000" b="1" baseline="-25000">
                <a:sym typeface="Symbol" pitchFamily="18" charset="2"/>
              </a:rPr>
              <a:t>B</a:t>
            </a:r>
            <a:r>
              <a:rPr lang="en-US" sz="2000" b="1">
                <a:cs typeface="Arial" charset="0"/>
                <a:sym typeface="Symbol" pitchFamily="18" charset="2"/>
              </a:rPr>
              <a:t>Ė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cs typeface="Arial" charset="0"/>
                <a:sym typeface="Symbol" pitchFamily="18" charset="2"/>
              </a:rPr>
              <a:t>Electrons:</a:t>
            </a:r>
            <a:r>
              <a:rPr lang="en-US" sz="2000" b="1">
                <a:solidFill>
                  <a:schemeClr val="accent1"/>
                </a:solidFill>
                <a:cs typeface="Arial" charset="0"/>
                <a:sym typeface="Symbol" pitchFamily="18" charset="2"/>
              </a:rPr>
              <a:t> </a:t>
            </a:r>
            <a:r>
              <a:rPr lang="en-US" b="1">
                <a:sym typeface="Symbol" pitchFamily="18" charset="2"/>
              </a:rPr>
              <a:t></a:t>
            </a:r>
            <a:r>
              <a:rPr lang="en-US" b="1" baseline="-25000">
                <a:sym typeface="Symbol" pitchFamily="18" charset="2"/>
              </a:rPr>
              <a:t>e</a:t>
            </a:r>
            <a:r>
              <a:rPr lang="en-US" b="1">
                <a:sym typeface="Symbol" pitchFamily="18" charset="2"/>
              </a:rPr>
              <a:t>Ė</a:t>
            </a:r>
            <a:endParaRPr lang="en-US" sz="2000" b="1">
              <a:cs typeface="Arial" charset="0"/>
              <a:sym typeface="Symbol" pitchFamily="18" charset="2"/>
            </a:endParaRPr>
          </a:p>
          <a:p>
            <a:pPr algn="ctr"/>
            <a:r>
              <a:rPr lang="en-US" b="1">
                <a:solidFill>
                  <a:srgbClr val="FF0000"/>
                </a:solidFill>
                <a:sym typeface="Symbol" pitchFamily="18" charset="2"/>
              </a:rPr>
              <a:t>Ions:</a:t>
            </a:r>
            <a:r>
              <a:rPr lang="en-US" b="1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en-US" b="1">
                <a:sym typeface="Symbol" pitchFamily="18" charset="2"/>
              </a:rPr>
              <a:t></a:t>
            </a:r>
            <a:r>
              <a:rPr lang="en-US" b="1" baseline="-25000">
                <a:sym typeface="Symbol" pitchFamily="18" charset="2"/>
              </a:rPr>
              <a:t>i</a:t>
            </a:r>
            <a:r>
              <a:rPr lang="en-US" b="1">
                <a:sym typeface="Symbol" pitchFamily="18" charset="2"/>
              </a:rPr>
              <a:t>Ė</a:t>
            </a:r>
          </a:p>
          <a:p>
            <a:pPr algn="ctr"/>
            <a:r>
              <a:rPr lang="en-US" b="1">
                <a:sym typeface="Symbol" pitchFamily="18" charset="2"/>
              </a:rPr>
              <a:t>Injection Spectrum</a:t>
            </a:r>
          </a:p>
        </p:txBody>
      </p:sp>
      <p:sp>
        <p:nvSpPr>
          <p:cNvPr id="83996" name="Text Box 28"/>
          <p:cNvSpPr txBox="1">
            <a:spLocks noChangeArrowheads="1"/>
          </p:cNvSpPr>
          <p:nvPr/>
        </p:nvSpPr>
        <p:spPr bwMode="auto">
          <a:xfrm>
            <a:off x="3048000" y="4887913"/>
            <a:ext cx="30432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009900"/>
                </a:solidFill>
              </a:rPr>
              <a:t>Pulsar Wind Nebula</a:t>
            </a:r>
          </a:p>
          <a:p>
            <a:pPr algn="ctr"/>
            <a:r>
              <a:rPr lang="en-US" sz="2000" b="1">
                <a:solidFill>
                  <a:srgbClr val="009900"/>
                </a:solidFill>
              </a:rPr>
              <a:t>Pressure: </a:t>
            </a:r>
            <a:r>
              <a:rPr lang="en-US" sz="2000" b="1">
                <a:solidFill>
                  <a:srgbClr val="009900"/>
                </a:solidFill>
                <a:sym typeface="Symbol" pitchFamily="18" charset="2"/>
              </a:rPr>
              <a:t>P</a:t>
            </a:r>
            <a:r>
              <a:rPr lang="en-US" sz="2000" b="1" baseline="-25000">
                <a:solidFill>
                  <a:srgbClr val="009900"/>
                </a:solidFill>
                <a:sym typeface="Symbol" pitchFamily="18" charset="2"/>
              </a:rPr>
              <a:t>pwn</a:t>
            </a:r>
            <a:endParaRPr lang="en-US" sz="2000" b="1">
              <a:solidFill>
                <a:srgbClr val="009900"/>
              </a:solidFill>
              <a:sym typeface="Symbol" pitchFamily="18" charset="2"/>
            </a:endParaRPr>
          </a:p>
          <a:p>
            <a:pPr algn="ctr"/>
            <a:r>
              <a:rPr lang="en-US" sz="2000" b="1">
                <a:solidFill>
                  <a:srgbClr val="009900"/>
                </a:solidFill>
                <a:sym typeface="Symbol" pitchFamily="18" charset="2"/>
              </a:rPr>
              <a:t>Magnetic Field: B</a:t>
            </a:r>
            <a:r>
              <a:rPr lang="en-US" sz="2000" b="1" baseline="-25000">
                <a:solidFill>
                  <a:srgbClr val="009900"/>
                </a:solidFill>
                <a:sym typeface="Symbol" pitchFamily="18" charset="2"/>
              </a:rPr>
              <a:t>pwn</a:t>
            </a:r>
            <a:endParaRPr lang="en-US" sz="2000" b="1" baseline="-25000">
              <a:solidFill>
                <a:srgbClr val="009900"/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83997" name="Text Box 29"/>
          <p:cNvSpPr txBox="1">
            <a:spLocks noChangeArrowheads="1"/>
          </p:cNvSpPr>
          <p:nvPr/>
        </p:nvSpPr>
        <p:spPr bwMode="auto">
          <a:xfrm>
            <a:off x="6019800" y="4762500"/>
            <a:ext cx="2790825" cy="1066800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800080"/>
                </a:solidFill>
              </a:rPr>
              <a:t>Swept-up Material</a:t>
            </a:r>
          </a:p>
          <a:p>
            <a:pPr algn="ctr"/>
            <a:r>
              <a:rPr lang="en-US" sz="2000" b="1">
                <a:solidFill>
                  <a:srgbClr val="800080"/>
                </a:solidFill>
              </a:rPr>
              <a:t>Mass: </a:t>
            </a:r>
            <a:r>
              <a:rPr lang="en-US" sz="2000" b="1">
                <a:solidFill>
                  <a:srgbClr val="800080"/>
                </a:solidFill>
                <a:sym typeface="Symbol" pitchFamily="18" charset="2"/>
              </a:rPr>
              <a:t>M</a:t>
            </a:r>
            <a:r>
              <a:rPr lang="en-US" sz="2000" b="1" baseline="-25000">
                <a:solidFill>
                  <a:srgbClr val="800080"/>
                </a:solidFill>
                <a:sym typeface="Symbol" pitchFamily="18" charset="2"/>
              </a:rPr>
              <a:t>sw,pwn</a:t>
            </a:r>
            <a:endParaRPr lang="en-US" sz="2000" b="1">
              <a:solidFill>
                <a:srgbClr val="800080"/>
              </a:solidFill>
              <a:sym typeface="Symbol" pitchFamily="18" charset="2"/>
            </a:endParaRPr>
          </a:p>
          <a:p>
            <a:pPr algn="ctr"/>
            <a:r>
              <a:rPr lang="en-US" sz="2000" b="1">
                <a:solidFill>
                  <a:srgbClr val="800080"/>
                </a:solidFill>
                <a:sym typeface="Symbol" pitchFamily="18" charset="2"/>
              </a:rPr>
              <a:t>Velocity: v</a:t>
            </a:r>
            <a:r>
              <a:rPr lang="en-US" sz="2000" b="1" baseline="-25000">
                <a:solidFill>
                  <a:srgbClr val="800080"/>
                </a:solidFill>
                <a:sym typeface="Symbol" pitchFamily="18" charset="2"/>
              </a:rPr>
              <a:t>pwn</a:t>
            </a:r>
            <a:endParaRPr lang="en-US" sz="2000" b="1" baseline="-25000">
              <a:solidFill>
                <a:srgbClr val="800080"/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83998" name="Freeform 30"/>
          <p:cNvSpPr>
            <a:spLocks/>
          </p:cNvSpPr>
          <p:nvPr/>
        </p:nvSpPr>
        <p:spPr bwMode="auto">
          <a:xfrm>
            <a:off x="385763" y="1930400"/>
            <a:ext cx="538162" cy="4033838"/>
          </a:xfrm>
          <a:custGeom>
            <a:avLst/>
            <a:gdLst>
              <a:gd name="T0" fmla="*/ 408291 w 605"/>
              <a:gd name="T1" fmla="*/ 0 h 2541"/>
              <a:gd name="T2" fmla="*/ 150330 w 605"/>
              <a:gd name="T3" fmla="*/ 654050 h 2541"/>
              <a:gd name="T4" fmla="*/ 21349 w 605"/>
              <a:gd name="T5" fmla="*/ 1728788 h 2541"/>
              <a:gd name="T6" fmla="*/ 86284 w 605"/>
              <a:gd name="T7" fmla="*/ 2881313 h 2541"/>
              <a:gd name="T8" fmla="*/ 538162 w 605"/>
              <a:gd name="T9" fmla="*/ 4033838 h 25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5"/>
              <a:gd name="T16" fmla="*/ 0 h 2541"/>
              <a:gd name="T17" fmla="*/ 605 w 605"/>
              <a:gd name="T18" fmla="*/ 2541 h 25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5" h="2541">
                <a:moveTo>
                  <a:pt x="459" y="0"/>
                </a:moveTo>
                <a:cubicBezTo>
                  <a:pt x="350" y="115"/>
                  <a:pt x="241" y="231"/>
                  <a:pt x="169" y="412"/>
                </a:cubicBezTo>
                <a:cubicBezTo>
                  <a:pt x="97" y="593"/>
                  <a:pt x="36" y="855"/>
                  <a:pt x="24" y="1089"/>
                </a:cubicBezTo>
                <a:cubicBezTo>
                  <a:pt x="12" y="1323"/>
                  <a:pt x="0" y="1573"/>
                  <a:pt x="97" y="1815"/>
                </a:cubicBezTo>
                <a:cubicBezTo>
                  <a:pt x="194" y="2057"/>
                  <a:pt x="399" y="2299"/>
                  <a:pt x="605" y="2541"/>
                </a:cubicBezTo>
              </a:path>
            </a:pathLst>
          </a:custGeom>
          <a:noFill/>
          <a:ln w="1016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99" name="Text Box 31"/>
          <p:cNvSpPr txBox="1">
            <a:spLocks noChangeArrowheads="1"/>
          </p:cNvSpPr>
          <p:nvPr/>
        </p:nvSpPr>
        <p:spPr bwMode="auto">
          <a:xfrm>
            <a:off x="762000" y="3276600"/>
            <a:ext cx="2343150" cy="2744788"/>
          </a:xfrm>
          <a:prstGeom prst="rect">
            <a:avLst/>
          </a:prstGeom>
          <a:solidFill>
            <a:schemeClr val="bg1">
              <a:alpha val="89803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FF9900"/>
                </a:solidFill>
              </a:rPr>
              <a:t>Supernova Remnant</a:t>
            </a:r>
          </a:p>
          <a:p>
            <a:pPr algn="ctr"/>
            <a:r>
              <a:rPr lang="en-US" b="1">
                <a:solidFill>
                  <a:srgbClr val="FF9900"/>
                </a:solidFill>
              </a:rPr>
              <a:t>Pressure: </a:t>
            </a:r>
            <a:r>
              <a:rPr lang="en-US" b="1">
                <a:solidFill>
                  <a:srgbClr val="FF9900"/>
                </a:solidFill>
                <a:sym typeface="Symbol" pitchFamily="18" charset="2"/>
              </a:rPr>
              <a:t>P</a:t>
            </a:r>
            <a:r>
              <a:rPr lang="en-US" b="1" baseline="-25000">
                <a:solidFill>
                  <a:srgbClr val="FF9900"/>
                </a:solidFill>
                <a:sym typeface="Symbol" pitchFamily="18" charset="2"/>
              </a:rPr>
              <a:t>snr</a:t>
            </a:r>
            <a:r>
              <a:rPr lang="en-US" b="1">
                <a:solidFill>
                  <a:srgbClr val="FF9900"/>
                </a:solidFill>
                <a:sym typeface="Symbol" pitchFamily="18" charset="2"/>
              </a:rPr>
              <a:t>(R</a:t>
            </a:r>
            <a:r>
              <a:rPr lang="en-US" b="1" baseline="-25000">
                <a:solidFill>
                  <a:srgbClr val="FF9900"/>
                </a:solidFill>
                <a:sym typeface="Symbol" pitchFamily="18" charset="2"/>
              </a:rPr>
              <a:t>pwn</a:t>
            </a:r>
            <a:r>
              <a:rPr lang="en-US" b="1">
                <a:solidFill>
                  <a:srgbClr val="FF9900"/>
                </a:solidFill>
                <a:sym typeface="Symbol" pitchFamily="18" charset="2"/>
              </a:rPr>
              <a:t>)</a:t>
            </a:r>
          </a:p>
          <a:p>
            <a:pPr algn="ctr"/>
            <a:r>
              <a:rPr lang="en-US" b="1">
                <a:solidFill>
                  <a:srgbClr val="FF9900"/>
                </a:solidFill>
              </a:rPr>
              <a:t>Velocity: </a:t>
            </a:r>
            <a:r>
              <a:rPr lang="en-US" b="1">
                <a:solidFill>
                  <a:srgbClr val="FF9900"/>
                </a:solidFill>
                <a:sym typeface="Symbol" pitchFamily="18" charset="2"/>
              </a:rPr>
              <a:t>v</a:t>
            </a:r>
            <a:r>
              <a:rPr lang="en-US" b="1" baseline="-25000">
                <a:solidFill>
                  <a:srgbClr val="FF9900"/>
                </a:solidFill>
                <a:sym typeface="Symbol" pitchFamily="18" charset="2"/>
              </a:rPr>
              <a:t>snr</a:t>
            </a:r>
            <a:r>
              <a:rPr lang="en-US" b="1">
                <a:solidFill>
                  <a:srgbClr val="FF9900"/>
                </a:solidFill>
                <a:sym typeface="Symbol" pitchFamily="18" charset="2"/>
              </a:rPr>
              <a:t>(R</a:t>
            </a:r>
            <a:r>
              <a:rPr lang="en-US" b="1" baseline="-25000">
                <a:solidFill>
                  <a:srgbClr val="FF9900"/>
                </a:solidFill>
                <a:sym typeface="Symbol" pitchFamily="18" charset="2"/>
              </a:rPr>
              <a:t>pwn</a:t>
            </a:r>
            <a:r>
              <a:rPr lang="en-US" b="1">
                <a:solidFill>
                  <a:srgbClr val="FF9900"/>
                </a:solidFill>
                <a:sym typeface="Symbol" pitchFamily="18" charset="2"/>
              </a:rPr>
              <a:t>)</a:t>
            </a:r>
          </a:p>
          <a:p>
            <a:pPr algn="ctr"/>
            <a:r>
              <a:rPr lang="en-US" b="1">
                <a:solidFill>
                  <a:srgbClr val="FF9900"/>
                </a:solidFill>
              </a:rPr>
              <a:t>Density: </a:t>
            </a:r>
            <a:r>
              <a:rPr lang="en-US" b="1">
                <a:solidFill>
                  <a:srgbClr val="FF9900"/>
                </a:solidFill>
                <a:latin typeface="Symbol" pitchFamily="18" charset="2"/>
                <a:sym typeface="Symbol" pitchFamily="18" charset="2"/>
              </a:rPr>
              <a:t>r</a:t>
            </a:r>
            <a:r>
              <a:rPr lang="en-US" b="1" baseline="-25000">
                <a:solidFill>
                  <a:srgbClr val="FF9900"/>
                </a:solidFill>
                <a:sym typeface="Symbol" pitchFamily="18" charset="2"/>
              </a:rPr>
              <a:t>snr</a:t>
            </a:r>
            <a:r>
              <a:rPr lang="en-US" b="1">
                <a:solidFill>
                  <a:srgbClr val="FF9900"/>
                </a:solidFill>
                <a:sym typeface="Symbol" pitchFamily="18" charset="2"/>
              </a:rPr>
              <a:t>(R</a:t>
            </a:r>
            <a:r>
              <a:rPr lang="en-US" b="1" baseline="-25000">
                <a:solidFill>
                  <a:srgbClr val="FF9900"/>
                </a:solidFill>
                <a:sym typeface="Symbol" pitchFamily="18" charset="2"/>
              </a:rPr>
              <a:t>pwn</a:t>
            </a:r>
            <a:r>
              <a:rPr lang="en-US" b="1">
                <a:solidFill>
                  <a:srgbClr val="FF9900"/>
                </a:solidFill>
                <a:sym typeface="Symbol" pitchFamily="18" charset="2"/>
              </a:rPr>
              <a:t>)</a:t>
            </a:r>
          </a:p>
          <a:p>
            <a:pPr algn="ctr"/>
            <a:endParaRPr lang="en-US" b="1">
              <a:solidFill>
                <a:srgbClr val="FF9900"/>
              </a:solidFill>
              <a:sym typeface="Symbol" pitchFamily="18" charset="2"/>
            </a:endParaRPr>
          </a:p>
          <a:p>
            <a:pPr algn="ctr"/>
            <a:r>
              <a:rPr lang="en-US" b="1">
                <a:solidFill>
                  <a:srgbClr val="FF9900"/>
                </a:solidFill>
                <a:sym typeface="Symbol" pitchFamily="18" charset="2"/>
              </a:rPr>
              <a:t> Ejecta mass: </a:t>
            </a:r>
            <a:r>
              <a:rPr lang="en-US" b="1">
                <a:sym typeface="Symbol" pitchFamily="18" charset="2"/>
              </a:rPr>
              <a:t>M</a:t>
            </a:r>
            <a:r>
              <a:rPr lang="en-US" b="1" baseline="-25000">
                <a:sym typeface="Symbol" pitchFamily="18" charset="2"/>
              </a:rPr>
              <a:t>ej</a:t>
            </a:r>
          </a:p>
          <a:p>
            <a:pPr algn="ctr"/>
            <a:r>
              <a:rPr lang="en-US" b="1">
                <a:solidFill>
                  <a:srgbClr val="FF9900"/>
                </a:solidFill>
                <a:sym typeface="Symbol" pitchFamily="18" charset="2"/>
              </a:rPr>
              <a:t>Kinetic energy: </a:t>
            </a:r>
            <a:r>
              <a:rPr lang="en-US" b="1">
                <a:sym typeface="Symbol" pitchFamily="18" charset="2"/>
              </a:rPr>
              <a:t>E</a:t>
            </a:r>
            <a:r>
              <a:rPr lang="en-US" b="1" baseline="-25000">
                <a:sym typeface="Symbol" pitchFamily="18" charset="2"/>
              </a:rPr>
              <a:t>sn</a:t>
            </a:r>
            <a:r>
              <a:rPr lang="en-US" b="1">
                <a:solidFill>
                  <a:srgbClr val="FF9900"/>
                </a:solidFill>
                <a:sym typeface="Symbol" pitchFamily="18" charset="2"/>
              </a:rPr>
              <a:t> </a:t>
            </a:r>
          </a:p>
          <a:p>
            <a:pPr algn="ctr"/>
            <a:r>
              <a:rPr lang="en-US" b="1">
                <a:solidFill>
                  <a:srgbClr val="FF9900"/>
                </a:solidFill>
                <a:sym typeface="Symbol" pitchFamily="18" charset="2"/>
              </a:rPr>
              <a:t>Density ISM: </a:t>
            </a:r>
            <a:r>
              <a:rPr lang="en-US" b="1">
                <a:sym typeface="Symbol" pitchFamily="18" charset="2"/>
              </a:rPr>
              <a:t>n</a:t>
            </a:r>
            <a:r>
              <a:rPr lang="en-US" b="1" baseline="-25000">
                <a:sym typeface="Symbol" pitchFamily="18" charset="2"/>
              </a:rPr>
              <a:t>ism</a:t>
            </a:r>
            <a:endParaRPr lang="en-US" b="1" baseline="-25000"/>
          </a:p>
        </p:txBody>
      </p:sp>
      <p:sp>
        <p:nvSpPr>
          <p:cNvPr id="1051" name="Text Box 32"/>
          <p:cNvSpPr txBox="1">
            <a:spLocks noChangeArrowheads="1"/>
          </p:cNvSpPr>
          <p:nvPr/>
        </p:nvSpPr>
        <p:spPr bwMode="auto">
          <a:xfrm>
            <a:off x="6438900" y="5829300"/>
            <a:ext cx="2413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(Gelfand et al. 2009, </a:t>
            </a:r>
            <a:r>
              <a:rPr lang="en-US" sz="1200" i="1">
                <a:latin typeface="Times New Roman" pitchFamily="18" charset="0"/>
              </a:rPr>
              <a:t>ApJ</a:t>
            </a:r>
            <a:r>
              <a:rPr lang="en-US" sz="1200">
                <a:latin typeface="Times New Roman" pitchFamily="18" charset="0"/>
              </a:rPr>
              <a:t> submitted)</a:t>
            </a: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 rot="6499178">
            <a:off x="6365540" y="1095342"/>
            <a:ext cx="1533525" cy="3040068"/>
            <a:chOff x="2638" y="377"/>
            <a:chExt cx="966" cy="1915"/>
          </a:xfrm>
          <a:solidFill>
            <a:schemeClr val="bg1">
              <a:alpha val="90000"/>
            </a:schemeClr>
          </a:solidFill>
        </p:grpSpPr>
        <p:sp>
          <p:nvSpPr>
            <p:cNvPr id="38" name="Line 11"/>
            <p:cNvSpPr>
              <a:spLocks noChangeShapeType="1"/>
            </p:cNvSpPr>
            <p:nvPr/>
          </p:nvSpPr>
          <p:spPr bwMode="auto">
            <a:xfrm flipH="1" flipV="1">
              <a:off x="2638" y="1410"/>
              <a:ext cx="484" cy="387"/>
            </a:xfrm>
            <a:prstGeom prst="line">
              <a:avLst/>
            </a:prstGeom>
            <a:grpFill/>
            <a:ln w="57150">
              <a:solidFill>
                <a:srgbClr val="00FF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Line 12"/>
            <p:cNvSpPr>
              <a:spLocks noChangeShapeType="1"/>
            </p:cNvSpPr>
            <p:nvPr/>
          </p:nvSpPr>
          <p:spPr bwMode="auto">
            <a:xfrm>
              <a:off x="3146" y="1821"/>
              <a:ext cx="339" cy="266"/>
            </a:xfrm>
            <a:prstGeom prst="line">
              <a:avLst/>
            </a:prstGeom>
            <a:grpFill/>
            <a:ln w="57150">
              <a:solidFill>
                <a:srgbClr val="FF99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Rectangle 13"/>
            <p:cNvSpPr>
              <a:spLocks noChangeArrowheads="1"/>
            </p:cNvSpPr>
            <p:nvPr/>
          </p:nvSpPr>
          <p:spPr bwMode="auto">
            <a:xfrm rot="15100822">
              <a:off x="2237" y="847"/>
              <a:ext cx="1231" cy="29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rgbClr val="00FF00"/>
                  </a:solidFill>
                  <a:sym typeface="Symbol" pitchFamily="18" charset="2"/>
                </a:rPr>
                <a:t>4</a:t>
              </a:r>
              <a:r>
                <a:rPr lang="el-GR" sz="2400" b="1" dirty="0">
                  <a:solidFill>
                    <a:srgbClr val="00FF00"/>
                  </a:solidFill>
                  <a:cs typeface="Arial" charset="0"/>
                  <a:sym typeface="Symbol" pitchFamily="18" charset="2"/>
                </a:rPr>
                <a:t>π</a:t>
              </a:r>
              <a:r>
                <a:rPr lang="en-US" sz="2400" b="1" dirty="0">
                  <a:solidFill>
                    <a:srgbClr val="00FF00"/>
                  </a:solidFill>
                  <a:sym typeface="Symbol" pitchFamily="18" charset="2"/>
                </a:rPr>
                <a:t>R</a:t>
              </a:r>
              <a:r>
                <a:rPr lang="en-US" sz="2400" b="1" baseline="-25000" dirty="0">
                  <a:solidFill>
                    <a:srgbClr val="00FF00"/>
                  </a:solidFill>
                  <a:sym typeface="Symbol" pitchFamily="18" charset="2"/>
                </a:rPr>
                <a:t>pwn</a:t>
              </a:r>
              <a:r>
                <a:rPr lang="en-US" sz="2400" b="1" baseline="30000" dirty="0">
                  <a:solidFill>
                    <a:srgbClr val="00FF00"/>
                  </a:solidFill>
                  <a:sym typeface="Symbol" pitchFamily="18" charset="2"/>
                </a:rPr>
                <a:t>2</a:t>
              </a:r>
              <a:r>
                <a:rPr lang="en-US" sz="2400" b="1" dirty="0">
                  <a:solidFill>
                    <a:srgbClr val="00FF00"/>
                  </a:solidFill>
                  <a:sym typeface="Symbol" pitchFamily="18" charset="2"/>
                </a:rPr>
                <a:t>P</a:t>
              </a:r>
              <a:r>
                <a:rPr lang="en-US" sz="2400" b="1" baseline="-25000" dirty="0">
                  <a:solidFill>
                    <a:srgbClr val="00FF00"/>
                  </a:solidFill>
                  <a:sym typeface="Symbol" pitchFamily="18" charset="2"/>
                </a:rPr>
                <a:t>pwn</a:t>
              </a:r>
              <a:endParaRPr lang="en-US" b="1" baseline="-25000" dirty="0">
                <a:solidFill>
                  <a:srgbClr val="00FF00"/>
                </a:solidFill>
                <a:sym typeface="Symbol" pitchFamily="18" charset="2"/>
              </a:endParaRPr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auto">
            <a:xfrm rot="15100822">
              <a:off x="2608" y="1295"/>
              <a:ext cx="1702" cy="29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rgbClr val="FF9900"/>
                  </a:solidFill>
                  <a:sym typeface="Symbol" pitchFamily="18" charset="2"/>
                </a:rPr>
                <a:t>4</a:t>
              </a:r>
              <a:r>
                <a:rPr lang="el-GR" sz="2400" b="1" dirty="0">
                  <a:solidFill>
                    <a:srgbClr val="FF9900"/>
                  </a:solidFill>
                  <a:cs typeface="Arial" charset="0"/>
                  <a:sym typeface="Symbol" pitchFamily="18" charset="2"/>
                </a:rPr>
                <a:t>π</a:t>
              </a:r>
              <a:r>
                <a:rPr lang="en-US" sz="2400" b="1" dirty="0">
                  <a:solidFill>
                    <a:srgbClr val="FF9900"/>
                  </a:solidFill>
                  <a:cs typeface="Arial" charset="0"/>
                  <a:sym typeface="Symbol" pitchFamily="18" charset="2"/>
                </a:rPr>
                <a:t>R</a:t>
              </a:r>
              <a:r>
                <a:rPr lang="en-US" sz="2400" b="1" baseline="-25000" dirty="0">
                  <a:solidFill>
                    <a:srgbClr val="FF9900"/>
                  </a:solidFill>
                  <a:cs typeface="Arial" charset="0"/>
                  <a:sym typeface="Symbol" pitchFamily="18" charset="2"/>
                </a:rPr>
                <a:t>pwn</a:t>
              </a:r>
              <a:r>
                <a:rPr lang="en-US" sz="2400" b="1" baseline="30000" dirty="0">
                  <a:solidFill>
                    <a:srgbClr val="FF9900"/>
                  </a:solidFill>
                  <a:cs typeface="Arial" charset="0"/>
                  <a:sym typeface="Symbol" pitchFamily="18" charset="2"/>
                </a:rPr>
                <a:t>2</a:t>
              </a:r>
              <a:r>
                <a:rPr lang="en-US" sz="2400" b="1" dirty="0">
                  <a:solidFill>
                    <a:srgbClr val="FF9900"/>
                  </a:solidFill>
                  <a:sym typeface="Symbol" pitchFamily="18" charset="2"/>
                </a:rPr>
                <a:t>P</a:t>
              </a:r>
              <a:r>
                <a:rPr lang="en-US" sz="2400" b="1" baseline="-25000" dirty="0">
                  <a:solidFill>
                    <a:srgbClr val="FF9900"/>
                  </a:solidFill>
                  <a:sym typeface="Symbol" pitchFamily="18" charset="2"/>
                </a:rPr>
                <a:t>snr</a:t>
              </a:r>
              <a:r>
                <a:rPr lang="en-US" sz="2400" b="1" dirty="0">
                  <a:solidFill>
                    <a:srgbClr val="FF9900"/>
                  </a:solidFill>
                  <a:sym typeface="Symbol" pitchFamily="18" charset="2"/>
                </a:rPr>
                <a:t>(</a:t>
              </a:r>
              <a:r>
                <a:rPr lang="en-US" sz="2400" b="1" dirty="0" err="1">
                  <a:solidFill>
                    <a:srgbClr val="FF9900"/>
                  </a:solidFill>
                  <a:sym typeface="Symbol" pitchFamily="18" charset="2"/>
                </a:rPr>
                <a:t>R</a:t>
              </a:r>
              <a:r>
                <a:rPr lang="en-US" sz="2400" b="1" baseline="-25000" dirty="0" err="1">
                  <a:solidFill>
                    <a:srgbClr val="FF9900"/>
                  </a:solidFill>
                  <a:sym typeface="Symbol" pitchFamily="18" charset="2"/>
                </a:rPr>
                <a:t>pwn</a:t>
              </a:r>
              <a:r>
                <a:rPr lang="en-US" sz="2400" b="1" dirty="0">
                  <a:solidFill>
                    <a:srgbClr val="FF9900"/>
                  </a:solidFill>
                  <a:sym typeface="Symbol" pitchFamily="18" charset="2"/>
                </a:rPr>
                <a:t>)</a:t>
              </a:r>
            </a:p>
          </p:txBody>
        </p:sp>
      </p:grpSp>
      <p:sp>
        <p:nvSpPr>
          <p:cNvPr id="48" name="Freeform 47"/>
          <p:cNvSpPr>
            <a:spLocks noChangeArrowheads="1"/>
          </p:cNvSpPr>
          <p:nvPr/>
        </p:nvSpPr>
        <p:spPr bwMode="auto">
          <a:xfrm>
            <a:off x="6438900" y="3657600"/>
            <a:ext cx="1254125" cy="393700"/>
          </a:xfrm>
          <a:custGeom>
            <a:avLst/>
            <a:gdLst>
              <a:gd name="T0" fmla="*/ 0 w 1253613"/>
              <a:gd name="T1" fmla="*/ 245807 h 393291"/>
              <a:gd name="T2" fmla="*/ 191729 w 1253613"/>
              <a:gd name="T3" fmla="*/ 24581 h 393291"/>
              <a:gd name="T4" fmla="*/ 412955 w 1253613"/>
              <a:gd name="T5" fmla="*/ 393291 h 393291"/>
              <a:gd name="T6" fmla="*/ 560439 w 1253613"/>
              <a:gd name="T7" fmla="*/ 24581 h 393291"/>
              <a:gd name="T8" fmla="*/ 752168 w 1253613"/>
              <a:gd name="T9" fmla="*/ 378543 h 393291"/>
              <a:gd name="T10" fmla="*/ 884904 w 1253613"/>
              <a:gd name="T11" fmla="*/ 68826 h 393291"/>
              <a:gd name="T12" fmla="*/ 1017639 w 1253613"/>
              <a:gd name="T13" fmla="*/ 231059 h 393291"/>
              <a:gd name="T14" fmla="*/ 1224116 w 1253613"/>
              <a:gd name="T15" fmla="*/ 231059 h 393291"/>
              <a:gd name="T16" fmla="*/ 1253613 w 1253613"/>
              <a:gd name="T17" fmla="*/ 231059 h 39329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53613"/>
              <a:gd name="T28" fmla="*/ 0 h 393291"/>
              <a:gd name="T29" fmla="*/ 1253613 w 1253613"/>
              <a:gd name="T30" fmla="*/ 393291 h 39329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53613" h="393291">
                <a:moveTo>
                  <a:pt x="0" y="245807"/>
                </a:moveTo>
                <a:cubicBezTo>
                  <a:pt x="61451" y="122903"/>
                  <a:pt x="122903" y="0"/>
                  <a:pt x="191729" y="24581"/>
                </a:cubicBezTo>
                <a:cubicBezTo>
                  <a:pt x="260555" y="49162"/>
                  <a:pt x="351503" y="393291"/>
                  <a:pt x="412955" y="393291"/>
                </a:cubicBezTo>
                <a:cubicBezTo>
                  <a:pt x="474407" y="393291"/>
                  <a:pt x="503904" y="27039"/>
                  <a:pt x="560439" y="24581"/>
                </a:cubicBezTo>
                <a:cubicBezTo>
                  <a:pt x="616974" y="22123"/>
                  <a:pt x="698090" y="371169"/>
                  <a:pt x="752168" y="378543"/>
                </a:cubicBezTo>
                <a:cubicBezTo>
                  <a:pt x="806246" y="385917"/>
                  <a:pt x="840659" y="93407"/>
                  <a:pt x="884904" y="68826"/>
                </a:cubicBezTo>
                <a:cubicBezTo>
                  <a:pt x="929149" y="44245"/>
                  <a:pt x="961104" y="204020"/>
                  <a:pt x="1017639" y="231059"/>
                </a:cubicBezTo>
                <a:cubicBezTo>
                  <a:pt x="1074174" y="258098"/>
                  <a:pt x="1224116" y="231059"/>
                  <a:pt x="1224116" y="231059"/>
                </a:cubicBezTo>
                <a:lnTo>
                  <a:pt x="1253613" y="231059"/>
                </a:lnTo>
              </a:path>
            </a:pathLst>
          </a:custGeom>
          <a:noFill/>
          <a:ln w="57150" algn="ctr">
            <a:solidFill>
              <a:srgbClr val="00B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0" name="Freeform 49"/>
          <p:cNvSpPr>
            <a:spLocks noChangeArrowheads="1"/>
          </p:cNvSpPr>
          <p:nvPr/>
        </p:nvSpPr>
        <p:spPr bwMode="auto">
          <a:xfrm rot="1637998">
            <a:off x="6248400" y="5105400"/>
            <a:ext cx="1254125" cy="393700"/>
          </a:xfrm>
          <a:custGeom>
            <a:avLst/>
            <a:gdLst>
              <a:gd name="T0" fmla="*/ 0 w 1253613"/>
              <a:gd name="T1" fmla="*/ 245807 h 393291"/>
              <a:gd name="T2" fmla="*/ 191729 w 1253613"/>
              <a:gd name="T3" fmla="*/ 24581 h 393291"/>
              <a:gd name="T4" fmla="*/ 412955 w 1253613"/>
              <a:gd name="T5" fmla="*/ 393291 h 393291"/>
              <a:gd name="T6" fmla="*/ 560439 w 1253613"/>
              <a:gd name="T7" fmla="*/ 24581 h 393291"/>
              <a:gd name="T8" fmla="*/ 752168 w 1253613"/>
              <a:gd name="T9" fmla="*/ 378543 h 393291"/>
              <a:gd name="T10" fmla="*/ 884904 w 1253613"/>
              <a:gd name="T11" fmla="*/ 68826 h 393291"/>
              <a:gd name="T12" fmla="*/ 1017639 w 1253613"/>
              <a:gd name="T13" fmla="*/ 231059 h 393291"/>
              <a:gd name="T14" fmla="*/ 1224116 w 1253613"/>
              <a:gd name="T15" fmla="*/ 231059 h 393291"/>
              <a:gd name="T16" fmla="*/ 1253613 w 1253613"/>
              <a:gd name="T17" fmla="*/ 231059 h 39329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53613"/>
              <a:gd name="T28" fmla="*/ 0 h 393291"/>
              <a:gd name="T29" fmla="*/ 1253613 w 1253613"/>
              <a:gd name="T30" fmla="*/ 393291 h 39329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53613" h="393291">
                <a:moveTo>
                  <a:pt x="0" y="245807"/>
                </a:moveTo>
                <a:cubicBezTo>
                  <a:pt x="61451" y="122903"/>
                  <a:pt x="122903" y="0"/>
                  <a:pt x="191729" y="24581"/>
                </a:cubicBezTo>
                <a:cubicBezTo>
                  <a:pt x="260555" y="49162"/>
                  <a:pt x="351503" y="393291"/>
                  <a:pt x="412955" y="393291"/>
                </a:cubicBezTo>
                <a:cubicBezTo>
                  <a:pt x="474407" y="393291"/>
                  <a:pt x="503904" y="27039"/>
                  <a:pt x="560439" y="24581"/>
                </a:cubicBezTo>
                <a:cubicBezTo>
                  <a:pt x="616974" y="22123"/>
                  <a:pt x="698090" y="371169"/>
                  <a:pt x="752168" y="378543"/>
                </a:cubicBezTo>
                <a:cubicBezTo>
                  <a:pt x="806246" y="385917"/>
                  <a:pt x="840659" y="93407"/>
                  <a:pt x="884904" y="68826"/>
                </a:cubicBezTo>
                <a:cubicBezTo>
                  <a:pt x="929149" y="44245"/>
                  <a:pt x="961104" y="204020"/>
                  <a:pt x="1017639" y="231059"/>
                </a:cubicBezTo>
                <a:cubicBezTo>
                  <a:pt x="1074174" y="258098"/>
                  <a:pt x="1224116" y="231059"/>
                  <a:pt x="1224116" y="231059"/>
                </a:cubicBezTo>
                <a:lnTo>
                  <a:pt x="1253613" y="231059"/>
                </a:lnTo>
              </a:path>
            </a:pathLst>
          </a:custGeom>
          <a:noFill/>
          <a:ln w="57150" algn="ctr">
            <a:solidFill>
              <a:srgbClr val="00B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" name="Freeform 50"/>
          <p:cNvSpPr>
            <a:spLocks noChangeArrowheads="1"/>
          </p:cNvSpPr>
          <p:nvPr/>
        </p:nvSpPr>
        <p:spPr bwMode="auto">
          <a:xfrm rot="-1549547">
            <a:off x="6348413" y="2273300"/>
            <a:ext cx="1252537" cy="392113"/>
          </a:xfrm>
          <a:custGeom>
            <a:avLst/>
            <a:gdLst>
              <a:gd name="T0" fmla="*/ 0 w 1253613"/>
              <a:gd name="T1" fmla="*/ 245807 h 393291"/>
              <a:gd name="T2" fmla="*/ 191729 w 1253613"/>
              <a:gd name="T3" fmla="*/ 24581 h 393291"/>
              <a:gd name="T4" fmla="*/ 412955 w 1253613"/>
              <a:gd name="T5" fmla="*/ 393291 h 393291"/>
              <a:gd name="T6" fmla="*/ 560439 w 1253613"/>
              <a:gd name="T7" fmla="*/ 24581 h 393291"/>
              <a:gd name="T8" fmla="*/ 752168 w 1253613"/>
              <a:gd name="T9" fmla="*/ 378543 h 393291"/>
              <a:gd name="T10" fmla="*/ 884904 w 1253613"/>
              <a:gd name="T11" fmla="*/ 68826 h 393291"/>
              <a:gd name="T12" fmla="*/ 1017639 w 1253613"/>
              <a:gd name="T13" fmla="*/ 231059 h 393291"/>
              <a:gd name="T14" fmla="*/ 1224116 w 1253613"/>
              <a:gd name="T15" fmla="*/ 231059 h 393291"/>
              <a:gd name="T16" fmla="*/ 1253613 w 1253613"/>
              <a:gd name="T17" fmla="*/ 231059 h 39329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53613"/>
              <a:gd name="T28" fmla="*/ 0 h 393291"/>
              <a:gd name="T29" fmla="*/ 1253613 w 1253613"/>
              <a:gd name="T30" fmla="*/ 393291 h 39329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53613" h="393291">
                <a:moveTo>
                  <a:pt x="0" y="245807"/>
                </a:moveTo>
                <a:cubicBezTo>
                  <a:pt x="61451" y="122903"/>
                  <a:pt x="122903" y="0"/>
                  <a:pt x="191729" y="24581"/>
                </a:cubicBezTo>
                <a:cubicBezTo>
                  <a:pt x="260555" y="49162"/>
                  <a:pt x="351503" y="393291"/>
                  <a:pt x="412955" y="393291"/>
                </a:cubicBezTo>
                <a:cubicBezTo>
                  <a:pt x="474407" y="393291"/>
                  <a:pt x="503904" y="27039"/>
                  <a:pt x="560439" y="24581"/>
                </a:cubicBezTo>
                <a:cubicBezTo>
                  <a:pt x="616974" y="22123"/>
                  <a:pt x="698090" y="371169"/>
                  <a:pt x="752168" y="378543"/>
                </a:cubicBezTo>
                <a:cubicBezTo>
                  <a:pt x="806246" y="385917"/>
                  <a:pt x="840659" y="93407"/>
                  <a:pt x="884904" y="68826"/>
                </a:cubicBezTo>
                <a:cubicBezTo>
                  <a:pt x="929149" y="44245"/>
                  <a:pt x="961104" y="204020"/>
                  <a:pt x="1017639" y="231059"/>
                </a:cubicBezTo>
                <a:cubicBezTo>
                  <a:pt x="1074174" y="258098"/>
                  <a:pt x="1224116" y="231059"/>
                  <a:pt x="1224116" y="231059"/>
                </a:cubicBezTo>
                <a:lnTo>
                  <a:pt x="1253613" y="231059"/>
                </a:lnTo>
              </a:path>
            </a:pathLst>
          </a:custGeom>
          <a:noFill/>
          <a:ln w="57150" algn="ctr">
            <a:solidFill>
              <a:srgbClr val="00B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" name="Freeform 51"/>
          <p:cNvSpPr>
            <a:spLocks noChangeArrowheads="1"/>
          </p:cNvSpPr>
          <p:nvPr/>
        </p:nvSpPr>
        <p:spPr bwMode="auto">
          <a:xfrm rot="-9363804">
            <a:off x="1587500" y="2295525"/>
            <a:ext cx="1254125" cy="392113"/>
          </a:xfrm>
          <a:custGeom>
            <a:avLst/>
            <a:gdLst>
              <a:gd name="T0" fmla="*/ 0 w 1253613"/>
              <a:gd name="T1" fmla="*/ 245807 h 393291"/>
              <a:gd name="T2" fmla="*/ 191729 w 1253613"/>
              <a:gd name="T3" fmla="*/ 24581 h 393291"/>
              <a:gd name="T4" fmla="*/ 412955 w 1253613"/>
              <a:gd name="T5" fmla="*/ 393291 h 393291"/>
              <a:gd name="T6" fmla="*/ 560439 w 1253613"/>
              <a:gd name="T7" fmla="*/ 24581 h 393291"/>
              <a:gd name="T8" fmla="*/ 752168 w 1253613"/>
              <a:gd name="T9" fmla="*/ 378543 h 393291"/>
              <a:gd name="T10" fmla="*/ 884904 w 1253613"/>
              <a:gd name="T11" fmla="*/ 68826 h 393291"/>
              <a:gd name="T12" fmla="*/ 1017639 w 1253613"/>
              <a:gd name="T13" fmla="*/ 231059 h 393291"/>
              <a:gd name="T14" fmla="*/ 1224116 w 1253613"/>
              <a:gd name="T15" fmla="*/ 231059 h 393291"/>
              <a:gd name="T16" fmla="*/ 1253613 w 1253613"/>
              <a:gd name="T17" fmla="*/ 231059 h 39329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53613"/>
              <a:gd name="T28" fmla="*/ 0 h 393291"/>
              <a:gd name="T29" fmla="*/ 1253613 w 1253613"/>
              <a:gd name="T30" fmla="*/ 393291 h 39329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53613" h="393291">
                <a:moveTo>
                  <a:pt x="0" y="245807"/>
                </a:moveTo>
                <a:cubicBezTo>
                  <a:pt x="61451" y="122903"/>
                  <a:pt x="122903" y="0"/>
                  <a:pt x="191729" y="24581"/>
                </a:cubicBezTo>
                <a:cubicBezTo>
                  <a:pt x="260555" y="49162"/>
                  <a:pt x="351503" y="393291"/>
                  <a:pt x="412955" y="393291"/>
                </a:cubicBezTo>
                <a:cubicBezTo>
                  <a:pt x="474407" y="393291"/>
                  <a:pt x="503904" y="27039"/>
                  <a:pt x="560439" y="24581"/>
                </a:cubicBezTo>
                <a:cubicBezTo>
                  <a:pt x="616974" y="22123"/>
                  <a:pt x="698090" y="371169"/>
                  <a:pt x="752168" y="378543"/>
                </a:cubicBezTo>
                <a:cubicBezTo>
                  <a:pt x="806246" y="385917"/>
                  <a:pt x="840659" y="93407"/>
                  <a:pt x="884904" y="68826"/>
                </a:cubicBezTo>
                <a:cubicBezTo>
                  <a:pt x="929149" y="44245"/>
                  <a:pt x="961104" y="204020"/>
                  <a:pt x="1017639" y="231059"/>
                </a:cubicBezTo>
                <a:cubicBezTo>
                  <a:pt x="1074174" y="258098"/>
                  <a:pt x="1224116" y="231059"/>
                  <a:pt x="1224116" y="231059"/>
                </a:cubicBezTo>
                <a:lnTo>
                  <a:pt x="1253613" y="231059"/>
                </a:lnTo>
              </a:path>
            </a:pathLst>
          </a:custGeom>
          <a:noFill/>
          <a:ln w="57150" algn="ctr">
            <a:solidFill>
              <a:srgbClr val="00B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3" name="Freeform 52"/>
          <p:cNvSpPr>
            <a:spLocks noChangeArrowheads="1"/>
          </p:cNvSpPr>
          <p:nvPr/>
        </p:nvSpPr>
        <p:spPr bwMode="auto">
          <a:xfrm rot="9423498">
            <a:off x="1562100" y="4914900"/>
            <a:ext cx="1254125" cy="393700"/>
          </a:xfrm>
          <a:custGeom>
            <a:avLst/>
            <a:gdLst>
              <a:gd name="T0" fmla="*/ 0 w 1253613"/>
              <a:gd name="T1" fmla="*/ 245807 h 393291"/>
              <a:gd name="T2" fmla="*/ 191729 w 1253613"/>
              <a:gd name="T3" fmla="*/ 24581 h 393291"/>
              <a:gd name="T4" fmla="*/ 412955 w 1253613"/>
              <a:gd name="T5" fmla="*/ 393291 h 393291"/>
              <a:gd name="T6" fmla="*/ 560439 w 1253613"/>
              <a:gd name="T7" fmla="*/ 24581 h 393291"/>
              <a:gd name="T8" fmla="*/ 752168 w 1253613"/>
              <a:gd name="T9" fmla="*/ 378543 h 393291"/>
              <a:gd name="T10" fmla="*/ 884904 w 1253613"/>
              <a:gd name="T11" fmla="*/ 68826 h 393291"/>
              <a:gd name="T12" fmla="*/ 1017639 w 1253613"/>
              <a:gd name="T13" fmla="*/ 231059 h 393291"/>
              <a:gd name="T14" fmla="*/ 1224116 w 1253613"/>
              <a:gd name="T15" fmla="*/ 231059 h 393291"/>
              <a:gd name="T16" fmla="*/ 1253613 w 1253613"/>
              <a:gd name="T17" fmla="*/ 231059 h 39329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53613"/>
              <a:gd name="T28" fmla="*/ 0 h 393291"/>
              <a:gd name="T29" fmla="*/ 1253613 w 1253613"/>
              <a:gd name="T30" fmla="*/ 393291 h 39329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53613" h="393291">
                <a:moveTo>
                  <a:pt x="0" y="245807"/>
                </a:moveTo>
                <a:cubicBezTo>
                  <a:pt x="61451" y="122903"/>
                  <a:pt x="122903" y="0"/>
                  <a:pt x="191729" y="24581"/>
                </a:cubicBezTo>
                <a:cubicBezTo>
                  <a:pt x="260555" y="49162"/>
                  <a:pt x="351503" y="393291"/>
                  <a:pt x="412955" y="393291"/>
                </a:cubicBezTo>
                <a:cubicBezTo>
                  <a:pt x="474407" y="393291"/>
                  <a:pt x="503904" y="27039"/>
                  <a:pt x="560439" y="24581"/>
                </a:cubicBezTo>
                <a:cubicBezTo>
                  <a:pt x="616974" y="22123"/>
                  <a:pt x="698090" y="371169"/>
                  <a:pt x="752168" y="378543"/>
                </a:cubicBezTo>
                <a:cubicBezTo>
                  <a:pt x="806246" y="385917"/>
                  <a:pt x="840659" y="93407"/>
                  <a:pt x="884904" y="68826"/>
                </a:cubicBezTo>
                <a:cubicBezTo>
                  <a:pt x="929149" y="44245"/>
                  <a:pt x="961104" y="204020"/>
                  <a:pt x="1017639" y="231059"/>
                </a:cubicBezTo>
                <a:cubicBezTo>
                  <a:pt x="1074174" y="258098"/>
                  <a:pt x="1224116" y="231059"/>
                  <a:pt x="1224116" y="231059"/>
                </a:cubicBezTo>
                <a:lnTo>
                  <a:pt x="1253613" y="231059"/>
                </a:lnTo>
              </a:path>
            </a:pathLst>
          </a:custGeom>
          <a:noFill/>
          <a:ln w="57150" algn="ctr">
            <a:solidFill>
              <a:srgbClr val="00B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Box 28"/>
          <p:cNvSpPr txBox="1">
            <a:spLocks noChangeArrowheads="1"/>
          </p:cNvSpPr>
          <p:nvPr/>
        </p:nvSpPr>
        <p:spPr bwMode="auto">
          <a:xfrm>
            <a:off x="342900" y="3048000"/>
            <a:ext cx="3068638" cy="1446213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009900"/>
                </a:solidFill>
              </a:rPr>
              <a:t>Emission:</a:t>
            </a:r>
          </a:p>
          <a:p>
            <a:pPr algn="ctr"/>
            <a:r>
              <a:rPr lang="en-US" sz="1600" b="1">
                <a:solidFill>
                  <a:srgbClr val="009900"/>
                </a:solidFill>
              </a:rPr>
              <a:t>Synchrotron</a:t>
            </a:r>
          </a:p>
          <a:p>
            <a:pPr algn="ctr"/>
            <a:r>
              <a:rPr lang="en-US" sz="1600" b="1">
                <a:solidFill>
                  <a:srgbClr val="009900"/>
                </a:solidFill>
              </a:rPr>
              <a:t>Inverse Compton off CMB</a:t>
            </a:r>
          </a:p>
          <a:p>
            <a:pPr algn="ctr"/>
            <a:r>
              <a:rPr lang="en-US" sz="1600" b="1" i="1">
                <a:solidFill>
                  <a:srgbClr val="009900"/>
                </a:solidFill>
              </a:rPr>
              <a:t>Synchrotron Self-Compton</a:t>
            </a:r>
          </a:p>
          <a:p>
            <a:pPr algn="ctr"/>
            <a:r>
              <a:rPr lang="en-US" sz="1600" b="1" i="1">
                <a:solidFill>
                  <a:srgbClr val="009900"/>
                </a:solidFill>
              </a:rPr>
              <a:t>Inverse Compton off Starlight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animBg="1"/>
      <p:bldP spid="83971" grpId="0" animBg="1"/>
      <p:bldP spid="83972" grpId="0" animBg="1"/>
      <p:bldP spid="83973" grpId="0" animBg="1"/>
      <p:bldP spid="83974" grpId="0" animBg="1"/>
      <p:bldP spid="83975" grpId="0" animBg="1"/>
      <p:bldP spid="83981" grpId="0" animBg="1"/>
      <p:bldP spid="83981" grpId="1" animBg="1"/>
      <p:bldP spid="83982" grpId="0" animBg="1"/>
      <p:bldP spid="83982" grpId="1" animBg="1"/>
      <p:bldP spid="83983" grpId="0" animBg="1"/>
      <p:bldP spid="83983" grpId="1" animBg="1"/>
      <p:bldP spid="83993" grpId="0"/>
      <p:bldP spid="83994" grpId="0" animBg="1"/>
      <p:bldP spid="83994" grpId="1" animBg="1"/>
      <p:bldP spid="83995" grpId="0" animBg="1"/>
      <p:bldP spid="83995" grpId="1" animBg="1"/>
      <p:bldP spid="83996" grpId="0"/>
      <p:bldP spid="83997" grpId="0" animBg="1"/>
      <p:bldP spid="83998" grpId="0" animBg="1"/>
      <p:bldP spid="83999" grpId="0" animBg="1"/>
      <p:bldP spid="48" grpId="0" animBg="1"/>
      <p:bldP spid="50" grpId="0" animBg="1"/>
      <p:bldP spid="50" grpId="1" animBg="1"/>
      <p:bldP spid="51" grpId="0" animBg="1"/>
      <p:bldP spid="51" grpId="1" animBg="1"/>
      <p:bldP spid="52" grpId="0" animBg="1"/>
      <p:bldP spid="53" grpId="0" animBg="1"/>
      <p:bldP spid="53" grpId="1" animBg="1"/>
      <p:bldP spid="54" grpId="0" animBg="1"/>
      <p:bldP spid="5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/>
              <a:t>2009 July 8</a:t>
            </a:r>
          </a:p>
        </p:txBody>
      </p:sp>
      <p:sp>
        <p:nvSpPr>
          <p:cNvPr id="614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Supernova Remants and Pulsar Wind Nebulae in the Chandra Era</a:t>
            </a:r>
          </a:p>
        </p:txBody>
      </p:sp>
      <p:sp>
        <p:nvSpPr>
          <p:cNvPr id="614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B2E3B25-9351-4D9B-B9AB-64DA9A47CDCF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 Limitations and Advantages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47663" y="1828800"/>
            <a:ext cx="3533775" cy="4038600"/>
          </a:xfrm>
        </p:spPr>
        <p:txBody>
          <a:bodyPr/>
          <a:lstStyle/>
          <a:p>
            <a:pPr eaLnBrk="1" hangingPunct="1"/>
            <a:r>
              <a:rPr lang="en-US" sz="2400" smtClean="0"/>
              <a:t>Model Limitations:</a:t>
            </a:r>
          </a:p>
          <a:p>
            <a:pPr lvl="1" eaLnBrk="1" hangingPunct="1"/>
            <a:r>
              <a:rPr lang="en-US" sz="2000" smtClean="0"/>
              <a:t>Can not reproduce morphological features inside the PWN (e.g. jets and torus)</a:t>
            </a:r>
          </a:p>
          <a:p>
            <a:pPr lvl="1" eaLnBrk="1" hangingPunct="1"/>
            <a:r>
              <a:rPr lang="en-US" sz="2000" smtClean="0"/>
              <a:t>Can not reproduce spectral variations inside PWN</a:t>
            </a:r>
          </a:p>
          <a:p>
            <a:pPr lvl="1" eaLnBrk="1" hangingPunct="1"/>
            <a:r>
              <a:rPr lang="en-US" sz="2000" smtClean="0"/>
              <a:t>Can only estimate effect of instabilities (e.g. Raleigh-Taylor) on PWN.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86300" y="1828800"/>
            <a:ext cx="4000500" cy="41735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Model Advantages: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Simultaneously predict both dynamical and radiative properties of PWN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Computationally inexpensive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Easily adjustable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Well suited for parameter exploration, error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Applicable to many systems</a:t>
            </a:r>
            <a:endParaRPr lang="en-US" sz="1800" smtClean="0"/>
          </a:p>
        </p:txBody>
      </p:sp>
      <p:pic>
        <p:nvPicPr>
          <p:cNvPr id="89093" name="Picture 5" descr="crab_1920"/>
          <p:cNvPicPr>
            <a:picLocks noChangeAspect="1" noChangeArrowheads="1"/>
          </p:cNvPicPr>
          <p:nvPr/>
        </p:nvPicPr>
        <p:blipFill>
          <a:blip r:embed="rId3"/>
          <a:srcRect l="13850" t="6041" r="16246"/>
          <a:stretch>
            <a:fillRect/>
          </a:stretch>
        </p:blipFill>
        <p:spPr bwMode="auto">
          <a:xfrm>
            <a:off x="3957638" y="1885950"/>
            <a:ext cx="47625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803650" y="1816100"/>
            <a:ext cx="4724400" cy="4268788"/>
            <a:chOff x="2396" y="854"/>
            <a:chExt cx="2976" cy="2689"/>
          </a:xfrm>
        </p:grpSpPr>
        <p:pic>
          <p:nvPicPr>
            <p:cNvPr id="6155" name="Picture 7" descr="mori04_fig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35" y="854"/>
              <a:ext cx="2637" cy="2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6" name="Text Box 8"/>
            <p:cNvSpPr txBox="1">
              <a:spLocks noChangeArrowheads="1"/>
            </p:cNvSpPr>
            <p:nvPr/>
          </p:nvSpPr>
          <p:spPr bwMode="auto">
            <a:xfrm>
              <a:off x="2396" y="3370"/>
              <a:ext cx="117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latin typeface="Times New Roman" pitchFamily="18" charset="0"/>
                </a:rPr>
                <a:t>(Figure 3; Mori et al. 2004)</a:t>
              </a:r>
            </a:p>
          </p:txBody>
        </p:sp>
      </p:grpSp>
      <p:pic>
        <p:nvPicPr>
          <p:cNvPr id="89097" name="Picture 9" descr="crab_xray-optical-ir"/>
          <p:cNvPicPr>
            <a:picLocks noChangeAspect="1" noChangeArrowheads="1"/>
          </p:cNvPicPr>
          <p:nvPr/>
        </p:nvPicPr>
        <p:blipFill>
          <a:blip r:embed="rId5">
            <a:lum bright="6000"/>
          </a:blip>
          <a:srcRect l="6979" t="7986" r="12766" b="8710"/>
          <a:stretch>
            <a:fillRect/>
          </a:stretch>
        </p:blipFill>
        <p:spPr bwMode="auto">
          <a:xfrm>
            <a:off x="4111625" y="1762125"/>
            <a:ext cx="4494213" cy="42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/>
              <a:t>2009 July 8</a:t>
            </a:r>
          </a:p>
        </p:txBody>
      </p:sp>
      <p:sp>
        <p:nvSpPr>
          <p:cNvPr id="7171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Supernova Remants and Pulsar Wind Nebulae in the Chandra Era</a:t>
            </a:r>
          </a:p>
        </p:txBody>
      </p:sp>
      <p:sp>
        <p:nvSpPr>
          <p:cNvPr id="717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0514C2D-DCB7-4CB6-8180-D15059C07685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Dynamical and Radiative Evolution for a Trial Set of Parameters</a:t>
            </a:r>
          </a:p>
        </p:txBody>
      </p:sp>
      <p:sp>
        <p:nvSpPr>
          <p:cNvPr id="717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828800"/>
            <a:ext cx="3265487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100" smtClean="0"/>
              <a:t>Neutron Star properties: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b="1" smtClean="0">
                <a:solidFill>
                  <a:srgbClr val="0000FF"/>
                </a:solidFill>
                <a:cs typeface="Arial" charset="0"/>
              </a:rPr>
              <a:t>Ė</a:t>
            </a:r>
            <a:r>
              <a:rPr lang="en-US" sz="1800" b="1" baseline="-25000" smtClean="0">
                <a:solidFill>
                  <a:srgbClr val="0000FF"/>
                </a:solidFill>
              </a:rPr>
              <a:t>0 </a:t>
            </a:r>
            <a:r>
              <a:rPr lang="en-US" sz="1800" smtClean="0"/>
              <a:t>= 10</a:t>
            </a:r>
            <a:r>
              <a:rPr lang="en-US" sz="1800" baseline="30000" smtClean="0"/>
              <a:t>40</a:t>
            </a:r>
            <a:r>
              <a:rPr lang="en-US" sz="1800" smtClean="0"/>
              <a:t> ergs/s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b="1" smtClean="0">
                <a:solidFill>
                  <a:srgbClr val="0000FF"/>
                </a:solidFill>
                <a:sym typeface="Symbol" pitchFamily="18" charset="2"/>
              </a:rPr>
              <a:t></a:t>
            </a:r>
            <a:r>
              <a:rPr lang="en-US" sz="1800" b="1" baseline="-25000" smtClean="0">
                <a:solidFill>
                  <a:srgbClr val="0000FF"/>
                </a:solidFill>
              </a:rPr>
              <a:t>sd</a:t>
            </a:r>
            <a:r>
              <a:rPr lang="en-US" sz="1800" baseline="-25000" smtClean="0"/>
              <a:t> </a:t>
            </a:r>
            <a:r>
              <a:rPr lang="en-US" sz="1800" smtClean="0"/>
              <a:t>= 500 years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b="1" i="1" smtClean="0">
                <a:solidFill>
                  <a:srgbClr val="0000FF"/>
                </a:solidFill>
              </a:rPr>
              <a:t>p</a:t>
            </a:r>
            <a:r>
              <a:rPr lang="en-US" sz="1800" smtClean="0"/>
              <a:t> = 3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b="1" i="1" smtClean="0">
                <a:solidFill>
                  <a:srgbClr val="0000FF"/>
                </a:solidFill>
              </a:rPr>
              <a:t>v</a:t>
            </a:r>
            <a:r>
              <a:rPr lang="en-US" sz="1800" b="1" i="1" baseline="-25000" smtClean="0">
                <a:solidFill>
                  <a:srgbClr val="0000FF"/>
                </a:solidFill>
              </a:rPr>
              <a:t>psr</a:t>
            </a:r>
            <a:r>
              <a:rPr lang="en-US" sz="1800" smtClean="0"/>
              <a:t> = 120 km/s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Pulsar Wind properties: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b="1" i="1" smtClean="0">
                <a:solidFill>
                  <a:srgbClr val="FF0000"/>
                </a:solidFill>
                <a:sym typeface="Symbol" pitchFamily="18" charset="2"/>
              </a:rPr>
              <a:t></a:t>
            </a:r>
            <a:r>
              <a:rPr lang="en-US" sz="1800" b="1" i="1" baseline="-25000" smtClean="0">
                <a:solidFill>
                  <a:srgbClr val="FF0000"/>
                </a:solidFill>
                <a:sym typeface="Symbol" pitchFamily="18" charset="2"/>
              </a:rPr>
              <a:t>e</a:t>
            </a:r>
            <a:r>
              <a:rPr lang="en-US" sz="1800" baseline="-25000" smtClean="0">
                <a:sym typeface="Symbol" pitchFamily="18" charset="2"/>
              </a:rPr>
              <a:t> </a:t>
            </a:r>
            <a:r>
              <a:rPr lang="en-US" sz="1800" smtClean="0">
                <a:sym typeface="Symbol" pitchFamily="18" charset="2"/>
              </a:rPr>
              <a:t>= 0.999, </a:t>
            </a:r>
            <a:r>
              <a:rPr lang="en-US" sz="1800" b="1" i="1" smtClean="0">
                <a:solidFill>
                  <a:srgbClr val="FF0000"/>
                </a:solidFill>
                <a:sym typeface="Symbol" pitchFamily="18" charset="2"/>
              </a:rPr>
              <a:t></a:t>
            </a:r>
            <a:r>
              <a:rPr lang="en-US" sz="1800" b="1" i="1" baseline="-25000" smtClean="0">
                <a:solidFill>
                  <a:srgbClr val="FF0000"/>
                </a:solidFill>
                <a:sym typeface="Symbol" pitchFamily="18" charset="2"/>
              </a:rPr>
              <a:t>B</a:t>
            </a:r>
            <a:r>
              <a:rPr lang="en-US" sz="1800" baseline="-25000" smtClean="0">
                <a:sym typeface="Symbol" pitchFamily="18" charset="2"/>
              </a:rPr>
              <a:t> </a:t>
            </a:r>
            <a:r>
              <a:rPr lang="en-US" sz="1800" smtClean="0">
                <a:sym typeface="Symbol" pitchFamily="18" charset="2"/>
              </a:rPr>
              <a:t>= 0.001, </a:t>
            </a:r>
            <a:r>
              <a:rPr lang="en-US" sz="1800" b="1" i="1" smtClean="0">
                <a:solidFill>
                  <a:srgbClr val="FF0000"/>
                </a:solidFill>
                <a:sym typeface="Symbol" pitchFamily="18" charset="2"/>
              </a:rPr>
              <a:t></a:t>
            </a:r>
            <a:r>
              <a:rPr lang="en-US" sz="1800" b="1" i="1" baseline="-25000" smtClean="0">
                <a:solidFill>
                  <a:srgbClr val="FF0000"/>
                </a:solidFill>
                <a:sym typeface="Symbol" pitchFamily="18" charset="2"/>
              </a:rPr>
              <a:t>i</a:t>
            </a:r>
            <a:r>
              <a:rPr lang="en-US" sz="1800" baseline="-25000" smtClean="0">
                <a:sym typeface="Symbol" pitchFamily="18" charset="2"/>
              </a:rPr>
              <a:t> </a:t>
            </a:r>
            <a:r>
              <a:rPr lang="en-US" sz="1800" smtClean="0">
                <a:sym typeface="Symbol" pitchFamily="18" charset="2"/>
              </a:rPr>
              <a:t>= 0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b="1" i="1" smtClean="0">
                <a:solidFill>
                  <a:srgbClr val="FF0000"/>
                </a:solidFill>
              </a:rPr>
              <a:t>E</a:t>
            </a:r>
            <a:r>
              <a:rPr lang="en-US" sz="1800" b="1" i="1" baseline="-25000" smtClean="0">
                <a:solidFill>
                  <a:srgbClr val="FF0000"/>
                </a:solidFill>
              </a:rPr>
              <a:t>min</a:t>
            </a:r>
            <a:r>
              <a:rPr lang="en-US" sz="1800" smtClean="0"/>
              <a:t> = 511 keV,      </a:t>
            </a:r>
            <a:r>
              <a:rPr lang="en-US" sz="1800" b="1" i="1" smtClean="0">
                <a:solidFill>
                  <a:srgbClr val="FF0000"/>
                </a:solidFill>
              </a:rPr>
              <a:t>E</a:t>
            </a:r>
            <a:r>
              <a:rPr lang="en-US" sz="1800" b="1" i="1" baseline="-25000" smtClean="0">
                <a:solidFill>
                  <a:srgbClr val="FF0000"/>
                </a:solidFill>
              </a:rPr>
              <a:t>max</a:t>
            </a:r>
            <a:r>
              <a:rPr lang="en-US" sz="1800" smtClean="0"/>
              <a:t> = 500 TeV, </a:t>
            </a:r>
            <a:r>
              <a:rPr lang="en-US" sz="1800" smtClean="0">
                <a:sym typeface="Symbol" pitchFamily="18" charset="2"/>
              </a:rPr>
              <a:t>       </a:t>
            </a:r>
            <a:r>
              <a:rPr lang="en-US" sz="1800" b="1" i="1" smtClean="0">
                <a:solidFill>
                  <a:srgbClr val="FF0000"/>
                </a:solidFill>
                <a:sym typeface="Symbol" pitchFamily="18" charset="2"/>
              </a:rPr>
              <a:t></a:t>
            </a:r>
            <a:r>
              <a:rPr lang="en-US" sz="1800" b="1" i="1" baseline="-25000" smtClean="0">
                <a:solidFill>
                  <a:srgbClr val="FF0000"/>
                </a:solidFill>
              </a:rPr>
              <a:t>e</a:t>
            </a:r>
            <a:r>
              <a:rPr lang="en-US" sz="1800" baseline="-25000" smtClean="0"/>
              <a:t> </a:t>
            </a:r>
            <a:r>
              <a:rPr lang="en-US" sz="1800" smtClean="0"/>
              <a:t>= 1.6</a:t>
            </a:r>
          </a:p>
        </p:txBody>
      </p:sp>
      <p:sp>
        <p:nvSpPr>
          <p:cNvPr id="30751" name="Rectangle 31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500" smtClean="0"/>
              <a:t>Supernova properties: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i="1" smtClean="0">
                <a:solidFill>
                  <a:srgbClr val="FF9900"/>
                </a:solidFill>
              </a:rPr>
              <a:t>E</a:t>
            </a:r>
            <a:r>
              <a:rPr lang="en-US" sz="2000" b="1" i="1" baseline="-25000" smtClean="0">
                <a:solidFill>
                  <a:srgbClr val="FF9900"/>
                </a:solidFill>
              </a:rPr>
              <a:t>sn</a:t>
            </a:r>
            <a:r>
              <a:rPr lang="en-US" sz="2000" smtClean="0"/>
              <a:t> = 10</a:t>
            </a:r>
            <a:r>
              <a:rPr lang="en-US" sz="2000" baseline="30000" smtClean="0"/>
              <a:t>51</a:t>
            </a:r>
            <a:r>
              <a:rPr lang="en-US" sz="2000" smtClean="0"/>
              <a:t> ergs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i="1" smtClean="0">
                <a:solidFill>
                  <a:srgbClr val="FF9900"/>
                </a:solidFill>
              </a:rPr>
              <a:t>M</a:t>
            </a:r>
            <a:r>
              <a:rPr lang="en-US" sz="2000" b="1" i="1" baseline="-25000" smtClean="0">
                <a:solidFill>
                  <a:srgbClr val="FF9900"/>
                </a:solidFill>
              </a:rPr>
              <a:t>ej</a:t>
            </a:r>
            <a:r>
              <a:rPr lang="en-US" sz="2000" smtClean="0"/>
              <a:t> = 8 M</a:t>
            </a:r>
            <a:r>
              <a:rPr lang="en-US" sz="2000" baseline="-25000" smtClean="0">
                <a:cs typeface="Arial" charset="0"/>
              </a:rPr>
              <a:t>☼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smtClean="0">
                <a:solidFill>
                  <a:srgbClr val="FF9900"/>
                </a:solidFill>
              </a:rPr>
              <a:t>Initial ejecta density profile</a:t>
            </a:r>
            <a:r>
              <a:rPr lang="en-US" sz="2000" smtClean="0"/>
              <a:t>: constant density core + </a:t>
            </a:r>
            <a:r>
              <a:rPr lang="en-US" sz="2000" smtClean="0">
                <a:sym typeface="Symbol" pitchFamily="18" charset="2"/>
              </a:rPr>
              <a:t></a:t>
            </a:r>
            <a:r>
              <a:rPr lang="en-US" sz="2000" smtClean="0"/>
              <a:t>r</a:t>
            </a:r>
            <a:r>
              <a:rPr lang="en-US" sz="2000" baseline="30000" smtClean="0"/>
              <a:t>-9</a:t>
            </a:r>
            <a:r>
              <a:rPr lang="en-US" sz="2000" smtClean="0"/>
              <a:t> envelope</a:t>
            </a:r>
          </a:p>
          <a:p>
            <a:pPr eaLnBrk="1" hangingPunct="1">
              <a:lnSpc>
                <a:spcPct val="90000"/>
              </a:lnSpc>
            </a:pPr>
            <a:r>
              <a:rPr lang="en-US" sz="2500" smtClean="0"/>
              <a:t>ISM properties: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i="1" smtClean="0">
                <a:solidFill>
                  <a:srgbClr val="990099"/>
                </a:solidFill>
              </a:rPr>
              <a:t>Constant density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i="1" smtClean="0">
                <a:solidFill>
                  <a:srgbClr val="990099"/>
                </a:solidFill>
              </a:rPr>
              <a:t>n</a:t>
            </a:r>
            <a:r>
              <a:rPr lang="en-US" sz="2000" smtClean="0"/>
              <a:t> = 0.1 cm</a:t>
            </a:r>
            <a:r>
              <a:rPr lang="en-US" sz="2000" baseline="30000" smtClean="0"/>
              <a:t>-3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4303713" y="1854200"/>
            <a:ext cx="4416425" cy="4225925"/>
            <a:chOff x="2711" y="1191"/>
            <a:chExt cx="2782" cy="2662"/>
          </a:xfrm>
        </p:grpSpPr>
        <p:sp>
          <p:nvSpPr>
            <p:cNvPr id="7180" name="Line 36"/>
            <p:cNvSpPr>
              <a:spLocks noChangeShapeType="1"/>
            </p:cNvSpPr>
            <p:nvPr/>
          </p:nvSpPr>
          <p:spPr bwMode="auto">
            <a:xfrm flipV="1">
              <a:off x="3122" y="1192"/>
              <a:ext cx="24" cy="2565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37"/>
            <p:cNvSpPr>
              <a:spLocks noChangeShapeType="1"/>
            </p:cNvSpPr>
            <p:nvPr/>
          </p:nvSpPr>
          <p:spPr bwMode="auto">
            <a:xfrm flipV="1">
              <a:off x="2711" y="3539"/>
              <a:ext cx="2782" cy="1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38"/>
            <p:cNvSpPr>
              <a:spLocks noChangeShapeType="1"/>
            </p:cNvSpPr>
            <p:nvPr/>
          </p:nvSpPr>
          <p:spPr bwMode="auto">
            <a:xfrm>
              <a:off x="3630" y="1966"/>
              <a:ext cx="1379" cy="799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39"/>
            <p:cNvSpPr>
              <a:spLocks noChangeShapeType="1"/>
            </p:cNvSpPr>
            <p:nvPr/>
          </p:nvSpPr>
          <p:spPr bwMode="auto">
            <a:xfrm flipV="1">
              <a:off x="3606" y="1216"/>
              <a:ext cx="0" cy="2299"/>
            </a:xfrm>
            <a:prstGeom prst="line">
              <a:avLst/>
            </a:prstGeom>
            <a:noFill/>
            <a:ln w="57150">
              <a:solidFill>
                <a:srgbClr val="0099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40"/>
            <p:cNvSpPr>
              <a:spLocks noChangeShapeType="1"/>
            </p:cNvSpPr>
            <p:nvPr/>
          </p:nvSpPr>
          <p:spPr bwMode="auto">
            <a:xfrm flipV="1">
              <a:off x="5033" y="1216"/>
              <a:ext cx="0" cy="2299"/>
            </a:xfrm>
            <a:prstGeom prst="line">
              <a:avLst/>
            </a:prstGeom>
            <a:noFill/>
            <a:ln w="57150">
              <a:solidFill>
                <a:srgbClr val="0099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Text Box 41"/>
            <p:cNvSpPr txBox="1">
              <a:spLocks noChangeArrowheads="1"/>
            </p:cNvSpPr>
            <p:nvPr/>
          </p:nvSpPr>
          <p:spPr bwMode="auto">
            <a:xfrm>
              <a:off x="3848" y="3565"/>
              <a:ext cx="7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FF"/>
                  </a:solidFill>
                </a:rPr>
                <a:t>Energy</a:t>
              </a:r>
            </a:p>
          </p:txBody>
        </p:sp>
        <p:sp>
          <p:nvSpPr>
            <p:cNvPr id="7186" name="Text Box 42"/>
            <p:cNvSpPr txBox="1">
              <a:spLocks noChangeArrowheads="1"/>
            </p:cNvSpPr>
            <p:nvPr/>
          </p:nvSpPr>
          <p:spPr bwMode="auto">
            <a:xfrm rot="-5400000">
              <a:off x="1719" y="2209"/>
              <a:ext cx="23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FF"/>
                  </a:solidFill>
                </a:rPr>
                <a:t>Number per Unit Energy</a:t>
              </a:r>
            </a:p>
          </p:txBody>
        </p:sp>
      </p:grpSp>
      <p:sp>
        <p:nvSpPr>
          <p:cNvPr id="30763" name="Rectangle 43"/>
          <p:cNvSpPr>
            <a:spLocks noChangeArrowheads="1"/>
          </p:cNvSpPr>
          <p:nvPr/>
        </p:nvSpPr>
        <p:spPr bwMode="auto">
          <a:xfrm>
            <a:off x="4994275" y="5080000"/>
            <a:ext cx="74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/>
              <a:t>E</a:t>
            </a:r>
            <a:r>
              <a:rPr lang="en-US" sz="2400" b="1" i="1" baseline="-25000"/>
              <a:t>min</a:t>
            </a:r>
          </a:p>
        </p:txBody>
      </p:sp>
      <p:sp>
        <p:nvSpPr>
          <p:cNvPr id="30764" name="Rectangle 44"/>
          <p:cNvSpPr>
            <a:spLocks noChangeArrowheads="1"/>
          </p:cNvSpPr>
          <p:nvPr/>
        </p:nvSpPr>
        <p:spPr bwMode="auto">
          <a:xfrm>
            <a:off x="7951788" y="4695825"/>
            <a:ext cx="79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/>
              <a:t>E</a:t>
            </a:r>
            <a:r>
              <a:rPr lang="en-US" sz="2400" b="1" i="1" baseline="-25000"/>
              <a:t>max</a:t>
            </a:r>
          </a:p>
        </p:txBody>
      </p:sp>
      <p:sp>
        <p:nvSpPr>
          <p:cNvPr id="30765" name="Rectangle 45"/>
          <p:cNvSpPr>
            <a:spLocks noChangeArrowheads="1"/>
          </p:cNvSpPr>
          <p:nvPr/>
        </p:nvSpPr>
        <p:spPr bwMode="auto">
          <a:xfrm>
            <a:off x="6953250" y="3160713"/>
            <a:ext cx="7540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sym typeface="Symbol" pitchFamily="18" charset="2"/>
              </a:rPr>
              <a:t>-</a:t>
            </a:r>
            <a:r>
              <a:rPr lang="en-US" sz="4000" b="1" i="1">
                <a:sym typeface="Symbol" pitchFamily="18" charset="2"/>
              </a:rPr>
              <a:t></a:t>
            </a:r>
            <a:r>
              <a:rPr lang="en-US" sz="4000" b="1" i="1" baseline="-25000"/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1" grpId="0" build="p"/>
      <p:bldP spid="307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/>
              <a:t>2009 July 8</a:t>
            </a:r>
          </a:p>
        </p:txBody>
      </p:sp>
      <p:sp>
        <p:nvSpPr>
          <p:cNvPr id="819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Supernova Remants and Pulsar Wind Nebulae in the Chandra Era</a:t>
            </a:r>
          </a:p>
        </p:txBody>
      </p:sp>
      <p:sp>
        <p:nvSpPr>
          <p:cNvPr id="819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BC34656-9A2A-4298-9D7A-B16C7786CF14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 Output</a:t>
            </a:r>
          </a:p>
        </p:txBody>
      </p:sp>
      <p:pic>
        <p:nvPicPr>
          <p:cNvPr id="8198" name="Picture 4" descr="data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7663" y="1812925"/>
            <a:ext cx="8410575" cy="418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3343275" y="3467100"/>
            <a:ext cx="760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</a:rPr>
              <a:t>ISM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347663" y="3659188"/>
            <a:ext cx="4024312" cy="1892300"/>
            <a:chOff x="340" y="2257"/>
            <a:chExt cx="2535" cy="1192"/>
          </a:xfrm>
        </p:grpSpPr>
        <p:sp>
          <p:nvSpPr>
            <p:cNvPr id="8208" name="Text Box 6"/>
            <p:cNvSpPr txBox="1">
              <a:spLocks noChangeArrowheads="1"/>
            </p:cNvSpPr>
            <p:nvPr/>
          </p:nvSpPr>
          <p:spPr bwMode="auto">
            <a:xfrm>
              <a:off x="340" y="2257"/>
              <a:ext cx="1684" cy="250"/>
            </a:xfrm>
            <a:prstGeom prst="rect">
              <a:avLst/>
            </a:prstGeom>
            <a:solidFill>
              <a:schemeClr val="bg1">
                <a:alpha val="74901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990099"/>
                  </a:solidFill>
                  <a:latin typeface="Times New Roman" pitchFamily="18" charset="0"/>
                </a:rPr>
                <a:t>Shocked Ejecta &amp; ISM</a:t>
              </a:r>
            </a:p>
          </p:txBody>
        </p:sp>
        <p:sp>
          <p:nvSpPr>
            <p:cNvPr id="8209" name="Line 7"/>
            <p:cNvSpPr>
              <a:spLocks noChangeShapeType="1"/>
            </p:cNvSpPr>
            <p:nvPr/>
          </p:nvSpPr>
          <p:spPr bwMode="auto">
            <a:xfrm>
              <a:off x="775" y="2523"/>
              <a:ext cx="49" cy="750"/>
            </a:xfrm>
            <a:prstGeom prst="line">
              <a:avLst/>
            </a:prstGeom>
            <a:noFill/>
            <a:ln w="57150">
              <a:solidFill>
                <a:srgbClr val="990099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0" name="Text Box 8"/>
            <p:cNvSpPr txBox="1">
              <a:spLocks noChangeArrowheads="1"/>
            </p:cNvSpPr>
            <p:nvPr/>
          </p:nvSpPr>
          <p:spPr bwMode="auto">
            <a:xfrm>
              <a:off x="1090" y="2620"/>
              <a:ext cx="1347" cy="250"/>
            </a:xfrm>
            <a:prstGeom prst="rect">
              <a:avLst/>
            </a:prstGeom>
            <a:solidFill>
              <a:schemeClr val="bg1">
                <a:alpha val="74901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Unshocked Ejecta</a:t>
              </a:r>
            </a:p>
          </p:txBody>
        </p:sp>
        <p:sp>
          <p:nvSpPr>
            <p:cNvPr id="8211" name="Line 9"/>
            <p:cNvSpPr>
              <a:spLocks noChangeShapeType="1"/>
            </p:cNvSpPr>
            <p:nvPr/>
          </p:nvSpPr>
          <p:spPr bwMode="auto">
            <a:xfrm flipH="1">
              <a:off x="920" y="2837"/>
              <a:ext cx="678" cy="508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2" name="Text Box 10"/>
            <p:cNvSpPr txBox="1">
              <a:spLocks noChangeArrowheads="1"/>
            </p:cNvSpPr>
            <p:nvPr/>
          </p:nvSpPr>
          <p:spPr bwMode="auto">
            <a:xfrm>
              <a:off x="1283" y="3007"/>
              <a:ext cx="1592" cy="442"/>
            </a:xfrm>
            <a:prstGeom prst="rect">
              <a:avLst/>
            </a:prstGeom>
            <a:solidFill>
              <a:schemeClr val="bg1">
                <a:alpha val="74901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>
                  <a:solidFill>
                    <a:srgbClr val="FF9900"/>
                  </a:solidFill>
                  <a:latin typeface="Times New Roman" pitchFamily="18" charset="0"/>
                </a:rPr>
                <a:t>Pulsar + Termination</a:t>
              </a:r>
            </a:p>
            <a:p>
              <a:pPr algn="ctr"/>
              <a:r>
                <a:rPr lang="en-US" sz="2000" b="1">
                  <a:solidFill>
                    <a:srgbClr val="FF9900"/>
                  </a:solidFill>
                  <a:latin typeface="Times New Roman" pitchFamily="18" charset="0"/>
                </a:rPr>
                <a:t>Shock</a:t>
              </a:r>
            </a:p>
          </p:txBody>
        </p:sp>
        <p:sp>
          <p:nvSpPr>
            <p:cNvPr id="8213" name="Line 11"/>
            <p:cNvSpPr>
              <a:spLocks noChangeShapeType="1"/>
            </p:cNvSpPr>
            <p:nvPr/>
          </p:nvSpPr>
          <p:spPr bwMode="auto">
            <a:xfrm flipH="1">
              <a:off x="775" y="3249"/>
              <a:ext cx="920" cy="193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1156" name="Text Box 20"/>
          <p:cNvSpPr txBox="1">
            <a:spLocks noChangeArrowheads="1"/>
          </p:cNvSpPr>
          <p:nvPr/>
        </p:nvSpPr>
        <p:spPr bwMode="auto">
          <a:xfrm>
            <a:off x="5340350" y="4389438"/>
            <a:ext cx="833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Radio</a:t>
            </a:r>
          </a:p>
        </p:txBody>
      </p:sp>
      <p:sp>
        <p:nvSpPr>
          <p:cNvPr id="91157" name="Text Box 21"/>
          <p:cNvSpPr txBox="1">
            <a:spLocks noChangeArrowheads="1"/>
          </p:cNvSpPr>
          <p:nvPr/>
        </p:nvSpPr>
        <p:spPr bwMode="auto">
          <a:xfrm>
            <a:off x="4994275" y="3275013"/>
            <a:ext cx="1001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9900"/>
                </a:solidFill>
                <a:latin typeface="Times New Roman" pitchFamily="18" charset="0"/>
              </a:rPr>
              <a:t>Mid-IR</a:t>
            </a:r>
          </a:p>
        </p:txBody>
      </p:sp>
      <p:sp>
        <p:nvSpPr>
          <p:cNvPr id="91158" name="Text Box 22"/>
          <p:cNvSpPr txBox="1">
            <a:spLocks noChangeArrowheads="1"/>
          </p:cNvSpPr>
          <p:nvPr/>
        </p:nvSpPr>
        <p:spPr bwMode="auto">
          <a:xfrm>
            <a:off x="5194300" y="2611438"/>
            <a:ext cx="1182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FF00"/>
                </a:solidFill>
                <a:latin typeface="Times New Roman" pitchFamily="18" charset="0"/>
              </a:rPr>
              <a:t>Optical / </a:t>
            </a:r>
          </a:p>
          <a:p>
            <a:r>
              <a:rPr lang="en-US" sz="2000" b="1">
                <a:solidFill>
                  <a:srgbClr val="FFFF00"/>
                </a:solidFill>
                <a:latin typeface="Times New Roman" pitchFamily="18" charset="0"/>
              </a:rPr>
              <a:t>Near-IR</a:t>
            </a:r>
          </a:p>
        </p:txBody>
      </p:sp>
      <p:sp>
        <p:nvSpPr>
          <p:cNvPr id="91159" name="Text Box 23"/>
          <p:cNvSpPr txBox="1">
            <a:spLocks noChangeArrowheads="1"/>
          </p:cNvSpPr>
          <p:nvPr/>
        </p:nvSpPr>
        <p:spPr bwMode="auto">
          <a:xfrm>
            <a:off x="6184900" y="2379663"/>
            <a:ext cx="1319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FF00"/>
                </a:solidFill>
                <a:latin typeface="Times New Roman" pitchFamily="18" charset="0"/>
              </a:rPr>
              <a:t>Soft X-ray</a:t>
            </a:r>
          </a:p>
        </p:txBody>
      </p:sp>
      <p:sp>
        <p:nvSpPr>
          <p:cNvPr id="91160" name="Text Box 24"/>
          <p:cNvSpPr txBox="1">
            <a:spLocks noChangeArrowheads="1"/>
          </p:cNvSpPr>
          <p:nvPr/>
        </p:nvSpPr>
        <p:spPr bwMode="auto">
          <a:xfrm>
            <a:off x="6223000" y="4721225"/>
            <a:ext cx="1460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FFFF"/>
                </a:solidFill>
                <a:latin typeface="Times New Roman" pitchFamily="18" charset="0"/>
              </a:rPr>
              <a:t>Hard X-ray</a:t>
            </a:r>
          </a:p>
        </p:txBody>
      </p:sp>
      <p:sp>
        <p:nvSpPr>
          <p:cNvPr id="91161" name="Text Box 25"/>
          <p:cNvSpPr txBox="1">
            <a:spLocks noChangeArrowheads="1"/>
          </p:cNvSpPr>
          <p:nvPr/>
        </p:nvSpPr>
        <p:spPr bwMode="auto">
          <a:xfrm>
            <a:off x="7375525" y="2878138"/>
            <a:ext cx="127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990099"/>
                </a:solidFill>
                <a:latin typeface="Times New Roman" pitchFamily="18" charset="0"/>
              </a:rPr>
              <a:t>TeV </a:t>
            </a:r>
            <a:r>
              <a:rPr lang="en-US" sz="2000" b="1">
                <a:solidFill>
                  <a:srgbClr val="990099"/>
                </a:solidFill>
                <a:latin typeface="Times New Roman" pitchFamily="18" charset="0"/>
                <a:sym typeface="Symbol" pitchFamily="18" charset="2"/>
              </a:rPr>
              <a:t></a:t>
            </a:r>
            <a:r>
              <a:rPr lang="en-US" sz="2000" b="1">
                <a:solidFill>
                  <a:srgbClr val="990099"/>
                </a:solidFill>
                <a:latin typeface="Times New Roman" pitchFamily="18" charset="0"/>
              </a:rPr>
              <a:t>-ray</a:t>
            </a:r>
          </a:p>
        </p:txBody>
      </p:sp>
      <p:sp>
        <p:nvSpPr>
          <p:cNvPr id="91162" name="Text Box 26"/>
          <p:cNvSpPr txBox="1">
            <a:spLocks noChangeArrowheads="1"/>
          </p:cNvSpPr>
          <p:nvPr/>
        </p:nvSpPr>
        <p:spPr bwMode="auto">
          <a:xfrm>
            <a:off x="7385050" y="3967163"/>
            <a:ext cx="1296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GeV </a:t>
            </a:r>
            <a:r>
              <a:rPr lang="en-US" sz="2000" b="1">
                <a:solidFill>
                  <a:srgbClr val="0033CC"/>
                </a:solidFill>
                <a:latin typeface="Times New Roman" pitchFamily="18" charset="0"/>
                <a:sym typeface="Symbol" pitchFamily="18" charset="2"/>
              </a:rPr>
              <a:t></a:t>
            </a:r>
            <a:r>
              <a:rPr lang="en-US" sz="2000" b="1">
                <a:solidFill>
                  <a:srgbClr val="0033CC"/>
                </a:solidFill>
                <a:latin typeface="Times New Roman" pitchFamily="18" charset="0"/>
              </a:rPr>
              <a:t>-ray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1" grpId="0"/>
      <p:bldP spid="91156" grpId="0"/>
      <p:bldP spid="91157" grpId="0"/>
      <p:bldP spid="91158" grpId="0"/>
      <p:bldP spid="91159" grpId="0"/>
      <p:bldP spid="91160" grpId="0"/>
      <p:bldP spid="91161" grpId="0"/>
      <p:bldP spid="911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/>
              <a:t>2009 July 8</a:t>
            </a:r>
          </a:p>
        </p:txBody>
      </p:sp>
      <p:sp>
        <p:nvSpPr>
          <p:cNvPr id="9219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Supernova Remants and Pulsar Wind Nebulae in the Chandra Era</a:t>
            </a:r>
          </a:p>
        </p:txBody>
      </p:sp>
      <p:sp>
        <p:nvSpPr>
          <p:cNvPr id="922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CDF0807-E939-4C82-8E46-A8BCBD394685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Example: Crab Nebula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4187825" y="1778000"/>
            <a:ext cx="4532313" cy="4156075"/>
            <a:chOff x="2662" y="1120"/>
            <a:chExt cx="2855" cy="2618"/>
          </a:xfrm>
        </p:grpSpPr>
        <p:pic>
          <p:nvPicPr>
            <p:cNvPr id="9236" name="Picture 6" descr="crab_xray-optical-i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62" y="1120"/>
              <a:ext cx="2855" cy="26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37" name="Line 7"/>
            <p:cNvSpPr>
              <a:spLocks noChangeShapeType="1"/>
            </p:cNvSpPr>
            <p:nvPr/>
          </p:nvSpPr>
          <p:spPr bwMode="auto">
            <a:xfrm>
              <a:off x="4065" y="2475"/>
              <a:ext cx="678" cy="604"/>
            </a:xfrm>
            <a:prstGeom prst="line">
              <a:avLst/>
            </a:prstGeom>
            <a:noFill/>
            <a:ln w="76200">
              <a:solidFill>
                <a:srgbClr val="00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Line 8"/>
            <p:cNvSpPr>
              <a:spLocks noChangeShapeType="1"/>
            </p:cNvSpPr>
            <p:nvPr/>
          </p:nvSpPr>
          <p:spPr bwMode="auto">
            <a:xfrm flipV="1">
              <a:off x="4090" y="1700"/>
              <a:ext cx="823" cy="775"/>
            </a:xfrm>
            <a:prstGeom prst="line">
              <a:avLst/>
            </a:prstGeom>
            <a:noFill/>
            <a:ln w="76200">
              <a:solidFill>
                <a:srgbClr val="00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9" name="Text Box 9"/>
            <p:cNvSpPr txBox="1">
              <a:spLocks noChangeArrowheads="1"/>
            </p:cNvSpPr>
            <p:nvPr/>
          </p:nvSpPr>
          <p:spPr bwMode="auto">
            <a:xfrm>
              <a:off x="3993" y="1749"/>
              <a:ext cx="511" cy="288"/>
            </a:xfrm>
            <a:prstGeom prst="rect">
              <a:avLst/>
            </a:prstGeom>
            <a:solidFill>
              <a:schemeClr val="bg1">
                <a:alpha val="74901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FF00"/>
                  </a:solidFill>
                </a:rPr>
                <a:t>R</a:t>
              </a:r>
              <a:r>
                <a:rPr lang="en-US" sz="2400" b="1" baseline="-25000">
                  <a:solidFill>
                    <a:srgbClr val="00FF00"/>
                  </a:solidFill>
                </a:rPr>
                <a:t>pwn</a:t>
              </a:r>
            </a:p>
          </p:txBody>
        </p:sp>
        <p:sp>
          <p:nvSpPr>
            <p:cNvPr id="9240" name="Text Box 10"/>
            <p:cNvSpPr txBox="1">
              <a:spLocks noChangeArrowheads="1"/>
            </p:cNvSpPr>
            <p:nvPr/>
          </p:nvSpPr>
          <p:spPr bwMode="auto">
            <a:xfrm>
              <a:off x="3896" y="2741"/>
              <a:ext cx="511" cy="288"/>
            </a:xfrm>
            <a:prstGeom prst="rect">
              <a:avLst/>
            </a:prstGeom>
            <a:solidFill>
              <a:schemeClr val="bg1">
                <a:alpha val="74901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FF00"/>
                  </a:solidFill>
                </a:rPr>
                <a:t>R</a:t>
              </a:r>
              <a:r>
                <a:rPr lang="en-US" sz="2400" b="1" baseline="-25000">
                  <a:solidFill>
                    <a:srgbClr val="00FF00"/>
                  </a:solidFill>
                </a:rPr>
                <a:t>pwn</a:t>
              </a:r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4418013" y="1739900"/>
            <a:ext cx="4295775" cy="4295775"/>
            <a:chOff x="2759" y="854"/>
            <a:chExt cx="2706" cy="2706"/>
          </a:xfrm>
        </p:grpSpPr>
        <p:pic>
          <p:nvPicPr>
            <p:cNvPr id="9232" name="Picture 15" descr="crab-smooth-purpl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59" y="854"/>
              <a:ext cx="2706" cy="2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33" name="Oval 17"/>
            <p:cNvSpPr>
              <a:spLocks noChangeArrowheads="1"/>
            </p:cNvSpPr>
            <p:nvPr/>
          </p:nvSpPr>
          <p:spPr bwMode="auto">
            <a:xfrm rot="-2246770">
              <a:off x="3753" y="1924"/>
              <a:ext cx="460" cy="726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4" name="Text Box 18"/>
            <p:cNvSpPr txBox="1">
              <a:spLocks noChangeArrowheads="1"/>
            </p:cNvSpPr>
            <p:nvPr/>
          </p:nvSpPr>
          <p:spPr bwMode="auto">
            <a:xfrm>
              <a:off x="3093" y="974"/>
              <a:ext cx="18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0000"/>
                  </a:solidFill>
                </a:rPr>
                <a:t>Termination Shock</a:t>
              </a:r>
            </a:p>
          </p:txBody>
        </p:sp>
        <p:sp>
          <p:nvSpPr>
            <p:cNvPr id="9235" name="Line 19"/>
            <p:cNvSpPr>
              <a:spLocks noChangeShapeType="1"/>
            </p:cNvSpPr>
            <p:nvPr/>
          </p:nvSpPr>
          <p:spPr bwMode="auto">
            <a:xfrm flipH="1">
              <a:off x="4041" y="1241"/>
              <a:ext cx="121" cy="70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3919538" y="1930400"/>
            <a:ext cx="4800600" cy="3884613"/>
            <a:chOff x="2517" y="1265"/>
            <a:chExt cx="3024" cy="2447"/>
          </a:xfrm>
        </p:grpSpPr>
        <p:grpSp>
          <p:nvGrpSpPr>
            <p:cNvPr id="9227" name="Group 21"/>
            <p:cNvGrpSpPr>
              <a:grpSpLocks/>
            </p:cNvGrpSpPr>
            <p:nvPr/>
          </p:nvGrpSpPr>
          <p:grpSpPr bwMode="auto">
            <a:xfrm>
              <a:off x="2517" y="1265"/>
              <a:ext cx="3024" cy="2447"/>
              <a:chOff x="2517" y="926"/>
              <a:chExt cx="3024" cy="2447"/>
            </a:xfrm>
          </p:grpSpPr>
          <p:pic>
            <p:nvPicPr>
              <p:cNvPr id="9230" name="Picture 22" descr="fig1_volpi08"/>
              <p:cNvPicPr>
                <a:picLocks noChangeAspect="1" noChangeArrowheads="1"/>
              </p:cNvPicPr>
              <p:nvPr/>
            </p:nvPicPr>
            <p:blipFill>
              <a:blip r:embed="rId5"/>
              <a:srcRect l="49567" t="-241"/>
              <a:stretch>
                <a:fillRect/>
              </a:stretch>
            </p:blipFill>
            <p:spPr bwMode="auto">
              <a:xfrm>
                <a:off x="2517" y="926"/>
                <a:ext cx="3024" cy="22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231" name="Text Box 23"/>
              <p:cNvSpPr txBox="1">
                <a:spLocks noChangeArrowheads="1"/>
              </p:cNvSpPr>
              <p:nvPr/>
            </p:nvSpPr>
            <p:spPr bwMode="auto">
              <a:xfrm>
                <a:off x="3485" y="3200"/>
                <a:ext cx="1201" cy="17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>
                    <a:latin typeface="Times New Roman" pitchFamily="18" charset="0"/>
                  </a:rPr>
                  <a:t>(Figure 1; Volpi et al. 2008)</a:t>
                </a:r>
              </a:p>
            </p:txBody>
          </p:sp>
        </p:grpSp>
        <p:sp>
          <p:nvSpPr>
            <p:cNvPr id="9228" name="Oval 24"/>
            <p:cNvSpPr>
              <a:spLocks noChangeArrowheads="1"/>
            </p:cNvSpPr>
            <p:nvPr/>
          </p:nvSpPr>
          <p:spPr bwMode="auto">
            <a:xfrm rot="1170892">
              <a:off x="2953" y="2450"/>
              <a:ext cx="242" cy="581"/>
            </a:xfrm>
            <a:prstGeom prst="ellipse">
              <a:avLst/>
            </a:prstGeom>
            <a:solidFill>
              <a:srgbClr val="00FFFF">
                <a:alpha val="25098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9" name="Oval 25"/>
            <p:cNvSpPr>
              <a:spLocks noChangeArrowheads="1"/>
            </p:cNvSpPr>
            <p:nvPr/>
          </p:nvSpPr>
          <p:spPr bwMode="auto">
            <a:xfrm rot="6891136">
              <a:off x="3970" y="1627"/>
              <a:ext cx="338" cy="581"/>
            </a:xfrm>
            <a:prstGeom prst="ellipse">
              <a:avLst/>
            </a:prstGeom>
            <a:solidFill>
              <a:srgbClr val="00FFFF">
                <a:alpha val="25098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8396" name="Rectangle 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300" smtClean="0"/>
              <a:t>Pulsar Properties fully determined by age, radio timing observations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300" smtClean="0"/>
              <a:t>Pulsar Wind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Magnetization at termination shock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Minimum and Maximum Energy, Spectrum of Injected Electrons</a:t>
            </a:r>
          </a:p>
          <a:p>
            <a:pPr eaLnBrk="1" hangingPunct="1">
              <a:lnSpc>
                <a:spcPct val="80000"/>
              </a:lnSpc>
            </a:pPr>
            <a:r>
              <a:rPr lang="en-US" sz="2300" smtClean="0"/>
              <a:t>Supernova Explosion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Mass and initial kinetic energy of ejecta</a:t>
            </a:r>
          </a:p>
          <a:p>
            <a:pPr eaLnBrk="1" hangingPunct="1">
              <a:lnSpc>
                <a:spcPct val="80000"/>
              </a:lnSpc>
            </a:pPr>
            <a:r>
              <a:rPr lang="en-US" sz="2300" smtClean="0"/>
              <a:t>ISM Density</a:t>
            </a:r>
          </a:p>
        </p:txBody>
      </p:sp>
      <p:sp>
        <p:nvSpPr>
          <p:cNvPr id="58397" name="Rectangle 29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828800"/>
            <a:ext cx="3462338" cy="4038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300" smtClean="0"/>
              <a:t>Dynamical Properties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PWN Radius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Expansion Velocity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Termination Shock Radius</a:t>
            </a:r>
          </a:p>
          <a:p>
            <a:pPr lvl="1"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300" smtClean="0"/>
              <a:t>Radiative Properties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Radio Luminosity and Spectral Index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X-ray Luminosity and Spectral Index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9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/>
              <a:t>2009 July 8</a:t>
            </a:r>
          </a:p>
        </p:txBody>
      </p:sp>
      <p:sp>
        <p:nvSpPr>
          <p:cNvPr id="1024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Supernova Remants and Pulsar Wind Nebulae in the Chandra Era</a:t>
            </a:r>
          </a:p>
        </p:txBody>
      </p:sp>
      <p:sp>
        <p:nvSpPr>
          <p:cNvPr id="1024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583203-6BDC-4C96-9848-70DC05F5629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Best Fit: Single Power-law Injection Spectrum</a:t>
            </a:r>
          </a:p>
        </p:txBody>
      </p:sp>
      <p:graphicFrame>
        <p:nvGraphicFramePr>
          <p:cNvPr id="77959" name="Group 135"/>
          <p:cNvGraphicFramePr>
            <a:graphicFrameLocks noGrp="1"/>
          </p:cNvGraphicFramePr>
          <p:nvPr>
            <p:ph idx="1"/>
          </p:nvPr>
        </p:nvGraphicFramePr>
        <p:xfrm>
          <a:off x="533400" y="1739900"/>
          <a:ext cx="8153400" cy="4326255"/>
        </p:xfrm>
        <a:graphic>
          <a:graphicData uri="http://schemas.openxmlformats.org/drawingml/2006/table">
            <a:tbl>
              <a:tblPr/>
              <a:tblGrid>
                <a:gridCol w="2717800"/>
                <a:gridCol w="2717800"/>
                <a:gridCol w="2717800"/>
              </a:tblGrid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</a:rPr>
                        <a:t>Quantity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</a:rPr>
                        <a:t>Observed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</a:rPr>
                        <a:t>Predicted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R</a:t>
                      </a:r>
                      <a:r>
                        <a:rPr kumimoji="0" lang="en-US" sz="27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pwn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1.5-2.0 pc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1.3 pc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en-US" sz="27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Arial" charset="0"/>
                        </a:rPr>
                        <a:t>pwn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1125 –1500 km/s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1570 km/s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Termination Shock Radius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0.14 pc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0.12 pc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Radio Luminosity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1.8</a:t>
                      </a: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×</a:t>
                      </a: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23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35</a:t>
                      </a: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ergs/s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1.76</a:t>
                      </a: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×</a:t>
                      </a: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23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35</a:t>
                      </a: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 ergs/s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Radio Spectral 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-0.26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+0.1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X-ray Luminosity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1.3</a:t>
                      </a: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×</a:t>
                      </a: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27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37</a:t>
                      </a: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ergs/s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1.0</a:t>
                      </a: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×</a:t>
                      </a: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27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37</a:t>
                      </a: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 erg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X-ray Photon 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2.1 (1.8 –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2.26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7957" name="Oval 133"/>
          <p:cNvSpPr>
            <a:spLocks noChangeArrowheads="1"/>
          </p:cNvSpPr>
          <p:nvPr/>
        </p:nvSpPr>
        <p:spPr bwMode="auto">
          <a:xfrm>
            <a:off x="501650" y="4351338"/>
            <a:ext cx="8102600" cy="914400"/>
          </a:xfrm>
          <a:prstGeom prst="ellipse">
            <a:avLst/>
          </a:prstGeom>
          <a:solidFill>
            <a:srgbClr val="00FFFF">
              <a:alpha val="25098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8053" name="Picture 229" descr="crab"/>
          <p:cNvPicPr>
            <a:picLocks noChangeAspect="1" noChangeArrowheads="1"/>
          </p:cNvPicPr>
          <p:nvPr/>
        </p:nvPicPr>
        <p:blipFill>
          <a:blip r:embed="rId3"/>
          <a:srcRect l="1811" r="2777"/>
          <a:stretch>
            <a:fillRect/>
          </a:stretch>
        </p:blipFill>
        <p:spPr bwMode="auto">
          <a:xfrm>
            <a:off x="1884363" y="1738313"/>
            <a:ext cx="5721350" cy="428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957" grpId="0" animBg="1"/>
      <p:bldP spid="7795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/>
              <a:t>2009 July 8</a:t>
            </a:r>
          </a:p>
        </p:txBody>
      </p:sp>
      <p:sp>
        <p:nvSpPr>
          <p:cNvPr id="1126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Supernova Remants and Pulsar Wind Nebulae in the Chandra Era</a:t>
            </a:r>
          </a:p>
        </p:txBody>
      </p:sp>
      <p:sp>
        <p:nvSpPr>
          <p:cNvPr id="1126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A3C3DF-D685-4F79-B9DD-AB4A03C5AF7B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Best Fit: Single Power-law Injection Spectrum</a:t>
            </a:r>
          </a:p>
        </p:txBody>
      </p:sp>
      <p:sp>
        <p:nvSpPr>
          <p:cNvPr id="11270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300" dirty="0" smtClean="0"/>
              <a:t>Best-fit parameters from MCMC fit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/>
              <a:t>Pulsar Wind Properties</a:t>
            </a:r>
          </a:p>
          <a:p>
            <a:pPr lvl="1"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en-US" sz="2800" dirty="0" smtClean="0"/>
              <a:t>    </a:t>
            </a:r>
            <a:r>
              <a:rPr lang="en-US" sz="2000" b="1" dirty="0" smtClean="0"/>
              <a:t>Magnetization </a:t>
            </a:r>
            <a:r>
              <a:rPr lang="en-US" sz="2000" b="1" dirty="0" smtClean="0">
                <a:solidFill>
                  <a:srgbClr val="00FF00"/>
                </a:solidFill>
                <a:sym typeface="Symbol" pitchFamily="18" charset="2"/>
              </a:rPr>
              <a:t></a:t>
            </a:r>
            <a:r>
              <a:rPr lang="en-US" sz="2000" b="1" baseline="-25000" dirty="0" smtClean="0">
                <a:solidFill>
                  <a:srgbClr val="00FF00"/>
                </a:solidFill>
              </a:rPr>
              <a:t>B</a:t>
            </a:r>
            <a:r>
              <a:rPr lang="en-US" sz="2000" b="1" dirty="0" smtClean="0">
                <a:solidFill>
                  <a:srgbClr val="00FF00"/>
                </a:solidFill>
              </a:rPr>
              <a:t>=0.05</a:t>
            </a:r>
            <a:r>
              <a:rPr lang="en-US" sz="2000" b="1" baseline="-25000" dirty="0" smtClean="0">
                <a:solidFill>
                  <a:srgbClr val="00FF00"/>
                </a:solidFill>
              </a:rPr>
              <a:t>-0.03</a:t>
            </a:r>
            <a:r>
              <a:rPr lang="en-US" sz="2000" b="1" baseline="30000" dirty="0" smtClean="0">
                <a:solidFill>
                  <a:srgbClr val="00FF00"/>
                </a:solidFill>
              </a:rPr>
              <a:t>+0.1</a:t>
            </a:r>
            <a:r>
              <a:rPr lang="en-US" sz="2000" b="1" dirty="0" smtClean="0">
                <a:solidFill>
                  <a:srgbClr val="00FF00"/>
                </a:solidFill>
              </a:rPr>
              <a:t> </a:t>
            </a:r>
          </a:p>
          <a:p>
            <a:pPr lvl="1"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en-US" sz="2000" b="1" dirty="0" smtClean="0">
                <a:solidFill>
                  <a:srgbClr val="00FF00"/>
                </a:solidFill>
              </a:rPr>
              <a:t>     </a:t>
            </a:r>
            <a:r>
              <a:rPr lang="en-US" sz="2000" b="1" dirty="0" smtClean="0"/>
              <a:t>Electron Injection Energy </a:t>
            </a:r>
            <a:r>
              <a:rPr lang="en-US" sz="2000" b="1" dirty="0" smtClean="0">
                <a:solidFill>
                  <a:srgbClr val="00FF00"/>
                </a:solidFill>
              </a:rPr>
              <a:t>60 </a:t>
            </a:r>
            <a:r>
              <a:rPr lang="en-US" sz="2000" b="1" dirty="0" err="1" smtClean="0">
                <a:solidFill>
                  <a:srgbClr val="00FF00"/>
                </a:solidFill>
              </a:rPr>
              <a:t>GeV</a:t>
            </a:r>
            <a:r>
              <a:rPr lang="en-US" sz="2000" b="1" dirty="0" smtClean="0">
                <a:solidFill>
                  <a:srgbClr val="00FF00"/>
                </a:solidFill>
              </a:rPr>
              <a:t> </a:t>
            </a:r>
            <a:r>
              <a:rPr lang="en-US" sz="2000" b="1" dirty="0" smtClean="0">
                <a:solidFill>
                  <a:srgbClr val="00FF00"/>
                </a:solidFill>
                <a:cs typeface="Arial" charset="0"/>
              </a:rPr>
              <a:t>–</a:t>
            </a:r>
            <a:r>
              <a:rPr lang="en-US" sz="2000" b="1" dirty="0" smtClean="0">
                <a:solidFill>
                  <a:srgbClr val="00FF00"/>
                </a:solidFill>
              </a:rPr>
              <a:t> 600 </a:t>
            </a:r>
            <a:r>
              <a:rPr lang="en-US" sz="2000" b="1" dirty="0" err="1" smtClean="0">
                <a:solidFill>
                  <a:srgbClr val="00FF00"/>
                </a:solidFill>
              </a:rPr>
              <a:t>TeV</a:t>
            </a:r>
            <a:endParaRPr lang="en-US" sz="2000" b="1" dirty="0" smtClean="0">
              <a:solidFill>
                <a:srgbClr val="00FF00"/>
              </a:solidFill>
            </a:endParaRPr>
          </a:p>
          <a:p>
            <a:pPr lvl="1"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en-US" sz="2000" b="1" dirty="0" smtClean="0"/>
              <a:t>     Injection Power Law index </a:t>
            </a:r>
            <a:r>
              <a:rPr lang="en-US" sz="2000" b="1" dirty="0" smtClean="0">
                <a:solidFill>
                  <a:srgbClr val="00FF00"/>
                </a:solidFill>
              </a:rPr>
              <a:t>2.5 </a:t>
            </a:r>
            <a:r>
              <a:rPr lang="en-US" sz="2000" b="1" dirty="0" smtClean="0">
                <a:solidFill>
                  <a:srgbClr val="00FF00"/>
                </a:solidFill>
                <a:cs typeface="Arial" charset="0"/>
              </a:rPr>
              <a:t>± </a:t>
            </a:r>
            <a:r>
              <a:rPr lang="en-US" sz="2000" b="1" dirty="0" smtClean="0">
                <a:solidFill>
                  <a:srgbClr val="00FF00"/>
                </a:solidFill>
              </a:rPr>
              <a:t>0.2</a:t>
            </a:r>
            <a:endParaRPr lang="en-US" sz="28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/>
              <a:t>Supernova Explosion</a:t>
            </a:r>
          </a:p>
          <a:p>
            <a:pPr lvl="1"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en-US" sz="2800" dirty="0" smtClean="0"/>
              <a:t>    </a:t>
            </a:r>
            <a:r>
              <a:rPr lang="en-US" sz="2000" b="1" dirty="0" err="1" smtClean="0"/>
              <a:t>Ejecta</a:t>
            </a:r>
            <a:r>
              <a:rPr lang="en-US" sz="2000" b="1" dirty="0" smtClean="0"/>
              <a:t> Mass = </a:t>
            </a:r>
            <a:r>
              <a:rPr lang="en-US" sz="2000" b="1" dirty="0" smtClean="0">
                <a:solidFill>
                  <a:srgbClr val="FF9900"/>
                </a:solidFill>
              </a:rPr>
              <a:t>8 </a:t>
            </a:r>
            <a:r>
              <a:rPr lang="en-US" sz="2000" b="1" dirty="0" smtClean="0">
                <a:solidFill>
                  <a:srgbClr val="FF9900"/>
                </a:solidFill>
                <a:cs typeface="Arial" charset="0"/>
              </a:rPr>
              <a:t>± </a:t>
            </a:r>
            <a:r>
              <a:rPr lang="en-US" sz="2000" b="1" dirty="0" smtClean="0">
                <a:solidFill>
                  <a:srgbClr val="FF9900"/>
                </a:solidFill>
              </a:rPr>
              <a:t>1 M</a:t>
            </a:r>
            <a:r>
              <a:rPr lang="en-US" sz="2000" b="1" baseline="-25000" dirty="0" smtClean="0">
                <a:solidFill>
                  <a:srgbClr val="FF9900"/>
                </a:solidFill>
                <a:cs typeface="Arial" charset="0"/>
              </a:rPr>
              <a:t>☼</a:t>
            </a:r>
            <a:r>
              <a:rPr lang="en-US" sz="2000" b="1" dirty="0" smtClean="0"/>
              <a:t> </a:t>
            </a:r>
          </a:p>
          <a:p>
            <a:pPr lvl="1"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en-US" sz="2000" b="1" dirty="0" smtClean="0"/>
              <a:t>     Initial KE = </a:t>
            </a:r>
            <a:r>
              <a:rPr lang="en-US" sz="2000" b="1" dirty="0" smtClean="0">
                <a:solidFill>
                  <a:srgbClr val="FF9900"/>
                </a:solidFill>
              </a:rPr>
              <a:t>0.6</a:t>
            </a:r>
            <a:r>
              <a:rPr lang="en-US" sz="2000" b="1" baseline="-25000" dirty="0" smtClean="0">
                <a:solidFill>
                  <a:srgbClr val="FF9900"/>
                </a:solidFill>
              </a:rPr>
              <a:t>-0.2</a:t>
            </a:r>
            <a:r>
              <a:rPr lang="en-US" sz="2000" b="1" baseline="30000" dirty="0" smtClean="0">
                <a:solidFill>
                  <a:srgbClr val="FF9900"/>
                </a:solidFill>
              </a:rPr>
              <a:t>+2.0</a:t>
            </a:r>
            <a:r>
              <a:rPr lang="en-US" sz="2000" b="1" dirty="0" smtClean="0">
                <a:solidFill>
                  <a:srgbClr val="FF9900"/>
                </a:solidFill>
                <a:cs typeface="Arial" charset="0"/>
              </a:rPr>
              <a:t>×</a:t>
            </a:r>
            <a:r>
              <a:rPr lang="en-US" sz="2000" b="1" dirty="0" smtClean="0">
                <a:solidFill>
                  <a:srgbClr val="FF9900"/>
                </a:solidFill>
              </a:rPr>
              <a:t>10</a:t>
            </a:r>
            <a:r>
              <a:rPr lang="en-US" sz="2000" b="1" baseline="30000" dirty="0" smtClean="0">
                <a:solidFill>
                  <a:srgbClr val="FF9900"/>
                </a:solidFill>
              </a:rPr>
              <a:t>51 </a:t>
            </a:r>
            <a:r>
              <a:rPr lang="en-US" sz="2000" b="1" dirty="0" smtClean="0">
                <a:solidFill>
                  <a:srgbClr val="FF9900"/>
                </a:solidFill>
              </a:rPr>
              <a:t>ergs</a:t>
            </a:r>
            <a:r>
              <a:rPr lang="en-US" sz="2800" b="1" dirty="0" smtClean="0">
                <a:solidFill>
                  <a:srgbClr val="FF9900"/>
                </a:solidFill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/>
              <a:t>Low density (</a:t>
            </a:r>
            <a:r>
              <a:rPr lang="en-US" sz="2800" b="1" dirty="0" smtClean="0">
                <a:solidFill>
                  <a:srgbClr val="FF0000"/>
                </a:solidFill>
              </a:rPr>
              <a:t>n &lt; 1 cm</a:t>
            </a:r>
            <a:r>
              <a:rPr lang="en-US" sz="2800" b="1" baseline="30000" dirty="0" smtClean="0">
                <a:solidFill>
                  <a:srgbClr val="FF0000"/>
                </a:solidFill>
              </a:rPr>
              <a:t>-3</a:t>
            </a:r>
            <a:r>
              <a:rPr lang="en-US" sz="2800" dirty="0" smtClean="0"/>
              <a:t>)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/>
              <a:t>2009 July 8</a:t>
            </a:r>
          </a:p>
        </p:txBody>
      </p:sp>
      <p:sp>
        <p:nvSpPr>
          <p:cNvPr id="1229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Supernova Remants and Pulsar Wind Nebulae in the Chandra Era</a:t>
            </a: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5588EC-541E-46F9-BBBB-7AC524F14294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Crab Nebula: Maxwellian + Power-Law Injection Spectrum</a:t>
            </a:r>
          </a:p>
        </p:txBody>
      </p:sp>
      <p:graphicFrame>
        <p:nvGraphicFramePr>
          <p:cNvPr id="97365" name="Group 85"/>
          <p:cNvGraphicFramePr>
            <a:graphicFrameLocks noGrp="1"/>
          </p:cNvGraphicFramePr>
          <p:nvPr>
            <p:ph idx="1"/>
          </p:nvPr>
        </p:nvGraphicFramePr>
        <p:xfrm>
          <a:off x="533400" y="1828800"/>
          <a:ext cx="8153400" cy="4281488"/>
        </p:xfrm>
        <a:graphic>
          <a:graphicData uri="http://schemas.openxmlformats.org/drawingml/2006/table">
            <a:tbl>
              <a:tblPr/>
              <a:tblGrid>
                <a:gridCol w="2717800"/>
                <a:gridCol w="2717800"/>
                <a:gridCol w="2717800"/>
              </a:tblGrid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</a:rPr>
                        <a:t>Quantity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</a:rPr>
                        <a:t>Observed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</a:rPr>
                        <a:t>Predicted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R</a:t>
                      </a:r>
                      <a:r>
                        <a:rPr kumimoji="0" lang="en-US" sz="27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pwn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1.5-2.0 pc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1.3 pc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en-US" sz="27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Arial" charset="0"/>
                        </a:rPr>
                        <a:t>pwn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1125 –1500 km/s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1600 km/s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Termination Shock Radius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0.14 pc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0.12 pc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Radio Luminosity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1.8</a:t>
                      </a: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×</a:t>
                      </a: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23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35</a:t>
                      </a: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ergs/s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1.83</a:t>
                      </a: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×</a:t>
                      </a: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23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35</a:t>
                      </a:r>
                      <a:r>
                        <a:rPr kumimoji="0" lang="en-US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 ergs/s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Radio Spectral 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-0.26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-0.30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X-ray Luminosity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1.3</a:t>
                      </a: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×</a:t>
                      </a: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27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37</a:t>
                      </a: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ergs/s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1.4</a:t>
                      </a: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×</a:t>
                      </a: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27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37</a:t>
                      </a: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 erg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X-ray Photon 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2.1 (1.8 –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2.2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7366" name="Picture 86" descr="cra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84363" y="1744663"/>
            <a:ext cx="6016625" cy="429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/>
              <a:t>2009 July 8</a:t>
            </a:r>
          </a:p>
        </p:txBody>
      </p:sp>
      <p:sp>
        <p:nvSpPr>
          <p:cNvPr id="13315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Supernova Remants and Pulsar Wind Nebulae in the Chandra Era</a:t>
            </a:r>
          </a:p>
        </p:txBody>
      </p:sp>
      <p:sp>
        <p:nvSpPr>
          <p:cNvPr id="133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CD08E4E-87EA-4E2A-A064-CCD248C5351B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Crab Nebula: Maxwellian + Power-Law Injection Spectrum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828800"/>
            <a:ext cx="4000500" cy="40973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smtClean="0"/>
              <a:t>Pulsar Wind Properties</a:t>
            </a:r>
          </a:p>
          <a:p>
            <a:pPr lvl="1" eaLnBrk="1" hangingPunct="1">
              <a:lnSpc>
                <a:spcPct val="75000"/>
              </a:lnSpc>
            </a:pPr>
            <a:r>
              <a:rPr lang="en-US" sz="1900" b="1" smtClean="0"/>
              <a:t>Magnetization </a:t>
            </a:r>
            <a:r>
              <a:rPr lang="en-US" sz="1900" b="1" smtClean="0">
                <a:solidFill>
                  <a:srgbClr val="00FF00"/>
                </a:solidFill>
                <a:sym typeface="Symbol" pitchFamily="18" charset="2"/>
              </a:rPr>
              <a:t></a:t>
            </a:r>
            <a:r>
              <a:rPr lang="en-US" sz="1900" b="1" baseline="-25000" smtClean="0">
                <a:solidFill>
                  <a:srgbClr val="00FF00"/>
                </a:solidFill>
              </a:rPr>
              <a:t>B</a:t>
            </a:r>
            <a:r>
              <a:rPr lang="en-US" sz="1900" b="1" smtClean="0">
                <a:solidFill>
                  <a:srgbClr val="00FF00"/>
                </a:solidFill>
              </a:rPr>
              <a:t>=0.015</a:t>
            </a:r>
          </a:p>
          <a:p>
            <a:pPr lvl="1" eaLnBrk="1" hangingPunct="1">
              <a:lnSpc>
                <a:spcPct val="75000"/>
              </a:lnSpc>
            </a:pPr>
            <a:r>
              <a:rPr lang="en-US" sz="1900" b="1" smtClean="0">
                <a:solidFill>
                  <a:srgbClr val="0033CC"/>
                </a:solidFill>
              </a:rPr>
              <a:t>Power Law:</a:t>
            </a:r>
            <a:r>
              <a:rPr lang="en-US" sz="1900" b="1" smtClean="0">
                <a:solidFill>
                  <a:srgbClr val="00FF00"/>
                </a:solidFill>
              </a:rPr>
              <a:t>  96% </a:t>
            </a:r>
            <a:r>
              <a:rPr lang="en-US" sz="1900" b="1" smtClean="0">
                <a:solidFill>
                  <a:srgbClr val="00FF00"/>
                </a:solidFill>
                <a:cs typeface="Arial" charset="0"/>
              </a:rPr>
              <a:t>Ė</a:t>
            </a:r>
          </a:p>
          <a:p>
            <a:pPr lvl="1"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en-US" sz="1900" b="1" smtClean="0"/>
              <a:t>     Injection Energy </a:t>
            </a:r>
          </a:p>
          <a:p>
            <a:pPr lvl="2"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en-US" sz="1900" b="1" smtClean="0">
                <a:solidFill>
                  <a:srgbClr val="00FF00"/>
                </a:solidFill>
              </a:rPr>
              <a:t>50 GeV </a:t>
            </a:r>
            <a:r>
              <a:rPr lang="en-US" sz="1900" b="1" smtClean="0">
                <a:solidFill>
                  <a:srgbClr val="00FF00"/>
                </a:solidFill>
                <a:cs typeface="Arial" charset="0"/>
              </a:rPr>
              <a:t>–</a:t>
            </a:r>
            <a:r>
              <a:rPr lang="en-US" sz="1900" b="1" smtClean="0">
                <a:solidFill>
                  <a:srgbClr val="00FF00"/>
                </a:solidFill>
              </a:rPr>
              <a:t> 1500 TeV</a:t>
            </a:r>
          </a:p>
          <a:p>
            <a:pPr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en-US" sz="1900" b="1" smtClean="0"/>
              <a:t>            Injection Index </a:t>
            </a:r>
            <a:r>
              <a:rPr lang="en-US" sz="1900" b="1" smtClean="0">
                <a:solidFill>
                  <a:srgbClr val="00FF00"/>
                </a:solidFill>
              </a:rPr>
              <a:t>2.4</a:t>
            </a:r>
          </a:p>
          <a:p>
            <a:pPr lvl="1" eaLnBrk="1" hangingPunct="1">
              <a:lnSpc>
                <a:spcPct val="75000"/>
              </a:lnSpc>
            </a:pPr>
            <a:r>
              <a:rPr lang="en-US" sz="1900" b="1" smtClean="0">
                <a:solidFill>
                  <a:srgbClr val="0033CC"/>
                </a:solidFill>
              </a:rPr>
              <a:t>Maxwellian: </a:t>
            </a:r>
            <a:r>
              <a:rPr lang="en-US" sz="1900" b="1" smtClean="0">
                <a:solidFill>
                  <a:srgbClr val="00FF00"/>
                </a:solidFill>
              </a:rPr>
              <a:t>4% </a:t>
            </a:r>
            <a:r>
              <a:rPr lang="en-US" sz="1900" b="1" smtClean="0">
                <a:solidFill>
                  <a:srgbClr val="00FF00"/>
                </a:solidFill>
                <a:cs typeface="Arial" charset="0"/>
              </a:rPr>
              <a:t>Ė</a:t>
            </a:r>
          </a:p>
          <a:p>
            <a:pPr lvl="1"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en-US" sz="1900" b="1" smtClean="0">
                <a:solidFill>
                  <a:srgbClr val="0033CC"/>
                </a:solidFill>
              </a:rPr>
              <a:t>     </a:t>
            </a:r>
            <a:r>
              <a:rPr lang="en-US" sz="1900" b="1" smtClean="0"/>
              <a:t>kT =</a:t>
            </a:r>
            <a:r>
              <a:rPr lang="en-US" sz="1900" b="1" smtClean="0">
                <a:solidFill>
                  <a:srgbClr val="0033CC"/>
                </a:solidFill>
              </a:rPr>
              <a:t> </a:t>
            </a:r>
            <a:r>
              <a:rPr lang="en-US" sz="1900" b="1" smtClean="0">
                <a:solidFill>
                  <a:srgbClr val="00FF00"/>
                </a:solidFill>
              </a:rPr>
              <a:t>1.8 keV</a:t>
            </a:r>
            <a:r>
              <a:rPr lang="en-US" sz="1900" b="1" smtClean="0">
                <a:solidFill>
                  <a:srgbClr val="0033CC"/>
                </a:solidFill>
              </a:rPr>
              <a:t> </a:t>
            </a:r>
            <a:r>
              <a:rPr lang="en-US" sz="1900" b="1" smtClean="0"/>
              <a:t>( </a:t>
            </a:r>
            <a:r>
              <a:rPr lang="en-US" sz="1900" b="1" smtClean="0">
                <a:sym typeface="Symbol" pitchFamily="18" charset="2"/>
              </a:rPr>
              <a:t> </a:t>
            </a:r>
            <a:r>
              <a:rPr lang="en-US" sz="1900" b="1" smtClean="0"/>
              <a:t>=</a:t>
            </a:r>
            <a:r>
              <a:rPr lang="en-US" sz="1900" b="1" smtClean="0">
                <a:solidFill>
                  <a:srgbClr val="0033CC"/>
                </a:solidFill>
              </a:rPr>
              <a:t> </a:t>
            </a:r>
            <a:r>
              <a:rPr lang="en-US" sz="1900" b="1" smtClean="0">
                <a:solidFill>
                  <a:srgbClr val="00FF00"/>
                </a:solidFill>
              </a:rPr>
              <a:t>3500</a:t>
            </a:r>
            <a:r>
              <a:rPr lang="en-US" sz="1900" b="1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Supernova Explosion</a:t>
            </a:r>
          </a:p>
          <a:p>
            <a:pPr lvl="1"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en-US" sz="2200" smtClean="0"/>
              <a:t>    </a:t>
            </a:r>
            <a:r>
              <a:rPr lang="en-US" sz="1900" b="1" smtClean="0"/>
              <a:t>Ejecta Mass = </a:t>
            </a:r>
            <a:r>
              <a:rPr lang="en-US" sz="1900" b="1" smtClean="0">
                <a:solidFill>
                  <a:srgbClr val="FF9900"/>
                </a:solidFill>
              </a:rPr>
              <a:t>8 M</a:t>
            </a:r>
            <a:r>
              <a:rPr lang="en-US" sz="1900" b="1" baseline="-25000" smtClean="0">
                <a:solidFill>
                  <a:srgbClr val="FF9900"/>
                </a:solidFill>
                <a:cs typeface="Arial" charset="0"/>
              </a:rPr>
              <a:t>☼</a:t>
            </a:r>
            <a:r>
              <a:rPr lang="en-US" sz="1900" b="1" smtClean="0"/>
              <a:t> </a:t>
            </a:r>
          </a:p>
          <a:p>
            <a:pPr lvl="1"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en-US" sz="1900" b="1" smtClean="0"/>
              <a:t>     Initial KE = </a:t>
            </a:r>
            <a:r>
              <a:rPr lang="en-US" sz="1900" b="1" smtClean="0">
                <a:solidFill>
                  <a:srgbClr val="FF9900"/>
                </a:solidFill>
              </a:rPr>
              <a:t>10</a:t>
            </a:r>
            <a:r>
              <a:rPr lang="en-US" sz="1900" b="1" baseline="30000" smtClean="0">
                <a:solidFill>
                  <a:srgbClr val="FF9900"/>
                </a:solidFill>
              </a:rPr>
              <a:t>51 </a:t>
            </a:r>
            <a:r>
              <a:rPr lang="en-US" sz="1900" b="1" smtClean="0">
                <a:solidFill>
                  <a:srgbClr val="FF9900"/>
                </a:solidFill>
              </a:rPr>
              <a:t>ergs</a:t>
            </a:r>
            <a:r>
              <a:rPr lang="en-US" sz="2200" b="1" smtClean="0">
                <a:solidFill>
                  <a:srgbClr val="FF99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ISM </a:t>
            </a:r>
            <a:r>
              <a:rPr lang="en-US" sz="2600" b="1" smtClean="0">
                <a:solidFill>
                  <a:srgbClr val="FF0000"/>
                </a:solidFill>
              </a:rPr>
              <a:t>n = 0.01 cm</a:t>
            </a:r>
            <a:r>
              <a:rPr lang="en-US" sz="2600" b="1" baseline="30000" smtClean="0">
                <a:solidFill>
                  <a:srgbClr val="FF0000"/>
                </a:solidFill>
              </a:rPr>
              <a:t>-3</a:t>
            </a:r>
          </a:p>
        </p:txBody>
      </p:sp>
      <p:sp>
        <p:nvSpPr>
          <p:cNvPr id="10240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smtClean="0"/>
              <a:t>Problems: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Not most realistic injection spectrum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MCMC fit in progress</a:t>
            </a:r>
          </a:p>
          <a:p>
            <a:pPr eaLnBrk="1" hangingPunct="1">
              <a:lnSpc>
                <a:spcPct val="90000"/>
              </a:lnSpc>
            </a:pPr>
            <a:endParaRPr lang="en-US" sz="2600" smtClean="0"/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Will also try broken power-law and PL+PL injection spectrum</a:t>
            </a:r>
            <a:endParaRPr lang="en-US" sz="2000" smtClean="0"/>
          </a:p>
        </p:txBody>
      </p:sp>
      <p:pic>
        <p:nvPicPr>
          <p:cNvPr id="102405" name="Picture 5" descr="crab"/>
          <p:cNvPicPr>
            <a:picLocks noChangeAspect="1" noChangeArrowheads="1"/>
          </p:cNvPicPr>
          <p:nvPr/>
        </p:nvPicPr>
        <p:blipFill>
          <a:blip r:embed="rId3"/>
          <a:srcRect l="1389" t="2951" r="3795"/>
          <a:stretch>
            <a:fillRect/>
          </a:stretch>
        </p:blipFill>
        <p:spPr bwMode="auto">
          <a:xfrm>
            <a:off x="1728788" y="1782763"/>
            <a:ext cx="5800725" cy="424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 rot="-1612941">
            <a:off x="842963" y="3122613"/>
            <a:ext cx="7556500" cy="1323975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1">
                <a:solidFill>
                  <a:srgbClr val="FF0000"/>
                </a:solidFill>
              </a:rPr>
              <a:t>PRELIMINARY!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/>
      <p:bldP spid="102403" grpId="1" build="p"/>
      <p:bldP spid="102404" grpId="0" build="p"/>
      <p:bldP spid="102404" grpId="1" build="p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/>
              <a:t>2009 July 8</a:t>
            </a:r>
          </a:p>
        </p:txBody>
      </p:sp>
      <p:sp>
        <p:nvSpPr>
          <p:cNvPr id="14339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Supernova Remants and Pulsar Wind Nebulae in the Chandra Era</a:t>
            </a:r>
          </a:p>
        </p:txBody>
      </p:sp>
      <p:sp>
        <p:nvSpPr>
          <p:cNvPr id="1434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B6E95A-6360-41A1-B37A-1F934B0C0E7F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Future Directions</a:t>
            </a: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47663" y="1828800"/>
            <a:ext cx="3802062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100" dirty="0" smtClean="0"/>
              <a:t>Apply model to other systems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New pulsar, PWN, SNR discoveries by new and existing facilities help considerably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dirty="0" smtClean="0"/>
              <a:t>Distinguish between injection scenarios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dirty="0" smtClean="0"/>
              <a:t>Better incorporate results form multi-D simulations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Magnetic field structure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Growth and effect of instabilities</a:t>
            </a:r>
          </a:p>
        </p:txBody>
      </p:sp>
      <p:pic>
        <p:nvPicPr>
          <p:cNvPr id="47110" name="Picture 6" descr="cta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365625" y="1790700"/>
            <a:ext cx="3978275" cy="4224338"/>
          </a:xfrm>
          <a:noFill/>
        </p:spPr>
      </p:pic>
      <p:pic>
        <p:nvPicPr>
          <p:cNvPr id="47114" name="Picture 10" descr="araki-fig3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1828800"/>
            <a:ext cx="4175125" cy="412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5" name="Picture 11" descr="crab_xray-optical-ir"/>
          <p:cNvPicPr>
            <a:picLocks noChangeAspect="1" noChangeArrowheads="1"/>
          </p:cNvPicPr>
          <p:nvPr/>
        </p:nvPicPr>
        <p:blipFill>
          <a:blip r:embed="rId5"/>
          <a:srcRect l="7617" t="7292" r="14040" b="9404"/>
          <a:stretch>
            <a:fillRect/>
          </a:stretch>
        </p:blipFill>
        <p:spPr bwMode="auto">
          <a:xfrm>
            <a:off x="4229100" y="1828800"/>
            <a:ext cx="4341812" cy="423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Chandra_X-ray_Observatory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600" y="1771650"/>
            <a:ext cx="4762500" cy="428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Thank you!</a:t>
            </a:r>
          </a:p>
        </p:txBody>
      </p:sp>
      <p:sp>
        <p:nvSpPr>
          <p:cNvPr id="1536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536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5365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/>
              <a:t>2009 July 8</a:t>
            </a:r>
          </a:p>
        </p:txBody>
      </p:sp>
      <p:sp>
        <p:nvSpPr>
          <p:cNvPr id="1536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Supernova Remants and Pulsar Wind Nebulae in the Chandra Era</a:t>
            </a:r>
          </a:p>
        </p:txBody>
      </p:sp>
      <p:sp>
        <p:nvSpPr>
          <p:cNvPr id="1536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BBD8586-5EF8-4D89-942F-2763AA6EFC05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/>
              <a:t>2009 July 8</a:t>
            </a:r>
          </a:p>
        </p:txBody>
      </p:sp>
      <p:sp>
        <p:nvSpPr>
          <p:cNvPr id="1638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Supernova Remants and Pulsar Wind Nebulae in the Chandra Era</a:t>
            </a:r>
          </a:p>
        </p:txBody>
      </p:sp>
      <p:sp>
        <p:nvSpPr>
          <p:cNvPr id="1638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ADA84B3-3E1A-4666-96AD-FAD382D2E691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Evolutionary Model for a Pulsar Wind Nebula Inside a Supernova Remnant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5763" y="1887538"/>
            <a:ext cx="3729037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Homogeneous ISM, PWN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1D problem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Dynamical evolution of PWN determined by dynamics of swept-up material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Force result of pressure difference between PWN and SNR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Momentum conserved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PWN’s radiative losses dominated by synchrotron, IC scattering off CMB</a:t>
            </a:r>
            <a:endParaRPr lang="en-US" sz="2500" b="1" smtClean="0">
              <a:solidFill>
                <a:srgbClr val="FF9900"/>
              </a:solidFill>
              <a:sym typeface="Symbol" pitchFamily="18" charset="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341813" y="1816100"/>
            <a:ext cx="4340225" cy="4268788"/>
            <a:chOff x="2783" y="1144"/>
            <a:chExt cx="2734" cy="2689"/>
          </a:xfrm>
        </p:grpSpPr>
        <p:pic>
          <p:nvPicPr>
            <p:cNvPr id="16402" name="Picture 5" descr="gelfand07_fig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83" y="1144"/>
              <a:ext cx="2734" cy="2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03" name="Text Box 6"/>
            <p:cNvSpPr txBox="1">
              <a:spLocks noChangeArrowheads="1"/>
            </p:cNvSpPr>
            <p:nvPr/>
          </p:nvSpPr>
          <p:spPr bwMode="auto">
            <a:xfrm>
              <a:off x="3533" y="3660"/>
              <a:ext cx="129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latin typeface="Times New Roman" pitchFamily="18" charset="0"/>
                </a:rPr>
                <a:t>(Figure 6; Gelfand et al. 2007)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616450" y="2084388"/>
            <a:ext cx="3994150" cy="3722687"/>
            <a:chOff x="364" y="829"/>
            <a:chExt cx="2516" cy="2345"/>
          </a:xfrm>
        </p:grpSpPr>
        <p:sp>
          <p:nvSpPr>
            <p:cNvPr id="16400" name="Oval 8"/>
            <p:cNvSpPr>
              <a:spLocks noChangeArrowheads="1"/>
            </p:cNvSpPr>
            <p:nvPr/>
          </p:nvSpPr>
          <p:spPr bwMode="auto">
            <a:xfrm>
              <a:off x="412" y="878"/>
              <a:ext cx="2419" cy="2274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b="1">
                  <a:solidFill>
                    <a:srgbClr val="00CC00"/>
                  </a:solidFill>
                </a:rPr>
                <a:t>Pulsar Wind Nebula</a:t>
              </a:r>
            </a:p>
          </p:txBody>
        </p:sp>
        <p:sp>
          <p:nvSpPr>
            <p:cNvPr id="16401" name="Oval 9"/>
            <p:cNvSpPr>
              <a:spLocks noChangeArrowheads="1"/>
            </p:cNvSpPr>
            <p:nvPr/>
          </p:nvSpPr>
          <p:spPr bwMode="auto">
            <a:xfrm>
              <a:off x="364" y="829"/>
              <a:ext cx="2516" cy="2345"/>
            </a:xfrm>
            <a:prstGeom prst="ellipse">
              <a:avLst/>
            </a:prstGeom>
            <a:noFill/>
            <a:ln w="95250">
              <a:solidFill>
                <a:srgbClr val="8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362200" y="2743200"/>
            <a:ext cx="3435350" cy="1458913"/>
            <a:chOff x="2445" y="1168"/>
            <a:chExt cx="2164" cy="919"/>
          </a:xfrm>
        </p:grpSpPr>
        <p:sp>
          <p:nvSpPr>
            <p:cNvPr id="16396" name="Line 11"/>
            <p:cNvSpPr>
              <a:spLocks noChangeShapeType="1"/>
            </p:cNvSpPr>
            <p:nvPr/>
          </p:nvSpPr>
          <p:spPr bwMode="auto">
            <a:xfrm flipH="1" flipV="1">
              <a:off x="2638" y="1410"/>
              <a:ext cx="484" cy="387"/>
            </a:xfrm>
            <a:prstGeom prst="line">
              <a:avLst/>
            </a:prstGeom>
            <a:noFill/>
            <a:ln w="57150">
              <a:solidFill>
                <a:srgbClr val="00FF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7" name="Line 12"/>
            <p:cNvSpPr>
              <a:spLocks noChangeShapeType="1"/>
            </p:cNvSpPr>
            <p:nvPr/>
          </p:nvSpPr>
          <p:spPr bwMode="auto">
            <a:xfrm>
              <a:off x="3146" y="1821"/>
              <a:ext cx="339" cy="266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8" name="Rectangle 13"/>
            <p:cNvSpPr>
              <a:spLocks noChangeArrowheads="1"/>
            </p:cNvSpPr>
            <p:nvPr/>
          </p:nvSpPr>
          <p:spPr bwMode="auto">
            <a:xfrm>
              <a:off x="2445" y="1168"/>
              <a:ext cx="94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FF00"/>
                  </a:solidFill>
                  <a:sym typeface="Symbol" pitchFamily="18" charset="2"/>
                </a:rPr>
                <a:t>4</a:t>
              </a:r>
              <a:r>
                <a:rPr lang="el-GR" b="1">
                  <a:solidFill>
                    <a:srgbClr val="00FF00"/>
                  </a:solidFill>
                  <a:cs typeface="Arial" charset="0"/>
                  <a:sym typeface="Symbol" pitchFamily="18" charset="2"/>
                </a:rPr>
                <a:t>π</a:t>
              </a:r>
              <a:r>
                <a:rPr lang="en-US" b="1">
                  <a:solidFill>
                    <a:srgbClr val="00FF00"/>
                  </a:solidFill>
                  <a:sym typeface="Symbol" pitchFamily="18" charset="2"/>
                </a:rPr>
                <a:t>R</a:t>
              </a:r>
              <a:r>
                <a:rPr lang="en-US" b="1" baseline="-25000">
                  <a:solidFill>
                    <a:srgbClr val="00FF00"/>
                  </a:solidFill>
                  <a:sym typeface="Symbol" pitchFamily="18" charset="2"/>
                </a:rPr>
                <a:t>pwn</a:t>
              </a:r>
              <a:r>
                <a:rPr lang="en-US" b="1" baseline="30000">
                  <a:solidFill>
                    <a:srgbClr val="00FF00"/>
                  </a:solidFill>
                  <a:sym typeface="Symbol" pitchFamily="18" charset="2"/>
                </a:rPr>
                <a:t>2</a:t>
              </a:r>
              <a:r>
                <a:rPr lang="en-US" b="1">
                  <a:solidFill>
                    <a:srgbClr val="00FF00"/>
                  </a:solidFill>
                  <a:sym typeface="Symbol" pitchFamily="18" charset="2"/>
                </a:rPr>
                <a:t>P</a:t>
              </a:r>
              <a:r>
                <a:rPr lang="en-US" b="1" baseline="-25000">
                  <a:solidFill>
                    <a:srgbClr val="00FF00"/>
                  </a:solidFill>
                  <a:sym typeface="Symbol" pitchFamily="18" charset="2"/>
                </a:rPr>
                <a:t>pwn</a:t>
              </a:r>
            </a:p>
          </p:txBody>
        </p:sp>
        <p:sp>
          <p:nvSpPr>
            <p:cNvPr id="16399" name="Rectangle 14"/>
            <p:cNvSpPr>
              <a:spLocks noChangeArrowheads="1"/>
            </p:cNvSpPr>
            <p:nvPr/>
          </p:nvSpPr>
          <p:spPr bwMode="auto">
            <a:xfrm>
              <a:off x="3315" y="1725"/>
              <a:ext cx="129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FF9900"/>
                  </a:solidFill>
                  <a:sym typeface="Symbol" pitchFamily="18" charset="2"/>
                </a:rPr>
                <a:t>4</a:t>
              </a:r>
              <a:r>
                <a:rPr lang="el-GR" b="1">
                  <a:solidFill>
                    <a:srgbClr val="FF9900"/>
                  </a:solidFill>
                  <a:cs typeface="Arial" charset="0"/>
                  <a:sym typeface="Symbol" pitchFamily="18" charset="2"/>
                </a:rPr>
                <a:t>π</a:t>
              </a:r>
              <a:r>
                <a:rPr lang="en-US" b="1">
                  <a:solidFill>
                    <a:srgbClr val="FF9900"/>
                  </a:solidFill>
                  <a:cs typeface="Arial" charset="0"/>
                  <a:sym typeface="Symbol" pitchFamily="18" charset="2"/>
                </a:rPr>
                <a:t>R</a:t>
              </a:r>
              <a:r>
                <a:rPr lang="en-US" b="1" baseline="-25000">
                  <a:solidFill>
                    <a:srgbClr val="FF9900"/>
                  </a:solidFill>
                  <a:cs typeface="Arial" charset="0"/>
                  <a:sym typeface="Symbol" pitchFamily="18" charset="2"/>
                </a:rPr>
                <a:t>pwn</a:t>
              </a:r>
              <a:r>
                <a:rPr lang="en-US" b="1" baseline="30000">
                  <a:solidFill>
                    <a:srgbClr val="FF9900"/>
                  </a:solidFill>
                  <a:cs typeface="Arial" charset="0"/>
                  <a:sym typeface="Symbol" pitchFamily="18" charset="2"/>
                </a:rPr>
                <a:t>2</a:t>
              </a:r>
              <a:r>
                <a:rPr lang="en-US" b="1">
                  <a:solidFill>
                    <a:srgbClr val="FF9900"/>
                  </a:solidFill>
                  <a:sym typeface="Symbol" pitchFamily="18" charset="2"/>
                </a:rPr>
                <a:t>P</a:t>
              </a:r>
              <a:r>
                <a:rPr lang="en-US" b="1" baseline="-25000">
                  <a:solidFill>
                    <a:srgbClr val="FF9900"/>
                  </a:solidFill>
                  <a:sym typeface="Symbol" pitchFamily="18" charset="2"/>
                </a:rPr>
                <a:t>snr</a:t>
              </a:r>
              <a:r>
                <a:rPr lang="en-US" b="1">
                  <a:solidFill>
                    <a:srgbClr val="FF9900"/>
                  </a:solidFill>
                  <a:sym typeface="Symbol" pitchFamily="18" charset="2"/>
                </a:rPr>
                <a:t>(R</a:t>
              </a:r>
              <a:r>
                <a:rPr lang="en-US" b="1" baseline="-25000">
                  <a:solidFill>
                    <a:srgbClr val="FF9900"/>
                  </a:solidFill>
                  <a:sym typeface="Symbol" pitchFamily="18" charset="2"/>
                </a:rPr>
                <a:t>pwn</a:t>
              </a:r>
              <a:r>
                <a:rPr lang="en-US" b="1">
                  <a:solidFill>
                    <a:srgbClr val="FF9900"/>
                  </a:solidFill>
                  <a:sym typeface="Symbol" pitchFamily="18" charset="2"/>
                </a:rPr>
                <a:t>)</a:t>
              </a:r>
            </a:p>
          </p:txBody>
        </p:sp>
      </p:grpSp>
      <p:sp>
        <p:nvSpPr>
          <p:cNvPr id="86031" name="Text Box 15"/>
          <p:cNvSpPr txBox="1">
            <a:spLocks noChangeArrowheads="1"/>
          </p:cNvSpPr>
          <p:nvPr/>
        </p:nvSpPr>
        <p:spPr bwMode="auto">
          <a:xfrm>
            <a:off x="3573463" y="5694363"/>
            <a:ext cx="26558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9900"/>
                </a:solidFill>
              </a:rPr>
              <a:t>Supernova Remnant</a:t>
            </a:r>
          </a:p>
        </p:txBody>
      </p:sp>
      <p:sp>
        <p:nvSpPr>
          <p:cNvPr id="16395" name="Text Box 16"/>
          <p:cNvSpPr txBox="1">
            <a:spLocks noChangeArrowheads="1"/>
          </p:cNvSpPr>
          <p:nvPr/>
        </p:nvSpPr>
        <p:spPr bwMode="auto">
          <a:xfrm>
            <a:off x="304800" y="5791200"/>
            <a:ext cx="2413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(Gelfand et al. 2009, </a:t>
            </a:r>
            <a:r>
              <a:rPr lang="en-US" sz="1200" i="1">
                <a:latin typeface="Times New Roman" pitchFamily="18" charset="0"/>
              </a:rPr>
              <a:t>ApJ</a:t>
            </a:r>
            <a:r>
              <a:rPr lang="en-US" sz="1200">
                <a:latin typeface="Times New Roman" pitchFamily="18" charset="0"/>
              </a:rPr>
              <a:t> submitted)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/>
              <a:t>2009 July 8</a:t>
            </a:r>
          </a:p>
        </p:txBody>
      </p:sp>
      <p:sp>
        <p:nvSpPr>
          <p:cNvPr id="17411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Supernova Remants and Pulsar Wind Nebulae in the Chandra Era</a:t>
            </a:r>
          </a:p>
        </p:txBody>
      </p:sp>
      <p:sp>
        <p:nvSpPr>
          <p:cNvPr id="1741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BA0AD2F-DA33-4256-ADBB-05695AFB0DC6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Importance of Injection Spectrum</a:t>
            </a:r>
          </a:p>
        </p:txBody>
      </p:sp>
      <p:sp>
        <p:nvSpPr>
          <p:cNvPr id="1741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47663" y="1854200"/>
            <a:ext cx="3994150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700" smtClean="0"/>
              <a:t>Single Power Law unlikely to be correct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Two component models: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smtClean="0"/>
              <a:t>Broken Power-law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i="1" smtClean="0"/>
              <a:t>Maxwellian + Power-law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smtClean="0"/>
              <a:t>Two power-laws?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Very different spectral and </a:t>
            </a:r>
            <a:r>
              <a:rPr lang="en-US" sz="2700" b="1" i="1" smtClean="0">
                <a:solidFill>
                  <a:srgbClr val="FF0000"/>
                </a:solidFill>
              </a:rPr>
              <a:t>dynamical </a:t>
            </a:r>
            <a:r>
              <a:rPr lang="en-US" sz="2700" smtClean="0"/>
              <a:t>evolution</a:t>
            </a:r>
          </a:p>
        </p:txBody>
      </p:sp>
      <p:pic>
        <p:nvPicPr>
          <p:cNvPr id="95236" name="Picture 4" descr="spectr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65725" y="1752600"/>
            <a:ext cx="298767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6" name="Text Box 6"/>
          <p:cNvSpPr txBox="1">
            <a:spLocks noChangeArrowheads="1"/>
          </p:cNvSpPr>
          <p:nvPr/>
        </p:nvSpPr>
        <p:spPr bwMode="auto">
          <a:xfrm>
            <a:off x="3581400" y="5638800"/>
            <a:ext cx="16573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(Gelfand et al., in prep.)</a:t>
            </a:r>
          </a:p>
        </p:txBody>
      </p:sp>
      <p:pic>
        <p:nvPicPr>
          <p:cNvPr id="95243" name="Picture 11" descr="radii"/>
          <p:cNvPicPr>
            <a:picLocks noChangeAspect="1" noChangeArrowheads="1"/>
          </p:cNvPicPr>
          <p:nvPr/>
        </p:nvPicPr>
        <p:blipFill>
          <a:blip r:embed="rId4"/>
          <a:srcRect l="1389" t="2951" r="3795"/>
          <a:stretch>
            <a:fillRect/>
          </a:stretch>
        </p:blipFill>
        <p:spPr bwMode="auto">
          <a:xfrm>
            <a:off x="4225925" y="2084388"/>
            <a:ext cx="457200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42" name="Line 10"/>
          <p:cNvSpPr>
            <a:spLocks noChangeShapeType="1"/>
          </p:cNvSpPr>
          <p:nvPr/>
        </p:nvSpPr>
        <p:spPr bwMode="auto">
          <a:xfrm flipH="1" flipV="1">
            <a:off x="6761163" y="3505200"/>
            <a:ext cx="457200" cy="838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5241" name="Text Box 9"/>
          <p:cNvSpPr txBox="1">
            <a:spLocks noChangeArrowheads="1"/>
          </p:cNvSpPr>
          <p:nvPr/>
        </p:nvSpPr>
        <p:spPr bwMode="auto">
          <a:xfrm>
            <a:off x="6684963" y="4389438"/>
            <a:ext cx="1995487" cy="457200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</a:rPr>
              <a:t>PWN Radius</a:t>
            </a:r>
          </a:p>
        </p:txBody>
      </p:sp>
      <p:sp>
        <p:nvSpPr>
          <p:cNvPr id="95240" name="Text Box 8"/>
          <p:cNvSpPr txBox="1">
            <a:spLocks noChangeArrowheads="1"/>
          </p:cNvSpPr>
          <p:nvPr/>
        </p:nvSpPr>
        <p:spPr bwMode="auto">
          <a:xfrm>
            <a:off x="4879975" y="2663825"/>
            <a:ext cx="1928813" cy="457200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33CC"/>
                </a:solidFill>
              </a:rPr>
              <a:t>SNR Radius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42" grpId="0" animBg="1"/>
      <p:bldP spid="95241" grpId="0" animBg="1"/>
      <p:bldP spid="95240" grpId="0" animBg="1"/>
    </p:bldLst>
  </p:timing>
</p:sld>
</file>

<file path=ppt/theme/theme1.xml><?xml version="1.0" encoding="utf-8"?>
<a:theme xmlns:a="http://schemas.openxmlformats.org/drawingml/2006/main" name="Refined">
  <a:themeElements>
    <a:clrScheme name="Refined 6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CC3300"/>
      </a:accent1>
      <a:accent2>
        <a:srgbClr val="666699"/>
      </a:accent2>
      <a:accent3>
        <a:srgbClr val="FFFFFF"/>
      </a:accent3>
      <a:accent4>
        <a:srgbClr val="000000"/>
      </a:accent4>
      <a:accent5>
        <a:srgbClr val="E2ADAA"/>
      </a:accent5>
      <a:accent6>
        <a:srgbClr val="5C5C8A"/>
      </a:accent6>
      <a:hlink>
        <a:srgbClr val="999900"/>
      </a:hlink>
      <a:folHlink>
        <a:srgbClr val="4D4D4D"/>
      </a:folHlink>
    </a:clrScheme>
    <a:fontScheme name="Refine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Refined</Template>
  <TotalTime>8315</TotalTime>
  <Words>1138</Words>
  <Application>Microsoft PowerPoint</Application>
  <PresentationFormat>On-screen Show (4:3)</PresentationFormat>
  <Paragraphs>283</Paragraphs>
  <Slides>15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Refined</vt:lpstr>
      <vt:lpstr>Equation</vt:lpstr>
      <vt:lpstr>Modeling the Dynamical and Radiative Evolution of a Pulsar Wind Nebula inside a Supernova Remnant</vt:lpstr>
      <vt:lpstr>Pulsar Wind Nebula inside a Supernova Remnant</vt:lpstr>
      <vt:lpstr>Schematic of a Pulsar Wind Nebula inside a Supernova Remnant</vt:lpstr>
      <vt:lpstr>Model Limitations and Advantages</vt:lpstr>
      <vt:lpstr>Dynamical and Radiative Evolution for a Trial Set of Parameters</vt:lpstr>
      <vt:lpstr>Model Output</vt:lpstr>
      <vt:lpstr>Example: Crab Nebula</vt:lpstr>
      <vt:lpstr>Best Fit: Single Power-law Injection Spectrum</vt:lpstr>
      <vt:lpstr>Best Fit: Single Power-law Injection Spectrum</vt:lpstr>
      <vt:lpstr>Crab Nebula: Maxwellian + Power-Law Injection Spectrum</vt:lpstr>
      <vt:lpstr>Crab Nebula: Maxwellian + Power-Law Injection Spectrum</vt:lpstr>
      <vt:lpstr>Future Directions</vt:lpstr>
      <vt:lpstr>Thank you!</vt:lpstr>
      <vt:lpstr>Evolutionary Model for a Pulsar Wind Nebula Inside a Supernova Remnant</vt:lpstr>
      <vt:lpstr>Importance of Injection Spectrum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Ingyin Zaw</cp:lastModifiedBy>
  <cp:revision>120</cp:revision>
  <cp:lastPrinted>1601-01-01T00:00:00Z</cp:lastPrinted>
  <dcterms:created xsi:type="dcterms:W3CDTF">1601-01-01T00:00:00Z</dcterms:created>
  <dcterms:modified xsi:type="dcterms:W3CDTF">2009-07-07T02:49:40Z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