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mov" ContentType="video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wmv" ContentType="video/x-ms-wmv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4" r:id="rId9"/>
    <p:sldId id="263" r:id="rId10"/>
    <p:sldId id="280" r:id="rId11"/>
    <p:sldId id="268" r:id="rId12"/>
    <p:sldId id="271" r:id="rId13"/>
    <p:sldId id="273" r:id="rId14"/>
    <p:sldId id="270" r:id="rId15"/>
    <p:sldId id="274" r:id="rId16"/>
    <p:sldId id="276" r:id="rId17"/>
    <p:sldId id="277" r:id="rId18"/>
    <p:sldId id="278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24E8C-AB2E-4367-BC78-CF10BE0DCC91}" type="datetimeFigureOut">
              <a:rPr lang="en-US" smtClean="0"/>
              <a:pPr/>
              <a:t>7/12/2011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C8216-1DFD-4F8D-962B-3E0349FB56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1952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72BA3B-504E-41D6-9C87-B5448B057685}" type="slidenum">
              <a:rPr lang="en-US"/>
              <a:pPr/>
              <a:t>11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Here’s a radio image of one such actual observation.  On the left you see an AGN observed by Freeland, Cardoso, &amp; Wilcots from the University of Wisconsin in Madison.  By the use of alternate methods, they estimated a density of the surrounding medium to be a full order of magnitude higher than what would typically be expected this far out from the center of a cluster.  By using radius of curvature measurements of the AGN as corroborating evidence, the conclusion now is that this galaxy is actually passing through a dark matter filament which carries with it a correspondingly higher than normal IGM density.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70B51-854A-4CB2-A45E-9F05F9B2047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952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DD99-B47F-492A-A8D6-0AA549A51ECD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568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DD99-B47F-492A-A8D6-0AA549A51ECD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2259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DD99-B47F-492A-A8D6-0AA549A51ECD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9162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DD99-B47F-492A-A8D6-0AA549A51ECD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070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DD99-B47F-492A-A8D6-0AA549A51ECD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1994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DD99-B47F-492A-A8D6-0AA549A51ECD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896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DD99-B47F-492A-A8D6-0AA549A51ECD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0469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DD99-B47F-492A-A8D6-0AA549A51ECD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8466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938DD99-B47F-492A-A8D6-0AA549A51ECD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6916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DD99-B47F-492A-A8D6-0AA549A51ECD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7853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A8D0-6125-4938-BE2D-2FEB888936F1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DD99-B47F-492A-A8D6-0AA549A51ECD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338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965A8D0-6125-4938-BE2D-2FEB888936F1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7/12/2011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938DD99-B47F-492A-A8D6-0AA549A51ECD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151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wm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mov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3.mov"/><Relationship Id="rId5" Type="http://schemas.openxmlformats.org/officeDocument/2006/relationships/image" Target="../media/image14.png"/><Relationship Id="rId4" Type="http://schemas.microsoft.com/office/2007/relationships/media" Target="../media/media3.mo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AGN and their Environments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3733800"/>
          </a:xfrm>
        </p:spPr>
        <p:txBody>
          <a:bodyPr>
            <a:normAutofit/>
          </a:bodyPr>
          <a:lstStyle/>
          <a:p>
            <a:r>
              <a:rPr lang="en-US" sz="4100" dirty="0" smtClean="0"/>
              <a:t>Brian </a:t>
            </a:r>
            <a:r>
              <a:rPr lang="en-US" sz="4100" dirty="0" err="1" smtClean="0"/>
              <a:t>Morsony</a:t>
            </a:r>
            <a:r>
              <a:rPr lang="en-US" sz="4100" dirty="0" smtClean="0"/>
              <a:t> </a:t>
            </a:r>
          </a:p>
          <a:p>
            <a:r>
              <a:rPr lang="en-US" dirty="0" smtClean="0"/>
              <a:t>UW Madison</a:t>
            </a:r>
          </a:p>
          <a:p>
            <a:r>
              <a:rPr lang="en-US" dirty="0" smtClean="0"/>
              <a:t>7/12/2011</a:t>
            </a:r>
          </a:p>
          <a:p>
            <a:endParaRPr lang="en-US" dirty="0" smtClean="0"/>
          </a:p>
          <a:p>
            <a:pPr algn="l"/>
            <a:r>
              <a:rPr lang="en-US" dirty="0" smtClean="0"/>
              <a:t>Collaborators: </a:t>
            </a:r>
          </a:p>
          <a:p>
            <a:pPr algn="l"/>
            <a:r>
              <a:rPr lang="en-US" dirty="0" smtClean="0"/>
              <a:t>	Sebastian Heinz</a:t>
            </a:r>
          </a:p>
          <a:p>
            <a:pPr algn="l"/>
            <a:r>
              <a:rPr lang="en-US" dirty="0" smtClean="0"/>
              <a:t>	Jake Miller</a:t>
            </a:r>
          </a:p>
          <a:p>
            <a:pPr algn="l"/>
            <a:r>
              <a:rPr lang="en-US" dirty="0" smtClean="0"/>
              <a:t>	Eric </a:t>
            </a:r>
            <a:r>
              <a:rPr lang="en-US" dirty="0" err="1" smtClean="0"/>
              <a:t>Wilcots</a:t>
            </a:r>
            <a:endParaRPr lang="en-US" dirty="0" smtClean="0"/>
          </a:p>
          <a:p>
            <a:pPr algn="l"/>
            <a:r>
              <a:rPr lang="en-US" dirty="0"/>
              <a:t>	</a:t>
            </a:r>
            <a:r>
              <a:rPr lang="en-US" dirty="0" smtClean="0"/>
              <a:t>Emily Freeland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240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AGN in clusters</a:t>
            </a:r>
          </a:p>
          <a:p>
            <a:pPr lvl="1"/>
            <a:r>
              <a:rPr lang="en-US" dirty="0" smtClean="0"/>
              <a:t>Bubbles</a:t>
            </a:r>
          </a:p>
          <a:p>
            <a:pPr lvl="1"/>
            <a:r>
              <a:rPr lang="en-US" dirty="0" smtClean="0"/>
              <a:t>Jet breakup</a:t>
            </a:r>
          </a:p>
          <a:p>
            <a:pPr lvl="1"/>
            <a:r>
              <a:rPr lang="en-US" dirty="0" smtClean="0"/>
              <a:t>Series of bubbles</a:t>
            </a:r>
          </a:p>
          <a:p>
            <a:r>
              <a:rPr lang="en-US" dirty="0" smtClean="0"/>
              <a:t>AGN in groups</a:t>
            </a:r>
          </a:p>
          <a:p>
            <a:pPr lvl="1"/>
            <a:r>
              <a:rPr lang="en-US" dirty="0" smtClean="0"/>
              <a:t>Moving AGN</a:t>
            </a:r>
          </a:p>
          <a:p>
            <a:pPr lvl="1"/>
            <a:r>
              <a:rPr lang="en-US" dirty="0" smtClean="0"/>
              <a:t>Jet curvature</a:t>
            </a:r>
          </a:p>
          <a:p>
            <a:pPr lvl="1"/>
            <a:r>
              <a:rPr lang="en-US" dirty="0" smtClean="0"/>
              <a:t>Cocoon</a:t>
            </a:r>
          </a:p>
          <a:p>
            <a:pPr lvl="1"/>
            <a:r>
              <a:rPr lang="en-US" dirty="0" smtClean="0"/>
              <a:t>X-rays from shocks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047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9" name="Picture 5" descr="radio_xlong_200_9_log_28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5257800" cy="45720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</a:t>
            </a:r>
            <a:r>
              <a:rPr lang="en-US" dirty="0"/>
              <a:t>vs. </a:t>
            </a:r>
            <a:r>
              <a:rPr lang="en-US" dirty="0" smtClean="0"/>
              <a:t>Hydrostatic Cluster</a:t>
            </a:r>
            <a:endParaRPr lang="en-US" dirty="0"/>
          </a:p>
        </p:txBody>
      </p:sp>
      <p:pic>
        <p:nvPicPr>
          <p:cNvPr id="88068" name="Picture 4" descr="radio_static_200_9_log_06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5257800" cy="4572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0952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 Cluster Radio</a:t>
            </a:r>
          </a:p>
        </p:txBody>
      </p:sp>
      <p:pic>
        <p:nvPicPr>
          <p:cNvPr id="3" name="radio_perseus_log.wmv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259013" y="1774825"/>
            <a:ext cx="4625975" cy="4625975"/>
          </a:xfrm>
        </p:spPr>
      </p:pic>
    </p:spTree>
    <p:extLst>
      <p:ext uri="{BB962C8B-B14F-4D97-AF65-F5344CB8AC3E}">
        <p14:creationId xmlns:p14="http://schemas.microsoft.com/office/powerpoint/2010/main" xmlns="" val="144944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 and X-ray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6260" name="Picture 4" descr="radio_xlong_120_log_25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5257800" cy="457200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6262" name="Picture 6" descr="xlong_120_real_xray_log_25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5257800" cy="45720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xmlns="" val="305060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 and X-ray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8308" name="Picture 4" descr="radio_xlong_120_log_25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5257800" cy="457200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8310" name="Picture 6" descr="xlong_120_real_unsharp_25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5257800" cy="45720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xmlns="" val="94609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Cluster </a:t>
            </a:r>
            <a:r>
              <a:rPr lang="en-US" dirty="0" smtClean="0"/>
              <a:t>X-ray</a:t>
            </a:r>
            <a:endParaRPr lang="en-US" dirty="0"/>
          </a:p>
        </p:txBody>
      </p:sp>
      <p:pic>
        <p:nvPicPr>
          <p:cNvPr id="2" name="chandra_perseus_unsharp.mo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258568" y="1773936"/>
            <a:ext cx="4629797" cy="462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980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X-ray Comparison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9333" name="Picture 5" descr="xlong_120_real_unsharp_25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5257800" cy="457200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9334" name="Picture 6" descr="nf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4762500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228600" y="6491288"/>
            <a:ext cx="449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381000" y="6400800"/>
            <a:ext cx="411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Perseus, 131 kpc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3352800" y="6248400"/>
            <a:ext cx="1447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Fabian et al. 2003</a:t>
            </a:r>
          </a:p>
        </p:txBody>
      </p:sp>
    </p:spTree>
    <p:extLst>
      <p:ext uri="{BB962C8B-B14F-4D97-AF65-F5344CB8AC3E}">
        <p14:creationId xmlns:p14="http://schemas.microsoft.com/office/powerpoint/2010/main" xmlns="" val="383885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X-ray Comparison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0356" name="Picture 4" descr="xlong_120_real_unsharp_25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4572000" y="1600200"/>
            <a:ext cx="5257800" cy="4572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7" name="Picture 5" descr="nf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4762500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381000" y="6400800"/>
            <a:ext cx="411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Perseus, 131 kpc</a:t>
            </a:r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3352800" y="6248400"/>
            <a:ext cx="1447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Fabian et al. 2003</a:t>
            </a:r>
          </a:p>
        </p:txBody>
      </p:sp>
    </p:spTree>
    <p:extLst>
      <p:ext uri="{BB962C8B-B14F-4D97-AF65-F5344CB8AC3E}">
        <p14:creationId xmlns:p14="http://schemas.microsoft.com/office/powerpoint/2010/main" xmlns="" val="55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AGN in groups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4114800" cy="48006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Freeland et al. 2008 used AGN as a probe of IGM density</a:t>
                </a:r>
              </a:p>
              <a:p>
                <a:r>
                  <a:rPr lang="en-US" dirty="0"/>
                  <a:t>Radius of curvature should scale 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𝑅</m:t>
                    </m:r>
                    <m:r>
                      <a:rPr lang="en-US" i="1">
                        <a:latin typeface="Cambria Math"/>
                      </a:rPr>
                      <m:t> ~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𝑗𝑒𝑡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𝑗𝑒𝑡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𝐴𝐺𝑁</m:t>
                            </m:r>
                          </m:sub>
                          <m:sup>
                            <m:r>
                              <a:rPr lang="en-US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𝑗𝑒𝑡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Found </a:t>
                </a:r>
                <a:r>
                  <a:rPr lang="en-US" dirty="0" smtClean="0"/>
                  <a:t>IGM densities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4×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b="0" dirty="0" smtClean="0"/>
                  <a:t> cm</a:t>
                </a:r>
                <a:r>
                  <a:rPr lang="en-US" baseline="30000" dirty="0">
                    <a:latin typeface="Cambria Math" pitchFamily="18" charset="0"/>
                  </a:rPr>
                  <a:t>-</a:t>
                </a:r>
                <a:r>
                  <a:rPr lang="en-US" b="0" baseline="30000" dirty="0" smtClean="0">
                    <a:latin typeface="Cambria Math" pitchFamily="18" charset="0"/>
                  </a:rPr>
                  <a:t>3</a:t>
                </a:r>
                <a:endParaRPr lang="en-US" b="0" baseline="30000" dirty="0" smtClean="0">
                  <a:latin typeface="Cambria Math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4114800" cy="4800600"/>
              </a:xfrm>
              <a:blipFill rotWithShape="1">
                <a:blip r:embed="rId2" cstate="print"/>
                <a:stretch>
                  <a:fillRect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" r="31743"/>
          <a:stretch/>
        </p:blipFill>
        <p:spPr>
          <a:xfrm>
            <a:off x="4480560" y="1600199"/>
            <a:ext cx="466344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998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to Observation</a:t>
            </a:r>
          </a:p>
        </p:txBody>
      </p:sp>
      <p:pic>
        <p:nvPicPr>
          <p:cNvPr id="70660" name="Picture 4" descr="Freeland, Cardoso, &amp; Wilc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340"/>
          <a:stretch>
            <a:fillRect/>
          </a:stretch>
        </p:blipFill>
        <p:spPr bwMode="auto">
          <a:xfrm>
            <a:off x="685800" y="1752600"/>
            <a:ext cx="3657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1905000" y="5029200"/>
            <a:ext cx="2819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/>
              <a:t>Freeland, Cardoso, &amp; </a:t>
            </a:r>
            <a:r>
              <a:rPr lang="en-US" sz="1200" dirty="0" err="1" smtClean="0"/>
              <a:t>Wilcots</a:t>
            </a:r>
            <a:r>
              <a:rPr lang="en-US" sz="1200" dirty="0" smtClean="0"/>
              <a:t> 2008</a:t>
            </a:r>
            <a:endParaRPr lang="en-US" sz="1200" dirty="0"/>
          </a:p>
        </p:txBody>
      </p:sp>
      <p:pic>
        <p:nvPicPr>
          <p:cNvPr id="70662" name="Picture 6" descr="jetlog1215 Ro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5041900" y="1917700"/>
            <a:ext cx="32639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24400" y="541020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simulation in cluster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086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Simulations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FLASH adaptive mesh hydro code</a:t>
            </a:r>
          </a:p>
          <a:p>
            <a:r>
              <a:rPr lang="en-US" dirty="0" smtClean="0"/>
              <a:t>AGN modeled as 2 nozzles back to back</a:t>
            </a:r>
          </a:p>
          <a:p>
            <a:r>
              <a:rPr lang="en-US" dirty="0" smtClean="0"/>
              <a:t>Kinetic luminosity  = 10</a:t>
            </a:r>
            <a:r>
              <a:rPr lang="en-US" baseline="30000" dirty="0" smtClean="0"/>
              <a:t>44</a:t>
            </a:r>
            <a:r>
              <a:rPr lang="en-US" dirty="0" smtClean="0"/>
              <a:t> ergs/s</a:t>
            </a:r>
          </a:p>
          <a:p>
            <a:r>
              <a:rPr lang="en-US" dirty="0" smtClean="0"/>
              <a:t>Typical IGM density = 10</a:t>
            </a:r>
            <a:r>
              <a:rPr lang="en-US" baseline="30000" dirty="0" smtClean="0"/>
              <a:t>-3</a:t>
            </a:r>
            <a:r>
              <a:rPr lang="en-US" dirty="0" smtClean="0"/>
              <a:t> </a:t>
            </a:r>
            <a:endParaRPr lang="en-US" baseline="30000" dirty="0"/>
          </a:p>
          <a:p>
            <a:r>
              <a:rPr lang="en-US" dirty="0" smtClean="0"/>
              <a:t>Typical galaxy velocity = 1000 km/s</a:t>
            </a:r>
          </a:p>
          <a:p>
            <a:r>
              <a:rPr lang="en-US" dirty="0" smtClean="0"/>
              <a:t>Internal Mach number = 10</a:t>
            </a:r>
          </a:p>
          <a:p>
            <a:r>
              <a:rPr lang="en-US" dirty="0" smtClean="0"/>
              <a:t>Jet velocity = 3 × 10</a:t>
            </a:r>
            <a:r>
              <a:rPr lang="en-US" baseline="30000" dirty="0" smtClean="0"/>
              <a:t>9</a:t>
            </a:r>
            <a:r>
              <a:rPr lang="en-US" dirty="0" smtClean="0"/>
              <a:t> cm/s</a:t>
            </a:r>
          </a:p>
          <a:p>
            <a:r>
              <a:rPr lang="en-US" dirty="0" smtClean="0"/>
              <a:t>Adiabatic, gamma = 5/3</a:t>
            </a:r>
          </a:p>
        </p:txBody>
      </p:sp>
    </p:spTree>
    <p:extLst>
      <p:ext uri="{BB962C8B-B14F-4D97-AF65-F5344CB8AC3E}">
        <p14:creationId xmlns:p14="http://schemas.microsoft.com/office/powerpoint/2010/main" xmlns="" val="289748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AGN Simulation</a:t>
            </a:r>
            <a:endParaRPr lang="en-US" dirty="0"/>
          </a:p>
        </p:txBody>
      </p:sp>
      <p:pic>
        <p:nvPicPr>
          <p:cNvPr id="3" name="jet_follow_wind_5degr_4dens_2_log.mo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505456" y="1773936"/>
            <a:ext cx="4633607" cy="463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599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AGN Curvature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733800" cy="4625609"/>
          </a:xfrm>
        </p:spPr>
        <p:txBody>
          <a:bodyPr/>
          <a:lstStyle/>
          <a:p>
            <a:r>
              <a:rPr lang="en-US" dirty="0" smtClean="0"/>
              <a:t>A curve can be fit to the jet</a:t>
            </a:r>
          </a:p>
          <a:p>
            <a:r>
              <a:rPr lang="en-US" dirty="0" smtClean="0"/>
              <a:t>Matches expectations reasonably well</a:t>
            </a:r>
          </a:p>
          <a:p>
            <a:r>
              <a:rPr lang="en-US" dirty="0" smtClean="0"/>
              <a:t>Also a lot of diffuse trailing radio emission</a:t>
            </a:r>
            <a:endParaRPr lang="en-US" dirty="0"/>
          </a:p>
        </p:txBody>
      </p:sp>
      <p:pic>
        <p:nvPicPr>
          <p:cNvPr id="1026" name="Picture 2" descr="jet_4denscurve1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76400"/>
            <a:ext cx="487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9147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 + Density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733800" cy="4625609"/>
          </a:xfrm>
        </p:spPr>
        <p:txBody>
          <a:bodyPr/>
          <a:lstStyle/>
          <a:p>
            <a:r>
              <a:rPr lang="en-US" dirty="0" smtClean="0"/>
              <a:t>Radio plasma inside cocoon created by AGN</a:t>
            </a:r>
            <a:endParaRPr lang="en-US" dirty="0"/>
          </a:p>
        </p:txBody>
      </p:sp>
      <p:pic>
        <p:nvPicPr>
          <p:cNvPr id="2051" name="Picture 3" descr="jet_wind overlay2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7368" y="1673352"/>
            <a:ext cx="487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77259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AGN X-rays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Cocoon shock heats and compresses gas, making it detectable</a:t>
            </a:r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2851673"/>
            <a:ext cx="3867150" cy="386715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9074" y="2819400"/>
            <a:ext cx="4343400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513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Environment determines AGN jet morphology</a:t>
            </a:r>
          </a:p>
          <a:p>
            <a:r>
              <a:rPr lang="en-US" dirty="0" smtClean="0"/>
              <a:t>Moving gas curves and breaks up jets, creating series of bubbles, bent doubles and radio trails</a:t>
            </a:r>
          </a:p>
          <a:p>
            <a:r>
              <a:rPr lang="en-US" dirty="0" smtClean="0"/>
              <a:t>Bubbles created by AGN lead to an x-ray deficit in clusters, but an x-ray enhancement in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4650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5660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 Comparison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4212" name="Picture 4" descr="radio_xlong_120_log_25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5257800" cy="457200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4213" name="Picture 5" descr="m87bi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4460875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4876800" y="6324600"/>
            <a:ext cx="388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M87, 61 kpc </a:t>
            </a:r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7543800" y="6324600"/>
            <a:ext cx="1447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Owen et al. 2000</a:t>
            </a:r>
          </a:p>
        </p:txBody>
      </p:sp>
    </p:spTree>
    <p:extLst>
      <p:ext uri="{BB962C8B-B14F-4D97-AF65-F5344CB8AC3E}">
        <p14:creationId xmlns:p14="http://schemas.microsoft.com/office/powerpoint/2010/main" xmlns="" val="282985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353</Words>
  <Application>Microsoft Office PowerPoint</Application>
  <PresentationFormat>On-screen Show (4:3)</PresentationFormat>
  <Paragraphs>64</Paragraphs>
  <Slides>19</Slides>
  <Notes>2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Module</vt:lpstr>
      <vt:lpstr>AGN and their Environments</vt:lpstr>
      <vt:lpstr>Outline</vt:lpstr>
      <vt:lpstr>Dynamic vs. Hydrostatic Cluster</vt:lpstr>
      <vt:lpstr>Dynamic Cluster Radio</vt:lpstr>
      <vt:lpstr>Radio and X-ray</vt:lpstr>
      <vt:lpstr>Radio and X-ray</vt:lpstr>
      <vt:lpstr>Dynamic Cluster X-ray</vt:lpstr>
      <vt:lpstr>X-ray Comparison</vt:lpstr>
      <vt:lpstr>X-ray Comparison</vt:lpstr>
      <vt:lpstr>Moving AGN in groups</vt:lpstr>
      <vt:lpstr>Comparison to Observation</vt:lpstr>
      <vt:lpstr>Simulations Setup</vt:lpstr>
      <vt:lpstr>Moving AGN Simulation</vt:lpstr>
      <vt:lpstr>Moving AGN Curvature</vt:lpstr>
      <vt:lpstr>Radio + Density</vt:lpstr>
      <vt:lpstr>Moving AGN X-rays</vt:lpstr>
      <vt:lpstr>Conclusions</vt:lpstr>
      <vt:lpstr>Slide 18</vt:lpstr>
      <vt:lpstr>Radio Comparison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</dc:creator>
  <cp:lastModifiedBy>CXC</cp:lastModifiedBy>
  <cp:revision>30</cp:revision>
  <dcterms:created xsi:type="dcterms:W3CDTF">2011-07-11T05:35:49Z</dcterms:created>
  <dcterms:modified xsi:type="dcterms:W3CDTF">2011-07-12T20:01:48Z</dcterms:modified>
</cp:coreProperties>
</file>