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activeX/activeX1.xml" ContentType="application/vnd.ms-office.activeX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6" r:id="rId2"/>
    <p:sldId id="328" r:id="rId3"/>
    <p:sldId id="280" r:id="rId4"/>
    <p:sldId id="281" r:id="rId5"/>
    <p:sldId id="319" r:id="rId6"/>
    <p:sldId id="260" r:id="rId7"/>
    <p:sldId id="272" r:id="rId8"/>
    <p:sldId id="362" r:id="rId9"/>
    <p:sldId id="345" r:id="rId10"/>
    <p:sldId id="358" r:id="rId11"/>
    <p:sldId id="269" r:id="rId12"/>
    <p:sldId id="331" r:id="rId13"/>
    <p:sldId id="284" r:id="rId14"/>
    <p:sldId id="364" r:id="rId15"/>
    <p:sldId id="297" r:id="rId16"/>
    <p:sldId id="296" r:id="rId17"/>
    <p:sldId id="348" r:id="rId18"/>
    <p:sldId id="351" r:id="rId19"/>
    <p:sldId id="300" r:id="rId20"/>
    <p:sldId id="371" r:id="rId21"/>
    <p:sldId id="303" r:id="rId22"/>
    <p:sldId id="360" r:id="rId23"/>
    <p:sldId id="321" r:id="rId24"/>
    <p:sldId id="354" r:id="rId25"/>
    <p:sldId id="306" r:id="rId26"/>
    <p:sldId id="329" r:id="rId27"/>
    <p:sldId id="292" r:id="rId28"/>
    <p:sldId id="316" r:id="rId29"/>
    <p:sldId id="299" r:id="rId30"/>
    <p:sldId id="325" r:id="rId31"/>
    <p:sldId id="324" r:id="rId32"/>
    <p:sldId id="355" r:id="rId33"/>
    <p:sldId id="340" r:id="rId34"/>
    <p:sldId id="350" r:id="rId35"/>
    <p:sldId id="346" r:id="rId36"/>
    <p:sldId id="341" r:id="rId37"/>
    <p:sldId id="370" r:id="rId38"/>
    <p:sldId id="363" r:id="rId39"/>
    <p:sldId id="320" r:id="rId40"/>
    <p:sldId id="367" r:id="rId41"/>
    <p:sldId id="366" r:id="rId42"/>
    <p:sldId id="365" r:id="rId43"/>
    <p:sldId id="271" r:id="rId44"/>
    <p:sldId id="352" r:id="rId45"/>
    <p:sldId id="289" r:id="rId46"/>
    <p:sldId id="347" r:id="rId47"/>
    <p:sldId id="290" r:id="rId48"/>
    <p:sldId id="307" r:id="rId49"/>
    <p:sldId id="302" r:id="rId50"/>
    <p:sldId id="318" r:id="rId51"/>
    <p:sldId id="288" r:id="rId52"/>
    <p:sldId id="295" r:id="rId53"/>
    <p:sldId id="336" r:id="rId54"/>
    <p:sldId id="337" r:id="rId55"/>
    <p:sldId id="333" r:id="rId56"/>
    <p:sldId id="332" r:id="rId57"/>
    <p:sldId id="291" r:id="rId58"/>
    <p:sldId id="264" r:id="rId59"/>
    <p:sldId id="261" r:id="rId60"/>
    <p:sldId id="258" r:id="rId61"/>
    <p:sldId id="308" r:id="rId62"/>
    <p:sldId id="322" r:id="rId63"/>
    <p:sldId id="285" r:id="rId64"/>
    <p:sldId id="277" r:id="rId65"/>
    <p:sldId id="353" r:id="rId66"/>
    <p:sldId id="369" r:id="rId67"/>
    <p:sldId id="361" r:id="rId68"/>
    <p:sldId id="313" r:id="rId69"/>
    <p:sldId id="368" r:id="rId70"/>
    <p:sldId id="312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6" autoAdjust="0"/>
    <p:restoredTop sz="94660"/>
  </p:normalViewPr>
  <p:slideViewPr>
    <p:cSldViewPr snapToGrid="0">
      <p:cViewPr varScale="1">
        <p:scale>
          <a:sx n="63" d="100"/>
          <a:sy n="63" d="100"/>
        </p:scale>
        <p:origin x="-9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-2406" y="-12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C:\Documents and Settings\DenisonNT\Desktop\127.01D_Johnson_Win\R5_b500_sls_xy_slow.mpg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1642"/>
  <ax:ocxPr ax:name="_cy" ax:value="9551"/>
</ax:ocx>
</file>

<file path=ppt/activeX/activeX2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C:\Documents and Settings\DenisonNT\Desktop\127.01D_Johnson_Win\R5_b500_sls_xz_slow.mpg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1642"/>
  <ax:ocxPr ax:name="_cy" ax:value="9551"/>
</ax:ocx>
</file>

<file path=ppt/activeX/activeX3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C:\Documents and Settings\DenisonNT\Desktop\127.01D_Johnson_Win\r5_b500_lowv_sls_slow.mpg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3547"/>
  <ax:ocxPr ax:name="_cy" ax:value="11113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37858-0C09-46A6-A122-437846BA4974}" type="datetimeFigureOut">
              <a:rPr lang="en-US" smtClean="0"/>
              <a:pPr/>
              <a:t>7/12/2011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D5C05-BDD6-4158-AFD2-CCC5751EDFE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2C0267-29BC-4195-AEAE-696E04E96CFD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6890DF-2B8F-40A3-9189-FF76D3270DBF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A6C1330-4E33-41BB-A927-277B6E354B5A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2C0267-29BC-4195-AEAE-696E04E96CFD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2C0267-29BC-4195-AEAE-696E04E96CFD}" type="slidenum">
              <a:rPr lang="en-US"/>
              <a:pPr/>
              <a:t>62</a:t>
            </a:fld>
            <a:endParaRPr lang="en-US" dirty="0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2C0267-29BC-4195-AEAE-696E04E96CFD}" type="slidenum">
              <a:rPr lang="en-US"/>
              <a:pPr/>
              <a:t>70</a:t>
            </a:fld>
            <a:endParaRPr lang="en-US" dirty="0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03225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5000"/>
              <a:buFontTx/>
              <a:buBlip>
                <a:blip r:embed="rId2"/>
              </a:buBlip>
              <a:defRPr/>
            </a:lvl1pPr>
            <a:lvl2pPr>
              <a:buSzPct val="75000"/>
              <a:buFontTx/>
              <a:buBlip>
                <a:blip r:embed="rId2"/>
              </a:buBlip>
              <a:defRPr/>
            </a:lvl2pPr>
            <a:lvl3pPr>
              <a:buSzPct val="75000"/>
              <a:buFontTx/>
              <a:buBlip>
                <a:blip r:embed="rId2"/>
              </a:buBlip>
              <a:defRPr/>
            </a:lvl3pPr>
            <a:lvl4pPr>
              <a:buSzPct val="75000"/>
              <a:buFontTx/>
              <a:buBlip>
                <a:blip r:embed="rId2"/>
              </a:buBlip>
              <a:defRPr/>
            </a:lvl4pPr>
            <a:lvl5pPr>
              <a:buSzPct val="75000"/>
              <a:buFontTx/>
              <a:buBlip>
                <a:blip r:embed="rId2"/>
              </a:buBlip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528E-406A-4089-931E-6B3D60EAC7C6}" type="datetimeFigureOut">
              <a:rPr lang="en-US" smtClean="0"/>
              <a:pPr/>
              <a:t>7/12/2011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682C3-9C44-4F3A-8C5B-0A2C2A8E92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528E-406A-4089-931E-6B3D60EAC7C6}" type="datetimeFigureOut">
              <a:rPr lang="en-US" smtClean="0"/>
              <a:pPr/>
              <a:t>7/12/2011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682C3-9C44-4F3A-8C5B-0A2C2A8E92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499528E-406A-4089-931E-6B3D60EAC7C6}" type="datetimeFigureOut">
              <a:rPr lang="en-US" smtClean="0"/>
              <a:pPr/>
              <a:t>7/12/2011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57682C3-9C44-4F3A-8C5B-0A2C2A8E92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Tx/>
        <a:buBlip>
          <a:blip r:embed="rId4"/>
        </a:buBlip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Tx/>
        <a:buBlip>
          <a:blip r:embed="rId4"/>
        </a:buBlip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Tx/>
        <a:buBlip>
          <a:blip r:embed="rId4"/>
        </a:buBlip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Tx/>
        <a:buBlip>
          <a:blip r:embed="rId4"/>
        </a:buBlip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Tx/>
        <a:buBlip>
          <a:blip r:embed="rId4"/>
        </a:buBlip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DenisonNT\Desktop\127.01D_Johnson_Win\r5_b500s_lowv.mpg" TargetMode="External"/><Relationship Id="rId4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DenisonNT\Desktop\127.01D_Johnson_Win\r5_b500s_lowv.mpg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DenisonNT\Desktop\127.01D_Johnson_Win\r5_b500s_lowv.mpg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1558290"/>
            <a:ext cx="6480048" cy="2301240"/>
          </a:xfrm>
        </p:spPr>
        <p:txBody>
          <a:bodyPr/>
          <a:lstStyle/>
          <a:p>
            <a:r>
              <a:rPr lang="en-US" dirty="0" smtClean="0"/>
              <a:t>Core Gas Sloshing in a Sample of Chandra Clusters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6010" y="5474043"/>
            <a:ext cx="6480048" cy="1143926"/>
          </a:xfrm>
        </p:spPr>
        <p:txBody>
          <a:bodyPr>
            <a:normAutofit/>
          </a:bodyPr>
          <a:lstStyle/>
          <a:p>
            <a:r>
              <a:rPr lang="en-US" b="1" dirty="0" smtClean="0"/>
              <a:t>in collaboration with</a:t>
            </a:r>
          </a:p>
          <a:p>
            <a:r>
              <a:rPr lang="en-US" b="1" dirty="0" smtClean="0"/>
              <a:t>Christine Jones &amp; Bill Forman</a:t>
            </a:r>
          </a:p>
          <a:p>
            <a:r>
              <a:rPr lang="en-US" b="1" dirty="0" smtClean="0"/>
              <a:t>Maxim Markevitch &amp; John Zuhone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7924800" y="228600"/>
            <a:ext cx="1066800" cy="953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6737624" y="174333"/>
            <a:ext cx="1066800" cy="114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90" name="Picture 2" descr="Denison Universit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350" y="190602"/>
            <a:ext cx="1322173" cy="1064350"/>
          </a:xfrm>
          <a:prstGeom prst="rect">
            <a:avLst/>
          </a:prstGeom>
          <a:noFill/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1409700" y="3676650"/>
            <a:ext cx="6480048" cy="1459230"/>
          </a:xfrm>
          <a:prstGeom prst="rect">
            <a:avLst/>
          </a:prstGeom>
        </p:spPr>
        <p:txBody>
          <a:bodyPr vert="horz" tIns="0" rIns="4572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talk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the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workshop “Diffuse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Emission from Galaxy Clusters in the Chandra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Era”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Ryan E. Johnson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Gas </a:t>
            </a:r>
            <a:r>
              <a:rPr lang="en-US" dirty="0" smtClean="0"/>
              <a:t>Sloshing</a:t>
            </a:r>
          </a:p>
          <a:p>
            <a:r>
              <a:rPr lang="en-US" dirty="0" smtClean="0"/>
              <a:t>Merger histories of Abell 1644 and RXJ1347.5-1145</a:t>
            </a:r>
          </a:p>
          <a:p>
            <a:r>
              <a:rPr lang="en-US" dirty="0" smtClean="0"/>
              <a:t>Sloshing in a flux limited sample of clusters beyond Coma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Simulations of Gas Sloshing</a:t>
            </a:r>
            <a:endParaRPr lang="en-US" dirty="0"/>
          </a:p>
        </p:txBody>
      </p:sp>
      <p:pic>
        <p:nvPicPr>
          <p:cNvPr id="6" name="r5_b500s_lowv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600200"/>
            <a:ext cx="5818414" cy="4791635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6096000" y="1600200"/>
            <a:ext cx="3048000" cy="4525963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4"/>
              </a:buBlip>
              <a:tabLst/>
              <a:defRPr/>
            </a:pPr>
            <a:r>
              <a:rPr lang="en-US" sz="3000" dirty="0" smtClean="0"/>
              <a:t>Interaction of two cluster sized halos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4"/>
              </a:buBlip>
              <a:tabLst/>
              <a:defRPr/>
            </a:pPr>
            <a:r>
              <a:rPr lang="en-US" sz="3000" dirty="0" smtClean="0"/>
              <a:t>M</a:t>
            </a:r>
            <a:r>
              <a:rPr lang="en-US" sz="3000" baseline="-25000" dirty="0" smtClean="0"/>
              <a:t>p</a:t>
            </a:r>
            <a:r>
              <a:rPr lang="en-US" sz="3000" dirty="0" smtClean="0"/>
              <a:t>/M</a:t>
            </a:r>
            <a:r>
              <a:rPr lang="en-US" sz="3000" baseline="-25000" dirty="0" smtClean="0"/>
              <a:t>s</a:t>
            </a:r>
            <a:r>
              <a:rPr lang="en-US" sz="3000" dirty="0" smtClean="0"/>
              <a:t> = 5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4"/>
              </a:buBlip>
              <a:tabLst/>
              <a:defRPr/>
            </a:pPr>
            <a:r>
              <a:rPr lang="en-US" sz="3000" dirty="0" smtClean="0"/>
              <a:t>b = 500 kpc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4"/>
              </a:buBlip>
              <a:tabLst/>
              <a:defRPr/>
            </a:pPr>
            <a:r>
              <a:rPr lang="en-US" sz="3000" dirty="0" smtClean="0"/>
              <a:t>Slices of gas density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4"/>
              </a:buBlip>
              <a:tabLst/>
              <a:defRPr/>
            </a:pPr>
            <a:r>
              <a:rPr lang="en-US" sz="3000" dirty="0" smtClean="0"/>
              <a:t>10 kpc cell size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4"/>
              </a:buBlip>
              <a:tabLst/>
              <a:defRPr/>
            </a:pPr>
            <a:r>
              <a:rPr lang="en-US" sz="3000" dirty="0" smtClean="0"/>
              <a:t>Zuhone, Markevitch &amp; Johnson (2010)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tabLst/>
              <a:defRPr/>
            </a:pPr>
            <a:endParaRPr lang="en-US" sz="3000" dirty="0" smtClean="0"/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943600" y="1600200"/>
            <a:ext cx="3048000" cy="4525963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3"/>
              </a:buBlip>
              <a:tabLst/>
              <a:defRPr/>
            </a:pPr>
            <a:r>
              <a:rPr lang="en-US" sz="3000" noProof="0" dirty="0" smtClean="0"/>
              <a:t>The spiral </a:t>
            </a:r>
            <a:r>
              <a:rPr lang="en-US" sz="3000" dirty="0" smtClean="0"/>
              <a:t>pattern is a “contact discontinuity”</a:t>
            </a:r>
            <a:endParaRPr lang="en-US" sz="3000" noProof="0" dirty="0" smtClean="0"/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3"/>
              </a:buBlip>
              <a:tabLst/>
              <a:defRPr/>
            </a:pPr>
            <a:r>
              <a:rPr lang="en-US" sz="3000" dirty="0" smtClean="0"/>
              <a:t>Requires a cool core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Blip>
                <a:blip r:embed="rId3"/>
              </a:buBlip>
              <a:tabLst/>
              <a:defRPr/>
            </a:pPr>
            <a:r>
              <a:rPr lang="en-US" sz="3000" dirty="0" smtClean="0"/>
              <a:t>Discontinuous density and temperature</a:t>
            </a:r>
            <a:endParaRPr kumimoji="0" lang="en-US" sz="30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r5_b500s_lowv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>
            <a:lum bright="-15000" contrast="15000"/>
          </a:blip>
          <a:stretch>
            <a:fillRect/>
          </a:stretch>
        </p:blipFill>
        <p:spPr>
          <a:xfrm>
            <a:off x="228599" y="1600199"/>
            <a:ext cx="5813663" cy="478772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Simulations of Gas Sloshing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Sloshing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Simulations allow different viewing angles</a:t>
            </a:r>
          </a:p>
          <a:p>
            <a:pPr lvl="1"/>
            <a:r>
              <a:rPr lang="en-US" dirty="0" smtClean="0"/>
              <a:t>unique morphology depends on inclination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Flux Limited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Project impetus was to determine frequency of sloshing in galaxy clusters</a:t>
            </a:r>
          </a:p>
          <a:p>
            <a:r>
              <a:rPr lang="en-US" dirty="0" smtClean="0"/>
              <a:t>HiFLUGCS (Reiprich &amp; Bohringer 2002) - complete, all sky, X-ray flux limited sample of galaxy clusters (ROSAT, ASCA)</a:t>
            </a:r>
          </a:p>
          <a:p>
            <a:r>
              <a:rPr lang="en-US" dirty="0" smtClean="0"/>
              <a:t>Sample variation: </a:t>
            </a:r>
          </a:p>
          <a:p>
            <a:pPr lvl="1"/>
            <a:r>
              <a:rPr lang="en-US" dirty="0" smtClean="0"/>
              <a:t>	low redshift cut at Coma</a:t>
            </a:r>
          </a:p>
          <a:p>
            <a:pPr lvl="1"/>
            <a:r>
              <a:rPr lang="en-US" dirty="0" smtClean="0"/>
              <a:t>	also includes some low galactic latitude objects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>
            <a:lum bright="-16000" contrast="23000"/>
          </a:blip>
          <a:srcRect/>
          <a:stretch>
            <a:fillRect/>
          </a:stretch>
        </p:blipFill>
        <p:spPr bwMode="auto">
          <a:xfrm>
            <a:off x="5684520" y="1207770"/>
            <a:ext cx="324908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Flux Limited Sample</a:t>
            </a:r>
            <a:endParaRPr lang="en-US" dirty="0"/>
          </a:p>
        </p:txBody>
      </p:sp>
      <p:sp>
        <p:nvSpPr>
          <p:cNvPr id="5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Sloshing may occur in any cool core (CC) cluster</a:t>
            </a:r>
          </a:p>
          <a:p>
            <a:r>
              <a:rPr lang="en-US" dirty="0" smtClean="0"/>
              <a:t>Of the 21 brightest clusters beyond Coma:</a:t>
            </a:r>
          </a:p>
          <a:p>
            <a:pPr lvl="1"/>
            <a:r>
              <a:rPr lang="en-US" dirty="0" smtClean="0"/>
              <a:t>18 are cool core (Hudson et al. 2010)</a:t>
            </a:r>
          </a:p>
          <a:p>
            <a:r>
              <a:rPr lang="en-US" dirty="0" smtClean="0"/>
              <a:t>Method: Identify edges in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x</a:t>
            </a:r>
            <a:r>
              <a:rPr lang="en-US" dirty="0" smtClean="0"/>
              <a:t>, measure T, </a:t>
            </a:r>
            <a:r>
              <a:rPr lang="el-GR" dirty="0" smtClean="0"/>
              <a:t>ρ</a:t>
            </a:r>
            <a:r>
              <a:rPr lang="en-US" dirty="0" smtClean="0"/>
              <a:t>, P across edges</a:t>
            </a:r>
          </a:p>
          <a:p>
            <a:pPr marL="704088" lvl="2" indent="-384048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783580" y="440055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775960" y="522732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787390" y="543306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Flux Limited Sample</a:t>
            </a:r>
            <a:endParaRPr lang="en-US" dirty="0"/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1238251"/>
            <a:ext cx="5191126" cy="1131570"/>
          </a:xfrm>
        </p:spPr>
        <p:txBody>
          <a:bodyPr>
            <a:normAutofit/>
          </a:bodyPr>
          <a:lstStyle/>
          <a:p>
            <a:r>
              <a:rPr lang="en-US" dirty="0" smtClean="0"/>
              <a:t>Of the CC clusters, 9 have sloshing type cold fronts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166915" name="Picture 3" descr="D:\Thesis\sloshing_all.jpg"/>
          <p:cNvPicPr>
            <a:picLocks noChangeAspect="1" noChangeArrowheads="1"/>
          </p:cNvPicPr>
          <p:nvPr/>
        </p:nvPicPr>
        <p:blipFill>
          <a:blip r:embed="rId2" cstate="print"/>
          <a:srcRect b="32944"/>
          <a:stretch>
            <a:fillRect/>
          </a:stretch>
        </p:blipFill>
        <p:spPr bwMode="auto">
          <a:xfrm>
            <a:off x="688659" y="2328772"/>
            <a:ext cx="4858702" cy="2894043"/>
          </a:xfrm>
          <a:prstGeom prst="rect">
            <a:avLst/>
          </a:prstGeom>
          <a:noFill/>
        </p:spPr>
      </p:pic>
      <p:sp>
        <p:nvSpPr>
          <p:cNvPr id="56" name="Rectangle 55"/>
          <p:cNvSpPr/>
          <p:nvPr/>
        </p:nvSpPr>
        <p:spPr>
          <a:xfrm>
            <a:off x="666750" y="2314575"/>
            <a:ext cx="1228725" cy="14478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314825" y="3771900"/>
            <a:ext cx="1228725" cy="14478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3" descr="D:\Thesis\sloshing_all.jpg"/>
          <p:cNvPicPr>
            <a:picLocks noChangeAspect="1" noChangeArrowheads="1"/>
          </p:cNvPicPr>
          <p:nvPr/>
        </p:nvPicPr>
        <p:blipFill>
          <a:blip r:embed="rId2" cstate="print"/>
          <a:srcRect t="67081" r="25159"/>
          <a:stretch>
            <a:fillRect/>
          </a:stretch>
        </p:blipFill>
        <p:spPr bwMode="auto">
          <a:xfrm>
            <a:off x="1250634" y="5242972"/>
            <a:ext cx="3636257" cy="1420718"/>
          </a:xfrm>
          <a:prstGeom prst="rect">
            <a:avLst/>
          </a:prstGeom>
          <a:noFill/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lum bright="-16000" contrast="23000"/>
          </a:blip>
          <a:srcRect/>
          <a:stretch>
            <a:fillRect/>
          </a:stretch>
        </p:blipFill>
        <p:spPr bwMode="auto">
          <a:xfrm>
            <a:off x="5684520" y="1207770"/>
            <a:ext cx="324908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Straight Connector 30"/>
          <p:cNvCxnSpPr/>
          <p:nvPr/>
        </p:nvCxnSpPr>
        <p:spPr>
          <a:xfrm flipV="1">
            <a:off x="5783580" y="440055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760720" y="2045970"/>
            <a:ext cx="3046927" cy="18781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760720" y="22745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760720" y="28841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5760720" y="34937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760720" y="37223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5760720" y="55511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5760720" y="61607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5760720" y="4712970"/>
            <a:ext cx="3046927" cy="18781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5760720" y="41033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5760720" y="390525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5760720" y="49415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5775960" y="522732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787390" y="543306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4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 cstate="print">
            <a:lum bright="-16000" contrast="23000"/>
          </a:blip>
          <a:srcRect/>
          <a:stretch>
            <a:fillRect/>
          </a:stretch>
        </p:blipFill>
        <p:spPr bwMode="auto">
          <a:xfrm>
            <a:off x="5684520" y="1207770"/>
            <a:ext cx="324908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Straight Connector 38"/>
          <p:cNvCxnSpPr/>
          <p:nvPr/>
        </p:nvCxnSpPr>
        <p:spPr>
          <a:xfrm flipV="1">
            <a:off x="5783580" y="440055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760720" y="2045970"/>
            <a:ext cx="3046927" cy="18781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760720" y="22745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5760720" y="28841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5760720" y="34937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5760720" y="37223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5760720" y="55511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5760720" y="61607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5760720" y="4712970"/>
            <a:ext cx="3046927" cy="18781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5760720" y="41033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5760720" y="390525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5760720" y="49415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5775960" y="522732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5787390" y="543306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Flux Limited Sample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2095499"/>
          </a:xfrm>
        </p:spPr>
        <p:txBody>
          <a:bodyPr>
            <a:normAutofit/>
          </a:bodyPr>
          <a:lstStyle/>
          <a:p>
            <a:r>
              <a:rPr lang="en-US" dirty="0" smtClean="0"/>
              <a:t>The remainder have CC but no sloshing</a:t>
            </a:r>
          </a:p>
          <a:p>
            <a:r>
              <a:rPr lang="en-US" dirty="0" smtClean="0"/>
              <a:t>Two are mergers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777864" y="4505325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5759766" y="3289935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2273" name="Picture 1" descr="D:\Thesis\noslosh_merge.jpg"/>
          <p:cNvPicPr>
            <a:picLocks noChangeAspect="1" noChangeArrowheads="1"/>
          </p:cNvPicPr>
          <p:nvPr/>
        </p:nvPicPr>
        <p:blipFill>
          <a:blip r:embed="rId3" cstate="print"/>
          <a:srcRect b="49844"/>
          <a:stretch>
            <a:fillRect/>
          </a:stretch>
        </p:blipFill>
        <p:spPr bwMode="auto">
          <a:xfrm>
            <a:off x="349568" y="3625215"/>
            <a:ext cx="2307907" cy="2060485"/>
          </a:xfrm>
          <a:prstGeom prst="rect">
            <a:avLst/>
          </a:prstGeom>
          <a:noFill/>
        </p:spPr>
      </p:pic>
      <p:pic>
        <p:nvPicPr>
          <p:cNvPr id="61" name="Picture 1" descr="D:\Thesis\noslosh_merge.jpg"/>
          <p:cNvPicPr>
            <a:picLocks noChangeAspect="1" noChangeArrowheads="1"/>
          </p:cNvPicPr>
          <p:nvPr/>
        </p:nvPicPr>
        <p:blipFill>
          <a:blip r:embed="rId3" cstate="print"/>
          <a:srcRect t="49844"/>
          <a:stretch>
            <a:fillRect/>
          </a:stretch>
        </p:blipFill>
        <p:spPr bwMode="auto">
          <a:xfrm>
            <a:off x="3045143" y="3644067"/>
            <a:ext cx="2307907" cy="20604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 cstate="print">
            <a:lum bright="-16000" contrast="23000"/>
          </a:blip>
          <a:srcRect/>
          <a:stretch>
            <a:fillRect/>
          </a:stretch>
        </p:blipFill>
        <p:spPr bwMode="auto">
          <a:xfrm>
            <a:off x="5684520" y="1207770"/>
            <a:ext cx="324908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Rectangle 56"/>
          <p:cNvSpPr/>
          <p:nvPr/>
        </p:nvSpPr>
        <p:spPr>
          <a:xfrm>
            <a:off x="5764530" y="5756910"/>
            <a:ext cx="3046927" cy="18781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758814" y="2457450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755956" y="2668905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5763576" y="5962650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5762624" y="3078480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5744526" y="5749290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5783580" y="440055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760720" y="2045970"/>
            <a:ext cx="3046927" cy="18781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760720" y="22745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5760720" y="28841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5760720" y="34937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5760720" y="37223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5760720" y="55511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5760720" y="61607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5760720" y="4712970"/>
            <a:ext cx="3046927" cy="18781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5760720" y="41033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5760720" y="390525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5760720" y="4941570"/>
            <a:ext cx="3046927" cy="1878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5775960" y="522732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5787390" y="5433060"/>
            <a:ext cx="2994660" cy="7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Flux Limited Sample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142875" y="1428750"/>
            <a:ext cx="5543549" cy="71437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Four (+Cygnus-A) are dominated by AGN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777864" y="4505325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5759766" y="3289935"/>
            <a:ext cx="3053715" cy="1943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4258" name="Picture 2" descr="D:\Thesis\noslosh_ag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1" y="2055100"/>
            <a:ext cx="4048124" cy="4680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21" grpId="0" animBg="1"/>
      <p:bldP spid="31" grpId="0" animBg="1"/>
      <p:bldP spid="37" grpId="0" animBg="1"/>
      <p:bldP spid="58" grpId="0" animBg="1"/>
      <p:bldP spid="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 complete, flux limited sample, we see evidence of gas sloshing in 9 / 18 clusters</a:t>
            </a:r>
          </a:p>
          <a:p>
            <a:r>
              <a:rPr lang="en-US" dirty="0" smtClean="0"/>
              <a:t>Since we only expect to see sloshing in CC clusters, the fraction of CC clusters with sloshing is 9 / 15  (60%)</a:t>
            </a:r>
          </a:p>
          <a:p>
            <a:r>
              <a:rPr lang="en-US" dirty="0" smtClean="0"/>
              <a:t>This represents a minimum value as AGN complicate sloshing detection</a:t>
            </a:r>
          </a:p>
          <a:p>
            <a:pPr lvl="1"/>
            <a:r>
              <a:rPr lang="en-US" dirty="0" smtClean="0"/>
              <a:t>model predicts most clusters should be sloshing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467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Sloshing gas is common in the cores of galaxy clusters</a:t>
            </a:r>
          </a:p>
          <a:p>
            <a:r>
              <a:rPr lang="en-US" dirty="0" smtClean="0"/>
              <a:t>Gas sloshing develops over predictable time scales, putting constraints on when the cluster was disturbed (Johnson &amp; Zuhone 2011 in prep)</a:t>
            </a:r>
          </a:p>
          <a:p>
            <a:r>
              <a:rPr lang="en-US" dirty="0" smtClean="0"/>
              <a:t>With a time for the disturbance, we may also constrain the location of the disturbing object (Johnson et al. 2010, 2011 in prep)</a:t>
            </a:r>
          </a:p>
          <a:p>
            <a:r>
              <a:rPr lang="en-US" dirty="0" smtClean="0"/>
              <a:t>Building up a large sample of these objects will allow the most complete observational constraint on merger rates of clusters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3200400" cy="416433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Luminous X-ray Cluster </a:t>
            </a:r>
          </a:p>
          <a:p>
            <a:r>
              <a:rPr lang="en-US" dirty="0" smtClean="0"/>
              <a:t>Published works agreed this was a merger, with the subcluster moving northward</a:t>
            </a:r>
          </a:p>
          <a:p>
            <a:endParaRPr lang="en-US" dirty="0" smtClean="0"/>
          </a:p>
        </p:txBody>
      </p:sp>
      <p:pic>
        <p:nvPicPr>
          <p:cNvPr id="4099" name="Picture 3" descr="D:\gcgtalk_0411\f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362200"/>
            <a:ext cx="5099050" cy="4179549"/>
          </a:xfrm>
          <a:prstGeom prst="rect">
            <a:avLst/>
          </a:prstGeom>
          <a:noFill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" y="2362200"/>
            <a:ext cx="3486150" cy="4164330"/>
          </a:xfrm>
        </p:spPr>
        <p:txBody>
          <a:bodyPr>
            <a:normAutofit/>
          </a:bodyPr>
          <a:lstStyle/>
          <a:p>
            <a:r>
              <a:rPr lang="en-US" dirty="0" smtClean="0"/>
              <a:t>The identification of sloshing gas requires a modification to this interpretation</a:t>
            </a:r>
          </a:p>
          <a:p>
            <a:endParaRPr lang="en-US" dirty="0" smtClean="0"/>
          </a:p>
        </p:txBody>
      </p:sp>
      <p:pic>
        <p:nvPicPr>
          <p:cNvPr id="4099" name="Picture 3" descr="D:\gcgtalk_0411\f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362200"/>
            <a:ext cx="5099050" cy="4179549"/>
          </a:xfrm>
          <a:prstGeom prst="rect">
            <a:avLst/>
          </a:prstGeom>
          <a:noFill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Unique morphology, and extensive multiwavelength coverage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3314" name="Picture 2" descr="D:\Bradac08_f1_v2.jpg"/>
          <p:cNvPicPr>
            <a:picLocks noChangeAspect="1" noChangeArrowheads="1"/>
          </p:cNvPicPr>
          <p:nvPr/>
        </p:nvPicPr>
        <p:blipFill>
          <a:blip r:embed="rId2" cstate="print">
            <a:lum bright="-17000"/>
          </a:blip>
          <a:srcRect l="17340" t="7356" r="11034" b="22069"/>
          <a:stretch>
            <a:fillRect/>
          </a:stretch>
        </p:blipFill>
        <p:spPr bwMode="auto">
          <a:xfrm>
            <a:off x="368221" y="2965574"/>
            <a:ext cx="4193989" cy="3542104"/>
          </a:xfrm>
          <a:prstGeom prst="rect">
            <a:avLst/>
          </a:prstGeom>
          <a:noFill/>
        </p:spPr>
      </p:pic>
      <p:pic>
        <p:nvPicPr>
          <p:cNvPr id="6" name="Picture 3" descr="D:\gcgtalk_0411\f1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0969" y="2980706"/>
            <a:ext cx="4302905" cy="35269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sloshing edges identified, and a gaseous subcluster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RXJ1347.5-1145: Comparison with Simulations</a:t>
            </a:r>
            <a:endParaRPr lang="en-US" dirty="0"/>
          </a:p>
        </p:txBody>
      </p:sp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2" cstate="print">
            <a:lum bright="-22000" contrast="31000"/>
          </a:blip>
          <a:srcRect/>
          <a:stretch>
            <a:fillRect/>
          </a:stretch>
        </p:blipFill>
        <p:spPr bwMode="auto">
          <a:xfrm>
            <a:off x="525185" y="3367611"/>
            <a:ext cx="8104909" cy="280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Temperature maps: Cool core, subcluster and shock front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 cstate="print">
            <a:lum bright="-12000" contrast="23000"/>
          </a:blip>
          <a:srcRect/>
          <a:stretch>
            <a:fillRect/>
          </a:stretch>
        </p:blipFill>
        <p:spPr bwMode="auto">
          <a:xfrm>
            <a:off x="512775" y="3511236"/>
            <a:ext cx="7984317" cy="271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RXJ1347.5-1145: Comparison with Simulations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Collisionless dark matter distribution agrees with galaxy distribution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2" cstate="print">
            <a:lum bright="-21000" contrast="21000"/>
          </a:blip>
          <a:srcRect r="49982"/>
          <a:stretch>
            <a:fillRect/>
          </a:stretch>
        </p:blipFill>
        <p:spPr bwMode="auto">
          <a:xfrm>
            <a:off x="0" y="3291750"/>
            <a:ext cx="4137101" cy="283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:\Bradac08_f1_v2.jpg"/>
          <p:cNvPicPr>
            <a:picLocks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4671061" y="3314700"/>
            <a:ext cx="3718559" cy="301752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RXJ1347.5-1145: Comparison with Simulations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data are consistent with the subcluster crossing for the 2</a:t>
            </a:r>
            <a:r>
              <a:rPr lang="en-US" baseline="30000" dirty="0" smtClean="0"/>
              <a:t>nd</a:t>
            </a:r>
            <a:r>
              <a:rPr lang="en-US" dirty="0" smtClean="0"/>
              <a:t> time and a merger in the plane of the sky</a:t>
            </a:r>
          </a:p>
          <a:p>
            <a:r>
              <a:rPr lang="en-US" dirty="0" smtClean="0"/>
              <a:t>Sloshing model constrains subcluster orbit (axes and inclination)</a:t>
            </a:r>
          </a:p>
          <a:p>
            <a:r>
              <a:rPr lang="en-US" dirty="0" smtClean="0"/>
              <a:t>Results to be submitted to ApJ later this month (Johnson et al. 2011)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Astronomically Speaking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Physical scales are expressed in </a:t>
            </a:r>
            <a:r>
              <a:rPr lang="en-US" u="sng" dirty="0" smtClean="0"/>
              <a:t>kiloparsecs</a:t>
            </a:r>
            <a:r>
              <a:rPr lang="en-US" dirty="0" smtClean="0"/>
              <a:t> (kpc), where 1 kpc ~ 3000 ly ~ 3 x 10</a:t>
            </a:r>
            <a:r>
              <a:rPr lang="en-US" baseline="30000" dirty="0" smtClean="0"/>
              <a:t>21</a:t>
            </a:r>
            <a:r>
              <a:rPr lang="en-US" dirty="0" smtClean="0"/>
              <a:t> cm</a:t>
            </a:r>
            <a:endParaRPr lang="en-US" baseline="30000" dirty="0" smtClean="0"/>
          </a:p>
          <a:p>
            <a:r>
              <a:rPr lang="en-US" dirty="0" smtClean="0"/>
              <a:t>Temperatures are expressed in </a:t>
            </a:r>
            <a:r>
              <a:rPr lang="en-US" u="sng" dirty="0" smtClean="0"/>
              <a:t>keV</a:t>
            </a:r>
            <a:r>
              <a:rPr lang="en-US" dirty="0" smtClean="0"/>
              <a:t>, where 1 keV ~ 11 x 10</a:t>
            </a:r>
            <a:r>
              <a:rPr lang="en-US" baseline="30000" dirty="0" smtClean="0"/>
              <a:t>6</a:t>
            </a:r>
            <a:r>
              <a:rPr lang="en-US" dirty="0" smtClean="0"/>
              <a:t> K</a:t>
            </a:r>
          </a:p>
          <a:p>
            <a:r>
              <a:rPr lang="en-US" dirty="0" smtClean="0"/>
              <a:t>Masses are expressed in </a:t>
            </a:r>
            <a:r>
              <a:rPr lang="en-US" u="sng" dirty="0" smtClean="0"/>
              <a:t>solar masses </a:t>
            </a:r>
            <a:r>
              <a:rPr lang="en-US" dirty="0" smtClean="0"/>
              <a:t>(M</a:t>
            </a:r>
            <a:r>
              <a:rPr lang="en-US" baseline="-25000" dirty="0" smtClean="0">
                <a:latin typeface="Cambria Math"/>
                <a:ea typeface="Cambria Math"/>
              </a:rPr>
              <a:t>⨀</a:t>
            </a:r>
            <a:r>
              <a:rPr lang="en-US" dirty="0" smtClean="0"/>
              <a:t>), where 1 M</a:t>
            </a:r>
            <a:r>
              <a:rPr lang="en-US" baseline="-25000" dirty="0" smtClean="0">
                <a:latin typeface="Cambria Math"/>
                <a:ea typeface="Cambria Math"/>
              </a:rPr>
              <a:t>⨀</a:t>
            </a:r>
            <a:r>
              <a:rPr lang="en-US" dirty="0" smtClean="0"/>
              <a:t> ~ 2 x 10</a:t>
            </a:r>
            <a:r>
              <a:rPr lang="en-US" baseline="30000" dirty="0" smtClean="0"/>
              <a:t>30 </a:t>
            </a:r>
            <a:r>
              <a:rPr lang="en-US" dirty="0" smtClean="0"/>
              <a:t>kg</a:t>
            </a:r>
          </a:p>
          <a:p>
            <a:r>
              <a:rPr lang="en-US" u="sng" dirty="0" smtClean="0"/>
              <a:t>Surface brightness</a:t>
            </a:r>
            <a:r>
              <a:rPr lang="en-US" dirty="0" smtClean="0"/>
              <a:t> (S</a:t>
            </a:r>
            <a:r>
              <a:rPr lang="en-US" baseline="-25000" dirty="0" smtClean="0"/>
              <a:t>X</a:t>
            </a:r>
            <a:r>
              <a:rPr lang="en-US" dirty="0" smtClean="0"/>
              <a:t>) is a measurement of how bright an object appears at a given wavelength at our location (</a:t>
            </a:r>
            <a:r>
              <a:rPr lang="en-US" dirty="0" smtClean="0">
                <a:sym typeface="Symbol"/>
              </a:rPr>
              <a:t> 1/d</a:t>
            </a:r>
            <a:r>
              <a:rPr lang="en-US" baseline="30000" dirty="0" smtClean="0">
                <a:sym typeface="Symbol"/>
              </a:rPr>
              <a:t>2 </a:t>
            </a:r>
            <a:r>
              <a:rPr lang="en-US" dirty="0" smtClean="0">
                <a:sym typeface="Symbol"/>
              </a:rPr>
              <a:t>)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942" y="2586990"/>
            <a:ext cx="3268389" cy="3391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" name="Picture 1" descr="D:\Thesis\a1689_purp.jpg"/>
          <p:cNvPicPr>
            <a:picLocks noChangeAspect="1" noChangeArrowheads="1"/>
          </p:cNvPicPr>
          <p:nvPr/>
        </p:nvPicPr>
        <p:blipFill>
          <a:blip r:embed="rId3" cstate="print">
            <a:lum bright="-33000" contrast="34000"/>
          </a:blip>
          <a:srcRect r="50456"/>
          <a:stretch>
            <a:fillRect/>
          </a:stretch>
        </p:blipFill>
        <p:spPr bwMode="auto">
          <a:xfrm>
            <a:off x="2836534" y="2655187"/>
            <a:ext cx="2949273" cy="331001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Galaxy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Galaxy clusters are most often associated with their optical richness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737610" y="6099810"/>
            <a:ext cx="1256076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6858" rIns="0" bIns="0"/>
          <a:lstStyle/>
          <a:p>
            <a:pPr>
              <a:lnSpc>
                <a:spcPct val="98000"/>
              </a:lnSpc>
              <a:spcAft>
                <a:spcPts val="1282"/>
              </a:spcAft>
              <a:tabLst>
                <a:tab pos="656650" algn="l"/>
              </a:tabLst>
            </a:pPr>
            <a:r>
              <a:rPr lang="en-US" i="1" dirty="0">
                <a:latin typeface="Luxi Serif" pitchFamily="16" charset="0"/>
              </a:rPr>
              <a:t>Abell 1689</a:t>
            </a:r>
          </a:p>
        </p:txBody>
      </p:sp>
      <p:pic>
        <p:nvPicPr>
          <p:cNvPr id="154625" name="Picture 1" descr="C:\Documents and Settings\DenisonNT\Desktop\127.01D_Johnson_Win\a16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2840" y="2583180"/>
            <a:ext cx="3245049" cy="33689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0050" y="6328648"/>
            <a:ext cx="250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X-ray (0.5-2.5 keV)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32170" y="6297930"/>
            <a:ext cx="238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Optical Hubble 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4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625" y="313822"/>
            <a:ext cx="8229311" cy="1063825"/>
          </a:xfrm>
          <a:ln/>
        </p:spPr>
        <p:txBody>
          <a:bodyPr tIns="15087" bIns="41473"/>
          <a:lstStyle/>
          <a:p>
            <a:pPr>
              <a:lnSpc>
                <a:spcPct val="98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Cluster Gas in X-rays</a:t>
            </a:r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625" y="1605095"/>
            <a:ext cx="4366835" cy="4443880"/>
          </a:xfrm>
          <a:ln/>
        </p:spPr>
        <p:txBody>
          <a:bodyPr lIns="82945" tIns="41473" rIns="82945" bIns="41473">
            <a:normAutofit fontScale="92500" lnSpcReduction="10000"/>
          </a:bodyPr>
          <a:lstStyle/>
          <a:p>
            <a:pPr marL="391686" indent="-293764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To produce the high X-ray luminosities observed, the total mass contained in the gas should be extremely high (M</a:t>
            </a:r>
            <a:r>
              <a:rPr lang="en-US" baseline="-25000" dirty="0" smtClean="0"/>
              <a:t>gas</a:t>
            </a:r>
            <a:r>
              <a:rPr lang="en-US" dirty="0" smtClean="0"/>
              <a:t>~10</a:t>
            </a:r>
            <a:r>
              <a:rPr lang="en-US" baseline="30000" dirty="0" smtClean="0"/>
              <a:t>13</a:t>
            </a:r>
            <a:r>
              <a:rPr lang="en-US" dirty="0" smtClean="0"/>
              <a:t>-10</a:t>
            </a:r>
            <a:r>
              <a:rPr lang="en-US" baseline="30000" dirty="0" smtClean="0"/>
              <a:t>14</a:t>
            </a:r>
            <a:r>
              <a:rPr lang="en-US" dirty="0" smtClean="0"/>
              <a:t> M</a:t>
            </a:r>
            <a:r>
              <a:rPr lang="en-US" baseline="-25000" dirty="0" smtClean="0">
                <a:latin typeface="Cambria Math"/>
                <a:ea typeface="Cambria Math"/>
              </a:rPr>
              <a:t>⨀</a:t>
            </a:r>
            <a:r>
              <a:rPr lang="en-US" dirty="0" smtClean="0">
                <a:latin typeface="Cambria Math"/>
                <a:ea typeface="Cambria Math"/>
              </a:rPr>
              <a:t>)</a:t>
            </a: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baseline="-25000" dirty="0" smtClean="0"/>
          </a:p>
          <a:p>
            <a:pPr marL="391686" indent="-293764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~70% of the luminous mass in clusters is in this form</a:t>
            </a:r>
          </a:p>
        </p:txBody>
      </p:sp>
      <p:pic>
        <p:nvPicPr>
          <p:cNvPr id="1464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3488" y="1683068"/>
            <a:ext cx="385762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863590" y="5715000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Gonzales et al. (2007)</a:t>
            </a:r>
            <a:endParaRPr lang="en-US" i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6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Galaxy Clusters and X-rays</a:t>
            </a:r>
          </a:p>
          <a:p>
            <a:r>
              <a:rPr lang="en-US" dirty="0" smtClean="0"/>
              <a:t>Gas Sloshing</a:t>
            </a:r>
          </a:p>
          <a:p>
            <a:r>
              <a:rPr lang="en-US" dirty="0" smtClean="0"/>
              <a:t>Merger histories of Abell 1644 and RXJ1347.5-1145</a:t>
            </a:r>
          </a:p>
          <a:p>
            <a:r>
              <a:rPr lang="en-US" dirty="0" smtClean="0"/>
              <a:t>Sloshing in a flux limited sample of cluster beyond Coma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625" y="313822"/>
            <a:ext cx="8229311" cy="1063825"/>
          </a:xfrm>
          <a:ln/>
        </p:spPr>
        <p:txBody>
          <a:bodyPr tIns="15087" bIns="41473"/>
          <a:lstStyle/>
          <a:p>
            <a:pPr>
              <a:lnSpc>
                <a:spcPct val="98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Gas Sloshing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624" y="1605095"/>
            <a:ext cx="4492566" cy="1823905"/>
          </a:xfrm>
          <a:ln/>
        </p:spPr>
        <p:txBody>
          <a:bodyPr lIns="82945" tIns="41473" rIns="82945" bIns="41473">
            <a:normAutofit/>
          </a:bodyPr>
          <a:lstStyle/>
          <a:p>
            <a:pPr marL="391686" indent="-293764">
              <a:lnSpc>
                <a:spcPct val="98000"/>
              </a:lnSpc>
              <a:buSzPct val="45000"/>
              <a:tabLst>
                <a:tab pos="656650" algn="l"/>
                <a:tab pos="1313299" algn="l"/>
                <a:tab pos="1969949" algn="l"/>
                <a:tab pos="2626599" algn="l"/>
              </a:tabLst>
            </a:pPr>
            <a:r>
              <a:rPr lang="en-US" dirty="0"/>
              <a:t>Sloshing </a:t>
            </a:r>
            <a:r>
              <a:rPr lang="en-US" dirty="0" smtClean="0"/>
              <a:t>occurs when </a:t>
            </a:r>
            <a:r>
              <a:rPr lang="en-US" dirty="0"/>
              <a:t>a </a:t>
            </a:r>
            <a:r>
              <a:rPr lang="en-US" dirty="0" smtClean="0"/>
              <a:t>cluster’s gas is perturbed 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241" y="1728896"/>
            <a:ext cx="2680684" cy="4563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1" fill="hold" nodeType="interactiveSeq">
                <p:stCondLst>
                  <p:cond delay="0"/>
                </p:stCondLst>
                <p:childTnLst>
                  <p:par>
                    <p:cTn id="12" fill="hold"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Sloshing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Simulations allow different viewing angles</a:t>
            </a:r>
          </a:p>
          <a:p>
            <a:pPr lvl="1"/>
            <a:r>
              <a:rPr lang="en-US" dirty="0" smtClean="0"/>
              <a:t>unique morphology depends on inclination</a:t>
            </a:r>
          </a:p>
        </p:txBody>
      </p:sp>
    </p:spTree>
    <p:controls>
      <p:control spid="138242" name="WindowsMediaPlayer1" r:id="rId2" imgW="4191585" imgH="3438095"/>
      <p:control spid="138243" name="WindowsMediaPlayer2" r:id="rId3" imgW="4191585" imgH="3438095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Sloshing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Simulations allow different viewing angles</a:t>
            </a:r>
          </a:p>
          <a:p>
            <a:pPr lvl="1"/>
            <a:r>
              <a:rPr lang="en-US" dirty="0" smtClean="0"/>
              <a:t>unique morphology depends on inclination</a:t>
            </a:r>
          </a:p>
        </p:txBody>
      </p:sp>
      <p:pic>
        <p:nvPicPr>
          <p:cNvPr id="165890" name="Picture 2" descr="D:\Thesis\inclination_compari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533" y="3317558"/>
            <a:ext cx="7592377" cy="29928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3810000"/>
          </a:xfrm>
        </p:spPr>
        <p:txBody>
          <a:bodyPr>
            <a:normAutofit/>
          </a:bodyPr>
          <a:lstStyle/>
          <a:p>
            <a:r>
              <a:rPr lang="en-US" dirty="0" smtClean="0"/>
              <a:t>Time evolution of cold fronts (radial/azimuthal motion)</a:t>
            </a:r>
          </a:p>
          <a:p>
            <a:pPr lvl="1"/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dirty="0" smtClean="0"/>
              <a:t>Characteristics of Sloshing</a:t>
            </a:r>
            <a:endParaRPr lang="en-US" dirty="0"/>
          </a:p>
        </p:txBody>
      </p:sp>
    </p:spTree>
    <p:controls>
      <p:control spid="104450" name="WindowsMediaPlayer1" r:id="rId2" imgW="4877481" imgH="4001058"/>
    </p:controls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Sloshing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Number of edges, and their radial distance can tell us when the merger occurred</a:t>
            </a:r>
          </a:p>
        </p:txBody>
      </p:sp>
      <p:pic>
        <p:nvPicPr>
          <p:cNvPr id="5" name="Picture 2" descr="D:\Thesis\inclination_compari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533" y="3317558"/>
            <a:ext cx="7592377" cy="29928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Neat pictures… so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One of the foundations of modern cosmology is the idea that the universe began in a “big bang”</a:t>
            </a:r>
          </a:p>
          <a:p>
            <a:r>
              <a:rPr lang="en-US" dirty="0" smtClean="0"/>
              <a:t>Since then, gravity has </a:t>
            </a:r>
            <a:r>
              <a:rPr lang="en-US" dirty="0" err="1" smtClean="0"/>
              <a:t>goverened</a:t>
            </a:r>
            <a:r>
              <a:rPr lang="en-US" dirty="0" smtClean="0"/>
              <a:t> the build up of matter through mergers of small systems to create larger ones</a:t>
            </a:r>
          </a:p>
          <a:p>
            <a:r>
              <a:rPr lang="en-US" dirty="0" smtClean="0"/>
              <a:t>If the rate at which various systems merge could be observationally determined, a constraint could be placed on how fast they grow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Neat pictures… so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My thesis uses simulations and observations of sloshing to determine the merger histories of clusters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00599"/>
          </a:xfrm>
        </p:spPr>
        <p:txBody>
          <a:bodyPr>
            <a:normAutofit/>
          </a:bodyPr>
          <a:lstStyle/>
          <a:p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Galaxy Clusters and X-rays</a:t>
            </a:r>
          </a:p>
          <a:p>
            <a:r>
              <a:rPr lang="en-US" dirty="0" smtClean="0"/>
              <a:t>Gas Sloshing</a:t>
            </a:r>
          </a:p>
          <a:p>
            <a:r>
              <a:rPr lang="en-US" dirty="0" smtClean="0"/>
              <a:t>Merger histories of Abell 1644 and RXJ1347.5-1145</a:t>
            </a:r>
          </a:p>
          <a:p>
            <a:r>
              <a:rPr lang="en-US" dirty="0" smtClean="0"/>
              <a:t>Sloshing in a flux limited sample of clusters beyond Coma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Abell 1644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D:\f1_col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447800"/>
            <a:ext cx="5832475" cy="493703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777740" y="4023360"/>
            <a:ext cx="2320290" cy="20802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77139" y="6488668"/>
            <a:ext cx="4087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(Johnson et al., 2010, ApJ, 710, 1776)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Abell 1644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3058" name="Picture 2"/>
          <p:cNvPicPr>
            <a:picLocks noChangeAspect="1" noChangeArrowheads="1"/>
          </p:cNvPicPr>
          <p:nvPr/>
        </p:nvPicPr>
        <p:blipFill>
          <a:blip r:embed="rId2" cstate="print">
            <a:lum bright="-18000" contrast="29000"/>
          </a:blip>
          <a:srcRect/>
          <a:stretch>
            <a:fillRect/>
          </a:stretch>
        </p:blipFill>
        <p:spPr bwMode="auto">
          <a:xfrm>
            <a:off x="318135" y="1681919"/>
            <a:ext cx="5764559" cy="412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59" name="Picture 3"/>
          <p:cNvPicPr>
            <a:picLocks noChangeAspect="1" noChangeArrowheads="1"/>
          </p:cNvPicPr>
          <p:nvPr/>
        </p:nvPicPr>
        <p:blipFill>
          <a:blip r:embed="rId3" cstate="print">
            <a:lum bright="-17000" contrast="16000"/>
          </a:blip>
          <a:srcRect/>
          <a:stretch>
            <a:fillRect/>
          </a:stretch>
        </p:blipFill>
        <p:spPr bwMode="auto">
          <a:xfrm>
            <a:off x="6281813" y="2354580"/>
            <a:ext cx="2653116" cy="301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677139" y="6488668"/>
            <a:ext cx="4087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(Johnson et al., 2010, ApJ, 710, 1776)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Abell 1644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32470" cy="4525963"/>
          </a:xfrm>
        </p:spPr>
        <p:txBody>
          <a:bodyPr/>
          <a:lstStyle/>
          <a:p>
            <a:r>
              <a:rPr lang="en-US" dirty="0" smtClean="0"/>
              <a:t>X-ray morphology informs us about interaction history (spiral morphology in A1644-S, isophotal compression in A1644-N)</a:t>
            </a:r>
          </a:p>
        </p:txBody>
      </p: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 cstate="print">
            <a:lum bright="-18000" contrast="40000"/>
          </a:blip>
          <a:srcRect/>
          <a:stretch>
            <a:fillRect/>
          </a:stretch>
        </p:blipFill>
        <p:spPr bwMode="auto">
          <a:xfrm>
            <a:off x="1481139" y="3365687"/>
            <a:ext cx="6222682" cy="29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Abell 1644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77200" cy="1257300"/>
          </a:xfrm>
        </p:spPr>
        <p:txBody>
          <a:bodyPr/>
          <a:lstStyle/>
          <a:p>
            <a:r>
              <a:rPr lang="en-US" dirty="0" smtClean="0"/>
              <a:t>The location of the companion along with sloshing constrains the merger</a:t>
            </a:r>
          </a:p>
        </p:txBody>
      </p:sp>
      <p:pic>
        <p:nvPicPr>
          <p:cNvPr id="7" name="Picture 2" descr="D:\f1_col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7420" y="2788920"/>
            <a:ext cx="4396647" cy="3721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Abell 1644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25963"/>
          </a:xfrm>
        </p:spPr>
        <p:txBody>
          <a:bodyPr/>
          <a:lstStyle/>
          <a:p>
            <a:r>
              <a:rPr lang="en-US" dirty="0" smtClean="0"/>
              <a:t>The location of the companion along with sloshing constrains the merger</a:t>
            </a:r>
          </a:p>
          <a:p>
            <a:r>
              <a:rPr lang="en-US" dirty="0" smtClean="0"/>
              <a:t>Sloshing predicts ~600 </a:t>
            </a:r>
            <a:r>
              <a:rPr lang="en-US" dirty="0" err="1" smtClean="0"/>
              <a:t>Myr</a:t>
            </a:r>
            <a:r>
              <a:rPr lang="en-US" dirty="0" smtClean="0"/>
              <a:t> ago, and the location of the </a:t>
            </a:r>
            <a:r>
              <a:rPr lang="en-US" dirty="0" err="1" smtClean="0"/>
              <a:t>subcluster</a:t>
            </a:r>
            <a:r>
              <a:rPr lang="en-US" dirty="0" smtClean="0"/>
              <a:t>, ~750 </a:t>
            </a:r>
            <a:r>
              <a:rPr lang="en-US" dirty="0" err="1" smtClean="0"/>
              <a:t>Myr</a:t>
            </a:r>
            <a:r>
              <a:rPr lang="en-US" dirty="0" smtClean="0"/>
              <a:t> ago</a:t>
            </a:r>
            <a:endParaRPr lang="en-US" dirty="0"/>
          </a:p>
        </p:txBody>
      </p:sp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8425" y="3657600"/>
            <a:ext cx="2794986" cy="290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3014" y="3657600"/>
            <a:ext cx="284900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Abell 1644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D:\f1_col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447800"/>
            <a:ext cx="5832475" cy="493703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677139" y="6488668"/>
            <a:ext cx="4087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(Johnson et al., 2010, ApJ, 710, 1776)</a:t>
            </a:r>
          </a:p>
        </p:txBody>
      </p:sp>
      <p:sp>
        <p:nvSpPr>
          <p:cNvPr id="8" name="Oval 7"/>
          <p:cNvSpPr/>
          <p:nvPr/>
        </p:nvSpPr>
        <p:spPr>
          <a:xfrm rot="2579607">
            <a:off x="2142867" y="2099796"/>
            <a:ext cx="6379046" cy="5041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630" y="579120"/>
            <a:ext cx="7467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dirty="0" smtClean="0"/>
              <a:t>Thanks!</a:t>
            </a:r>
          </a:p>
        </p:txBody>
      </p:sp>
      <p:pic>
        <p:nvPicPr>
          <p:cNvPr id="6" name="r5_b500s_lowv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03070" y="1734895"/>
            <a:ext cx="5818414" cy="4791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With XMM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Ghizzardi</a:t>
            </a:r>
            <a:r>
              <a:rPr lang="en-US" dirty="0" smtClean="0"/>
              <a:t> et al. 2010 examined CFs in the B55 sample (Edge et al. 1990)</a:t>
            </a:r>
          </a:p>
          <a:p>
            <a:r>
              <a:rPr lang="en-US" dirty="0" smtClean="0"/>
              <a:t>Found that 19/45 clusters had cold fronts</a:t>
            </a:r>
          </a:p>
          <a:p>
            <a:r>
              <a:rPr lang="en-US" dirty="0" smtClean="0"/>
              <a:t>Normalizing our sample and theirs changes this to:  9/30 for XMM-Newton 9/17 clusters have CFs with Chandra</a:t>
            </a:r>
          </a:p>
          <a:p>
            <a:r>
              <a:rPr lang="en-US" dirty="0" smtClean="0"/>
              <a:t>Difference is primarily due to selection of CC clusters, and detection efficiency of fronts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RXJ1347 paper to be submitted in June</a:t>
            </a:r>
          </a:p>
          <a:p>
            <a:r>
              <a:rPr lang="en-US" dirty="0" smtClean="0"/>
              <a:t>Expand flux limited sample (e.g. A2204, A4059), look for </a:t>
            </a:r>
            <a:r>
              <a:rPr lang="en-US" dirty="0" err="1" smtClean="0"/>
              <a:t>perturbers</a:t>
            </a:r>
            <a:r>
              <a:rPr lang="en-US" dirty="0" smtClean="0"/>
              <a:t> (paper submitted by August)</a:t>
            </a:r>
          </a:p>
          <a:p>
            <a:r>
              <a:rPr lang="en-US" dirty="0" smtClean="0"/>
              <a:t>Use higher resolution simulations (already in hand) to measure density/temperature contrasts over time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Impulse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crossing times for objects (galaxies, DM particles) is much greater than the crossing time for the interaction, then the impulse approximation holds</a:t>
            </a:r>
          </a:p>
          <a:p>
            <a:r>
              <a:rPr lang="en-US" dirty="0" err="1" smtClean="0"/>
              <a:t>t</a:t>
            </a:r>
            <a:r>
              <a:rPr lang="en-US" baseline="-25000" dirty="0" err="1" smtClean="0"/>
              <a:t>enc</a:t>
            </a:r>
            <a:r>
              <a:rPr lang="en-US" dirty="0" smtClean="0"/>
              <a:t> ~ 100 </a:t>
            </a:r>
            <a:r>
              <a:rPr lang="en-US" dirty="0" err="1" smtClean="0"/>
              <a:t>kpc</a:t>
            </a:r>
            <a:r>
              <a:rPr lang="en-US" dirty="0" smtClean="0"/>
              <a:t> / 3.5 </a:t>
            </a:r>
            <a:r>
              <a:rPr lang="en-US" dirty="0" err="1" smtClean="0"/>
              <a:t>kpc</a:t>
            </a:r>
            <a:r>
              <a:rPr lang="en-US" dirty="0" smtClean="0"/>
              <a:t> Myr</a:t>
            </a:r>
            <a:r>
              <a:rPr lang="en-US" baseline="30000" dirty="0" smtClean="0"/>
              <a:t>-1</a:t>
            </a:r>
            <a:r>
              <a:rPr lang="en-US" dirty="0" smtClean="0"/>
              <a:t> ~ 30 </a:t>
            </a:r>
            <a:r>
              <a:rPr lang="en-US" dirty="0" err="1" smtClean="0"/>
              <a:t>Myr</a:t>
            </a:r>
            <a:endParaRPr lang="en-US" dirty="0" smtClean="0"/>
          </a:p>
          <a:p>
            <a:r>
              <a:rPr lang="en-US" dirty="0" err="1" smtClean="0"/>
              <a:t>t</a:t>
            </a:r>
            <a:r>
              <a:rPr lang="en-US" baseline="-25000" dirty="0" err="1" smtClean="0"/>
              <a:t>i</a:t>
            </a:r>
            <a:r>
              <a:rPr lang="en-US" dirty="0" smtClean="0"/>
              <a:t> ~ 600 </a:t>
            </a:r>
            <a:r>
              <a:rPr lang="en-US" dirty="0" err="1" smtClean="0"/>
              <a:t>kpc</a:t>
            </a:r>
            <a:r>
              <a:rPr lang="en-US" dirty="0" smtClean="0"/>
              <a:t> / 1 </a:t>
            </a:r>
            <a:r>
              <a:rPr lang="en-US" dirty="0" err="1" smtClean="0"/>
              <a:t>kpc</a:t>
            </a:r>
            <a:r>
              <a:rPr lang="en-US" dirty="0" smtClean="0"/>
              <a:t> Myr</a:t>
            </a:r>
            <a:r>
              <a:rPr lang="en-US" baseline="30000" dirty="0" smtClean="0"/>
              <a:t>-1</a:t>
            </a:r>
            <a:r>
              <a:rPr lang="en-US" dirty="0" smtClean="0"/>
              <a:t> ~ 600 </a:t>
            </a:r>
            <a:r>
              <a:rPr lang="en-US" dirty="0" err="1" smtClean="0"/>
              <a:t>Myr</a:t>
            </a:r>
            <a:endParaRPr lang="en-US" dirty="0" smtClean="0"/>
          </a:p>
          <a:p>
            <a:r>
              <a:rPr lang="en-US" dirty="0" smtClean="0"/>
              <a:t>Impulse approximation holds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with simulations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3" descr="D:\gcgtalk_0411\f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590800"/>
            <a:ext cx="4267200" cy="3497705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  <p:pic>
        <p:nvPicPr>
          <p:cNvPr id="102402" name="Picture 2" descr="D:\zproj_wcontours.jpg"/>
          <p:cNvPicPr>
            <a:picLocks noChangeAspect="1" noChangeArrowheads="1"/>
          </p:cNvPicPr>
          <p:nvPr/>
        </p:nvPicPr>
        <p:blipFill>
          <a:blip r:embed="rId3" cstate="print"/>
          <a:srcRect l="4691" t="2133" r="7818" b="2133"/>
          <a:stretch>
            <a:fillRect/>
          </a:stretch>
        </p:blipFill>
        <p:spPr bwMode="auto">
          <a:xfrm>
            <a:off x="152400" y="2590800"/>
            <a:ext cx="4371847" cy="3505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Observing sloshing in the core makes interpretation of its merger history possible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146" name="Picture 2" descr="D:\gcgtalk_0411\f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819400"/>
            <a:ext cx="5638800" cy="3800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pressure ridge between cluster and subcluster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146" name="Picture 2" descr="D:\gcgtalk_0411\f2_1.jpg"/>
          <p:cNvPicPr>
            <a:picLocks noChangeAspect="1" noChangeArrowheads="1"/>
          </p:cNvPicPr>
          <p:nvPr/>
        </p:nvPicPr>
        <p:blipFill>
          <a:blip r:embed="rId2" cstate="print"/>
          <a:srcRect l="14595" r="9730"/>
          <a:stretch>
            <a:fillRect/>
          </a:stretch>
        </p:blipFill>
        <p:spPr bwMode="auto">
          <a:xfrm>
            <a:off x="381000" y="2904466"/>
            <a:ext cx="3679979" cy="3277578"/>
          </a:xfrm>
          <a:prstGeom prst="rect">
            <a:avLst/>
          </a:prstGeom>
          <a:noFill/>
        </p:spPr>
      </p:pic>
      <p:pic>
        <p:nvPicPr>
          <p:cNvPr id="6148" name="Picture 4" descr="D:\gcgtalk_0411\f2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667000"/>
            <a:ext cx="3966255" cy="4009366"/>
          </a:xfrm>
          <a:prstGeom prst="rect">
            <a:avLst/>
          </a:prstGeom>
          <a:noFill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Cold front identification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101" name="Picture 5" descr="D:\gcgtalk_0411\radial_temp_fig_sb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676388" y="1362212"/>
            <a:ext cx="4338910" cy="6186487"/>
          </a:xfrm>
          <a:prstGeom prst="rect">
            <a:avLst/>
          </a:prstGeom>
          <a:noFill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625" y="313822"/>
            <a:ext cx="8229311" cy="1063825"/>
          </a:xfrm>
          <a:ln/>
        </p:spPr>
        <p:txBody>
          <a:bodyPr tIns="15087" bIns="41473"/>
          <a:lstStyle/>
          <a:p>
            <a:pPr>
              <a:lnSpc>
                <a:spcPct val="98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Gas Sloshing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624" y="1605095"/>
            <a:ext cx="3092654" cy="4872865"/>
          </a:xfrm>
          <a:ln/>
        </p:spPr>
        <p:txBody>
          <a:bodyPr lIns="82945" tIns="41473" rIns="82945" bIns="41473">
            <a:normAutofit lnSpcReduction="10000"/>
          </a:bodyPr>
          <a:lstStyle/>
          <a:p>
            <a:pPr marL="391686" indent="-293764">
              <a:lnSpc>
                <a:spcPct val="98000"/>
              </a:lnSpc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</a:tabLst>
            </a:pPr>
            <a:r>
              <a:rPr lang="en-US" dirty="0"/>
              <a:t>Sloshing occurs when a cluster is gravitationally perturbed</a:t>
            </a:r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</a:tabLst>
            </a:pPr>
            <a:r>
              <a:rPr lang="en-US" dirty="0"/>
              <a:t>Hydro simulations</a:t>
            </a:r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</a:tabLst>
            </a:pPr>
            <a:r>
              <a:rPr lang="en-US" dirty="0"/>
              <a:t>Sharp edges in S</a:t>
            </a:r>
            <a:r>
              <a:rPr lang="en-US" baseline="-33000" dirty="0"/>
              <a:t>X</a:t>
            </a:r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</a:tabLst>
            </a:pPr>
            <a:r>
              <a:rPr lang="en-US" dirty="0"/>
              <a:t>Cold fronts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2991" y="1916037"/>
            <a:ext cx="4871614" cy="361182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astronomy.nmsu.edu/aruiter/ASTRONOMY110/scale.jpg"/>
          <p:cNvPicPr>
            <a:picLocks noChangeAspect="1" noChangeArrowheads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 bwMode="auto">
          <a:xfrm>
            <a:off x="3962400" y="1905000"/>
            <a:ext cx="5181600" cy="4665896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828800"/>
          <a:ext cx="3684495" cy="475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165"/>
                <a:gridCol w="1228165"/>
                <a:gridCol w="1228165"/>
              </a:tblGrid>
              <a:tr h="31783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Scales in the Universe</a:t>
                      </a:r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</a:tr>
              <a:tr h="539859">
                <a:tc>
                  <a:txBody>
                    <a:bodyPr/>
                    <a:lstStyle/>
                    <a:p>
                      <a:r>
                        <a:rPr lang="en-US" dirty="0" smtClean="0"/>
                        <a:t>Size: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Miles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Light years</a:t>
                      </a:r>
                      <a:endParaRPr lang="en-US" dirty="0"/>
                    </a:p>
                  </a:txBody>
                  <a:tcPr marT="0" marB="0"/>
                </a:tc>
              </a:tr>
              <a:tr h="539859">
                <a:tc>
                  <a:txBody>
                    <a:bodyPr/>
                    <a:lstStyle/>
                    <a:p>
                      <a:r>
                        <a:rPr lang="en-US" dirty="0" smtClean="0"/>
                        <a:t>Solar System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</a:t>
                      </a:r>
                      <a:r>
                        <a:rPr lang="en-US" baseline="0" dirty="0" smtClean="0"/>
                        <a:t> x 10</a:t>
                      </a:r>
                      <a:r>
                        <a:rPr lang="en-US" baseline="30000" dirty="0" smtClean="0"/>
                        <a:t>9</a:t>
                      </a:r>
                      <a:endParaRPr lang="en-US" baseline="300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0.0004</a:t>
                      </a:r>
                      <a:endParaRPr lang="en-US" dirty="0"/>
                    </a:p>
                  </a:txBody>
                  <a:tcPr marT="0" marB="0"/>
                </a:tc>
              </a:tr>
              <a:tr h="539859">
                <a:tc>
                  <a:txBody>
                    <a:bodyPr/>
                    <a:lstStyle/>
                    <a:p>
                      <a:r>
                        <a:rPr lang="en-US" dirty="0" smtClean="0"/>
                        <a:t>Proxima Centauri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2.6 x 10</a:t>
                      </a:r>
                      <a:r>
                        <a:rPr lang="en-US" baseline="30000" dirty="0" smtClean="0"/>
                        <a:t>13</a:t>
                      </a:r>
                      <a:endParaRPr lang="en-US" baseline="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 marT="0" marB="0"/>
                </a:tc>
              </a:tr>
              <a:tr h="539859">
                <a:tc>
                  <a:txBody>
                    <a:bodyPr/>
                    <a:lstStyle/>
                    <a:p>
                      <a:r>
                        <a:rPr lang="en-US" dirty="0" smtClean="0"/>
                        <a:t>Local</a:t>
                      </a:r>
                      <a:r>
                        <a:rPr lang="en-US" baseline="0" dirty="0" smtClean="0"/>
                        <a:t> Bubble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 x</a:t>
                      </a:r>
                      <a:r>
                        <a:rPr lang="en-US" baseline="0" dirty="0" smtClean="0"/>
                        <a:t> 10</a:t>
                      </a:r>
                      <a:r>
                        <a:rPr lang="en-US" baseline="30000" dirty="0" smtClean="0"/>
                        <a:t>15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marT="0" marB="0"/>
                </a:tc>
              </a:tr>
              <a:tr h="317830">
                <a:tc>
                  <a:txBody>
                    <a:bodyPr/>
                    <a:lstStyle/>
                    <a:p>
                      <a:r>
                        <a:rPr lang="en-US" dirty="0" smtClean="0"/>
                        <a:t>Milky Way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5.9 x 10</a:t>
                      </a:r>
                      <a:r>
                        <a:rPr lang="en-US" baseline="30000" dirty="0" smtClean="0"/>
                        <a:t>18</a:t>
                      </a:r>
                      <a:endParaRPr lang="en-US" baseline="300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6</a:t>
                      </a:r>
                      <a:endParaRPr lang="en-US" dirty="0"/>
                    </a:p>
                  </a:txBody>
                  <a:tcPr marT="0" marB="0"/>
                </a:tc>
              </a:tr>
              <a:tr h="809788">
                <a:tc>
                  <a:txBody>
                    <a:bodyPr/>
                    <a:lstStyle/>
                    <a:p>
                      <a:r>
                        <a:rPr lang="en-US" dirty="0" smtClean="0"/>
                        <a:t>Local Group of Galaxies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 x 10</a:t>
                      </a:r>
                      <a:r>
                        <a:rPr lang="en-US" baseline="30000" dirty="0" smtClean="0"/>
                        <a:t>19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</a:t>
                      </a:r>
                      <a:r>
                        <a:rPr lang="en-US" baseline="0" dirty="0" smtClean="0"/>
                        <a:t> x 10</a:t>
                      </a:r>
                      <a:r>
                        <a:rPr lang="en-US" baseline="30000" dirty="0" smtClean="0"/>
                        <a:t>6</a:t>
                      </a:r>
                      <a:endParaRPr lang="en-US" dirty="0"/>
                    </a:p>
                  </a:txBody>
                  <a:tcPr marT="0" marB="0"/>
                </a:tc>
              </a:tr>
              <a:tr h="1079717">
                <a:tc>
                  <a:txBody>
                    <a:bodyPr/>
                    <a:lstStyle/>
                    <a:p>
                      <a:r>
                        <a:rPr lang="en-US" dirty="0" smtClean="0"/>
                        <a:t>Local Super</a:t>
                      </a:r>
                    </a:p>
                    <a:p>
                      <a:r>
                        <a:rPr lang="en-US" dirty="0" smtClean="0"/>
                        <a:t>Cluster of Galaxies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1.2 x 10</a:t>
                      </a:r>
                      <a:r>
                        <a:rPr lang="en-US" baseline="30000" dirty="0" smtClean="0"/>
                        <a:t>20</a:t>
                      </a:r>
                      <a:endParaRPr lang="en-US" baseline="300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x 10</a:t>
                      </a:r>
                      <a:r>
                        <a:rPr lang="en-US" baseline="30000" dirty="0" smtClean="0"/>
                        <a:t>7</a:t>
                      </a:r>
                      <a:endParaRPr lang="en-US" dirty="0"/>
                    </a:p>
                  </a:txBody>
                  <a:tcPr marT="0" marB="0"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dirty="0" smtClean="0"/>
              <a:t>Putting Things in Perspective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of collisionless (dark) matter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2402" name="Picture 2" descr="D:\zproj_wcontours.jpg"/>
          <p:cNvPicPr>
            <a:picLocks noChangeAspect="1" noChangeArrowheads="1"/>
          </p:cNvPicPr>
          <p:nvPr/>
        </p:nvPicPr>
        <p:blipFill>
          <a:blip r:embed="rId2" cstate="print"/>
          <a:srcRect l="10945" t="14933" r="14072" b="2133"/>
          <a:stretch>
            <a:fillRect/>
          </a:stretch>
        </p:blipFill>
        <p:spPr bwMode="auto">
          <a:xfrm>
            <a:off x="464882" y="3059559"/>
            <a:ext cx="3746871" cy="3037136"/>
          </a:xfrm>
          <a:prstGeom prst="rect">
            <a:avLst/>
          </a:prstGeom>
          <a:noFill/>
        </p:spPr>
      </p:pic>
      <p:pic>
        <p:nvPicPr>
          <p:cNvPr id="6" name="Picture 2" descr="D:\Bradac08_f1_v2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4716781" y="3051810"/>
            <a:ext cx="3718559" cy="301752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RXJ1347.5-1145: Comparison with Simulations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Flux Limited Sample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0275" y="723900"/>
            <a:ext cx="3133725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173273" y="1564783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72200" y="37338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72200" y="27432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72200" y="32385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72200" y="20574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172200" y="24003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172200" y="3076575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173273" y="2231533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172200" y="2638425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172200" y="297180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72200" y="350520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172200" y="365760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181725" y="415290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181725" y="432435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162675" y="390525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172200" y="441960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172200" y="458724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172200" y="475488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172200" y="189738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172200" y="172974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remainder have CC but no sloshing</a:t>
            </a:r>
          </a:p>
          <a:p>
            <a:r>
              <a:rPr lang="en-US" dirty="0" smtClean="0"/>
              <a:t>Abell 2052</a:t>
            </a:r>
          </a:p>
          <a:p>
            <a:pPr lvl="1"/>
            <a:r>
              <a:rPr lang="en-US" dirty="0" smtClean="0"/>
              <a:t>Blanton et al. 2011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09221"/>
            <a:ext cx="2743200" cy="294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890962"/>
            <a:ext cx="2898197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Flux Limited Sample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0275" y="723900"/>
            <a:ext cx="3133725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173273" y="1564783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72200" y="37338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72200" y="27432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72200" y="32385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72200" y="20574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172200" y="240030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172200" y="3076575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173273" y="2231533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172200" y="2638425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172200" y="297180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72200" y="350520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172200" y="365760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181725" y="415290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181725" y="4324350"/>
            <a:ext cx="2819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162675" y="390525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172200" y="441960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172200" y="458724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172200" y="475488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170295" y="4911090"/>
            <a:ext cx="2819400" cy="15240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172200" y="189738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172200" y="1729740"/>
            <a:ext cx="2819400" cy="1524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remainder have CC but no sloshing</a:t>
            </a:r>
          </a:p>
          <a:p>
            <a:r>
              <a:rPr lang="en-US" dirty="0" smtClean="0"/>
              <a:t>Abell 2052</a:t>
            </a:r>
          </a:p>
          <a:p>
            <a:pPr lvl="1"/>
            <a:r>
              <a:rPr lang="en-US" dirty="0" smtClean="0"/>
              <a:t>Blanton et al. 2011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09221"/>
            <a:ext cx="2743200" cy="294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890962"/>
            <a:ext cx="2898197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Sloshing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600200"/>
            <a:ext cx="8001000" cy="3200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FontTx/>
              <a:buBlip>
                <a:blip r:embed="rId2"/>
              </a:buBlip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sloshing cluster Abell 2204</a:t>
            </a:r>
          </a:p>
          <a:p>
            <a:pPr marL="722376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buFontTx/>
              <a:buBlip>
                <a:blip r:embed="rId2"/>
              </a:buBlip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jump in radial T, drop in radial S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</a:t>
            </a:r>
            <a:r>
              <a:rPr kumimoji="0" lang="el-G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ρ</a:t>
            </a:r>
            <a:r>
              <a:rPr kumimoji="0" lang="en-US" sz="26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</p:txBody>
      </p:sp>
      <p:pic>
        <p:nvPicPr>
          <p:cNvPr id="5" name="Picture 1" descr="D:\A2204_ligh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743200"/>
            <a:ext cx="6553200" cy="3779805"/>
          </a:xfrm>
          <a:prstGeom prst="rect">
            <a:avLst/>
          </a:prstGeom>
          <a:noFill/>
        </p:spPr>
      </p:pic>
      <p:pic>
        <p:nvPicPr>
          <p:cNvPr id="7" name="Picture 1" descr="D:\A2204_light.jpg"/>
          <p:cNvPicPr>
            <a:picLocks noChangeAspect="1" noChangeArrowheads="1"/>
          </p:cNvPicPr>
          <p:nvPr/>
        </p:nvPicPr>
        <p:blipFill>
          <a:blip r:embed="rId3" cstate="print"/>
          <a:srcRect r="50645"/>
          <a:stretch>
            <a:fillRect/>
          </a:stretch>
        </p:blipFill>
        <p:spPr bwMode="auto">
          <a:xfrm>
            <a:off x="1219200" y="2743200"/>
            <a:ext cx="3234265" cy="37798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Radial Profiles</a:t>
            </a:r>
            <a:endParaRPr lang="en-US" dirty="0"/>
          </a:p>
        </p:txBody>
      </p:sp>
      <p:pic>
        <p:nvPicPr>
          <p:cNvPr id="32770" name="Picture 2" descr="D:\radial_temp_fig_sbs.jpg"/>
          <p:cNvPicPr>
            <a:picLocks noChangeAspect="1" noChangeArrowheads="1"/>
          </p:cNvPicPr>
          <p:nvPr/>
        </p:nvPicPr>
        <p:blipFill>
          <a:blip r:embed="rId2" cstate="print"/>
          <a:srcRect l="4848" t="7843" r="3636" b="7843"/>
          <a:stretch>
            <a:fillRect/>
          </a:stretch>
        </p:blipFill>
        <p:spPr bwMode="auto">
          <a:xfrm>
            <a:off x="304800" y="1524000"/>
            <a:ext cx="6903573" cy="4914956"/>
          </a:xfrm>
          <a:prstGeom prst="rect">
            <a:avLst/>
          </a:prstGeom>
          <a:noFill/>
        </p:spPr>
      </p:pic>
      <p:pic>
        <p:nvPicPr>
          <p:cNvPr id="8" name="Picture 1" descr="D:\A2204_light.jpg"/>
          <p:cNvPicPr>
            <a:picLocks noChangeAspect="1" noChangeArrowheads="1"/>
          </p:cNvPicPr>
          <p:nvPr/>
        </p:nvPicPr>
        <p:blipFill>
          <a:blip r:embed="rId3" cstate="print"/>
          <a:srcRect l="50645"/>
          <a:stretch>
            <a:fillRect/>
          </a:stretch>
        </p:blipFill>
        <p:spPr bwMode="auto">
          <a:xfrm>
            <a:off x="7391400" y="3962400"/>
            <a:ext cx="1499635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625" y="313822"/>
            <a:ext cx="8229311" cy="1063825"/>
          </a:xfrm>
          <a:ln/>
        </p:spPr>
        <p:txBody>
          <a:bodyPr tIns="15087" bIns="41473"/>
          <a:lstStyle/>
          <a:p>
            <a:pPr>
              <a:lnSpc>
                <a:spcPct val="98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Hydrostatic Equilibrium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5029200"/>
            <a:ext cx="3352800" cy="10522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1"/>
            <a:ext cx="8001000" cy="342900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391686" indent="-293764">
              <a:lnSpc>
                <a:spcPct val="98000"/>
              </a:lnSpc>
              <a:buSzPct val="45000"/>
              <a:buBlip>
                <a:blip r:embed="rId4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3200" dirty="0" smtClean="0"/>
              <a:t>That we see this gas associated with nearly every galaxy cluster means they must be stable over time (Newton’s First Law)</a:t>
            </a:r>
          </a:p>
          <a:p>
            <a:pPr marL="391686" indent="-293764">
              <a:lnSpc>
                <a:spcPct val="98000"/>
              </a:lnSpc>
              <a:buSzPct val="45000"/>
              <a:buBlip>
                <a:blip r:embed="rId4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3200" dirty="0" smtClean="0"/>
              <a:t>Because we know that gravity attracts all matter, there must be an opposing force keeping the gas from collapsing → outward gas pressure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Galaxy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800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Optically resemble dense groupings of galaxies</a:t>
            </a:r>
          </a:p>
          <a:p>
            <a:r>
              <a:rPr lang="en-US" dirty="0" smtClean="0"/>
              <a:t>Tens of galaxies in a group, hundreds to thousands of galaxies in a cluster</a:t>
            </a:r>
          </a:p>
          <a:p>
            <a:r>
              <a:rPr lang="en-US" dirty="0" smtClean="0"/>
              <a:t>Spirals and ellipticals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524000"/>
            <a:ext cx="4876800" cy="50606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43200" y="6248400"/>
            <a:ext cx="1256076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6858" rIns="0" bIns="0"/>
          <a:lstStyle/>
          <a:p>
            <a:pPr>
              <a:lnSpc>
                <a:spcPct val="98000"/>
              </a:lnSpc>
              <a:spcAft>
                <a:spcPts val="1282"/>
              </a:spcAft>
              <a:tabLst>
                <a:tab pos="656650" algn="l"/>
              </a:tabLst>
            </a:pPr>
            <a:r>
              <a:rPr lang="en-US" i="1" dirty="0">
                <a:latin typeface="Luxi Serif" pitchFamily="16" charset="0"/>
              </a:rPr>
              <a:t>Abell 1689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RXJ1347.5-1145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Temperature Comparison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743200"/>
            <a:ext cx="3805237" cy="372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D:\gcgtalk_0411\f2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743200"/>
            <a:ext cx="4552951" cy="354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Deviations from 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Hydrostatic Equilibrium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Written another way, deviations from HE can be viewed as an acceleration term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Deviations from hydrostatic equilibrium imply motion (turbulent, bulk, magnetic)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209800"/>
            <a:ext cx="2924175" cy="91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191000"/>
            <a:ext cx="3540125" cy="1038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kpc box size</a:t>
            </a:r>
          </a:p>
          <a:p>
            <a:r>
              <a:rPr lang="en-US" dirty="0" smtClean="0"/>
              <a:t>initial conditions:  </a:t>
            </a:r>
          </a:p>
          <a:p>
            <a:pPr lvl="1"/>
            <a:r>
              <a:rPr lang="en-US" dirty="0" smtClean="0"/>
              <a:t>Hernquist DM profile</a:t>
            </a:r>
          </a:p>
          <a:p>
            <a:pPr lvl="1"/>
            <a:r>
              <a:rPr lang="en-US" dirty="0" smtClean="0"/>
              <a:t>Gas profile from HE</a:t>
            </a:r>
          </a:p>
          <a:p>
            <a:pPr lvl="1"/>
            <a:r>
              <a:rPr lang="en-US" dirty="0" smtClean="0"/>
              <a:t>M = 2e15 M</a:t>
            </a:r>
            <a:r>
              <a:rPr lang="en-US" baseline="-25000" dirty="0" smtClean="0">
                <a:latin typeface="Cambria Math"/>
                <a:ea typeface="Cambria Math"/>
              </a:rPr>
              <a:t>⨀</a:t>
            </a:r>
            <a:endParaRPr lang="en-US" baseline="-25000" dirty="0" smtClean="0"/>
          </a:p>
          <a:p>
            <a:pPr lvl="1"/>
            <a:r>
              <a:rPr lang="en-US" dirty="0" smtClean="0"/>
              <a:t>A2029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 Gas In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343399"/>
          </a:xfrm>
        </p:spPr>
        <p:txBody>
          <a:bodyPr>
            <a:normAutofit/>
          </a:bodyPr>
          <a:lstStyle/>
          <a:p>
            <a:r>
              <a:rPr lang="en-US" dirty="0" smtClean="0"/>
              <a:t>Most luminous matter in galaxy clusters is in the ICM</a:t>
            </a:r>
          </a:p>
          <a:p>
            <a:r>
              <a:rPr lang="en-US" dirty="0" smtClean="0"/>
              <a:t>Large scales → relaxed</a:t>
            </a:r>
          </a:p>
          <a:p>
            <a:r>
              <a:rPr lang="en-US" dirty="0" smtClean="0"/>
              <a:t>High resolution images show cluster cores have edges in S</a:t>
            </a:r>
            <a:r>
              <a:rPr lang="en-US" baseline="-25000" dirty="0" smtClean="0"/>
              <a:t>x</a:t>
            </a:r>
            <a:endParaRPr lang="en-US" dirty="0" smtClean="0"/>
          </a:p>
          <a:p>
            <a:pPr lvl="1"/>
            <a:r>
              <a:rPr lang="en-US" dirty="0" smtClean="0"/>
              <a:t>caused by AGN outbursts, bulk motion induced by gravitational perturbation (“sloshing”)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Unique morphology, and extensive multiwavelength coverage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149" name="Picture 5" descr="D:\gcgtalk_0411\Bradac08_f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819400"/>
            <a:ext cx="4513263" cy="3867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625" y="313822"/>
            <a:ext cx="8229311" cy="1063825"/>
          </a:xfrm>
          <a:ln/>
        </p:spPr>
        <p:txBody>
          <a:bodyPr tIns="15087" bIns="41473"/>
          <a:lstStyle/>
          <a:p>
            <a:pPr>
              <a:lnSpc>
                <a:spcPct val="98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Cluster Gas in X-rays</a:t>
            </a:r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625" y="1605095"/>
            <a:ext cx="8276847" cy="4443880"/>
          </a:xfrm>
          <a:ln/>
        </p:spPr>
        <p:txBody>
          <a:bodyPr lIns="82945" tIns="41473" rIns="82945" bIns="41473">
            <a:normAutofit/>
          </a:bodyPr>
          <a:lstStyle/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So the ICM both rarefied and very hot</a:t>
            </a:r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The low ICM </a:t>
            </a:r>
            <a:r>
              <a:rPr lang="en-US" dirty="0"/>
              <a:t>is upwards of 70% of luminous (i.e. not dark) mass</a:t>
            </a:r>
          </a:p>
          <a:p>
            <a:pPr marL="391686" indent="-293764"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Cool cores and the “cooling flow problem</a:t>
            </a:r>
            <a:r>
              <a:rPr lang="en-US" dirty="0" smtClean="0"/>
              <a:t>”</a:t>
            </a:r>
          </a:p>
          <a:p>
            <a:pPr marL="391686" indent="-293764" algn="ctr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How do we know this?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with simulations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590800"/>
            <a:ext cx="3850746" cy="357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D:\gcgtalk_0411\f1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590800"/>
            <a:ext cx="4267200" cy="3497705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 cstate="print">
            <a:lum bright="-16000" contrast="23000"/>
          </a:blip>
          <a:srcRect/>
          <a:stretch>
            <a:fillRect/>
          </a:stretch>
        </p:blipFill>
        <p:spPr bwMode="auto">
          <a:xfrm>
            <a:off x="6550169" y="2628900"/>
            <a:ext cx="2383434" cy="391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Flux Limited Sample</a:t>
            </a:r>
            <a:endParaRPr lang="en-US" dirty="0"/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199" y="1238251"/>
            <a:ext cx="8143875" cy="1131570"/>
          </a:xfrm>
        </p:spPr>
        <p:txBody>
          <a:bodyPr>
            <a:normAutofit/>
          </a:bodyPr>
          <a:lstStyle/>
          <a:p>
            <a:r>
              <a:rPr lang="en-US" dirty="0" smtClean="0"/>
              <a:t>Of the CC clusters, we find 9 which possess sloshing type cold fronts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6638520" y="4976812"/>
            <a:ext cx="2196870" cy="20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624898" y="3262822"/>
            <a:ext cx="2235136" cy="13777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24898" y="3405698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615374" y="4324861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620136" y="4601085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615373" y="3872423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596324" y="5815522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601086" y="6253672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615373" y="4467735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620136" y="4755391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6615373" y="5363085"/>
            <a:ext cx="2235136" cy="13777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6611850" y="5579745"/>
            <a:ext cx="2196870" cy="20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608992" y="5718810"/>
            <a:ext cx="2196870" cy="20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6623946" y="5202113"/>
            <a:ext cx="2235136" cy="137777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6915" name="Picture 3" descr="D:\Thesis\sloshing_all.jpg"/>
          <p:cNvPicPr>
            <a:picLocks noChangeAspect="1" noChangeArrowheads="1"/>
          </p:cNvPicPr>
          <p:nvPr/>
        </p:nvPicPr>
        <p:blipFill>
          <a:blip r:embed="rId3" cstate="print"/>
          <a:srcRect b="32944"/>
          <a:stretch>
            <a:fillRect/>
          </a:stretch>
        </p:blipFill>
        <p:spPr bwMode="auto">
          <a:xfrm>
            <a:off x="688659" y="2328772"/>
            <a:ext cx="4858702" cy="2894043"/>
          </a:xfrm>
          <a:prstGeom prst="rect">
            <a:avLst/>
          </a:prstGeom>
          <a:noFill/>
        </p:spPr>
      </p:pic>
      <p:sp>
        <p:nvSpPr>
          <p:cNvPr id="56" name="Rectangle 55"/>
          <p:cNvSpPr/>
          <p:nvPr/>
        </p:nvSpPr>
        <p:spPr>
          <a:xfrm>
            <a:off x="666750" y="2314575"/>
            <a:ext cx="1228725" cy="14478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314825" y="3771900"/>
            <a:ext cx="1228725" cy="14478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3" descr="D:\Thesis\sloshing_all.jpg"/>
          <p:cNvPicPr>
            <a:picLocks noChangeAspect="1" noChangeArrowheads="1"/>
          </p:cNvPicPr>
          <p:nvPr/>
        </p:nvPicPr>
        <p:blipFill>
          <a:blip r:embed="rId3" cstate="print"/>
          <a:srcRect t="67081" r="25159"/>
          <a:stretch>
            <a:fillRect/>
          </a:stretch>
        </p:blipFill>
        <p:spPr bwMode="auto">
          <a:xfrm>
            <a:off x="1250634" y="5242972"/>
            <a:ext cx="3636257" cy="1420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47" grpId="0" animBg="1"/>
      <p:bldP spid="5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Flux limited Sample of Clusters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71600"/>
            <a:ext cx="515302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5638800" y="1295400"/>
            <a:ext cx="3505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Using a complete sample, we find that the majority of clusters possess this sloshing gas</a:t>
            </a:r>
          </a:p>
          <a:p>
            <a:r>
              <a:rPr lang="en-US" dirty="0" smtClean="0"/>
              <a:t>Requires high resolution instruments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Merger History of </a:t>
            </a:r>
            <a:br>
              <a:rPr lang="en-US" dirty="0" smtClean="0"/>
            </a:br>
            <a:r>
              <a:rPr lang="en-US" dirty="0" smtClean="0"/>
              <a:t>RXJ1347.5-1145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Unique morphology, and extensive multiwavelength coverage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3313" name="Picture 1" descr="D:\Bradac08_f4_v2.jpeg"/>
          <p:cNvPicPr>
            <a:picLocks noChangeAspect="1" noChangeArrowheads="1"/>
          </p:cNvPicPr>
          <p:nvPr/>
        </p:nvPicPr>
        <p:blipFill>
          <a:blip r:embed="rId2" cstate="print">
            <a:lum bright="-14000"/>
          </a:blip>
          <a:srcRect/>
          <a:stretch>
            <a:fillRect/>
          </a:stretch>
        </p:blipFill>
        <p:spPr bwMode="auto">
          <a:xfrm>
            <a:off x="4628635" y="2879124"/>
            <a:ext cx="4191000" cy="3591206"/>
          </a:xfrm>
          <a:prstGeom prst="rect">
            <a:avLst/>
          </a:prstGeom>
          <a:noFill/>
        </p:spPr>
      </p:pic>
      <p:pic>
        <p:nvPicPr>
          <p:cNvPr id="13314" name="Picture 2" descr="D:\Bradac08_f1_v2.jpg"/>
          <p:cNvPicPr>
            <a:picLocks noChangeAspect="1" noChangeArrowheads="1"/>
          </p:cNvPicPr>
          <p:nvPr/>
        </p:nvPicPr>
        <p:blipFill>
          <a:blip r:embed="rId3" cstate="print">
            <a:lum bright="-17000"/>
          </a:blip>
          <a:srcRect/>
          <a:stretch>
            <a:fillRect/>
          </a:stretch>
        </p:blipFill>
        <p:spPr bwMode="auto">
          <a:xfrm>
            <a:off x="304800" y="2819400"/>
            <a:ext cx="4200525" cy="360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0942" y="2586990"/>
            <a:ext cx="3268389" cy="3391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" name="Picture 1" descr="D:\Thesis\a1689_purp.jpg"/>
          <p:cNvPicPr>
            <a:picLocks noChangeAspect="1" noChangeArrowheads="1"/>
          </p:cNvPicPr>
          <p:nvPr/>
        </p:nvPicPr>
        <p:blipFill>
          <a:blip r:embed="rId3" cstate="print">
            <a:lum bright="-33000" contrast="34000"/>
          </a:blip>
          <a:srcRect r="50456"/>
          <a:stretch>
            <a:fillRect/>
          </a:stretch>
        </p:blipFill>
        <p:spPr bwMode="auto">
          <a:xfrm>
            <a:off x="539104" y="2640330"/>
            <a:ext cx="2949273" cy="3310012"/>
          </a:xfrm>
          <a:prstGeom prst="rect">
            <a:avLst/>
          </a:prstGeom>
          <a:noFill/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737610" y="6099810"/>
            <a:ext cx="1256076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6858" rIns="0" bIns="0"/>
          <a:lstStyle/>
          <a:p>
            <a:pPr>
              <a:lnSpc>
                <a:spcPct val="98000"/>
              </a:lnSpc>
              <a:spcAft>
                <a:spcPts val="1282"/>
              </a:spcAft>
              <a:tabLst>
                <a:tab pos="656650" algn="l"/>
              </a:tabLst>
            </a:pPr>
            <a:r>
              <a:rPr lang="en-US" i="1" dirty="0">
                <a:latin typeface="Luxi Serif" pitchFamily="16" charset="0"/>
              </a:rPr>
              <a:t>Abell 1689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0050" y="6328648"/>
            <a:ext cx="250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X-ray (0.5-2.5 keV)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32170" y="6297930"/>
            <a:ext cx="238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Optical Hubble Image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Gravity Produces Structure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400050" y="1223010"/>
            <a:ext cx="821817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Although the distributions look different, they both reflect the cluster’s gravitational potential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Gravity Produces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In equilibrium, the gas distribution should reflect the shape of the potential well</a:t>
            </a:r>
          </a:p>
        </p:txBody>
      </p:sp>
      <p:pic>
        <p:nvPicPr>
          <p:cNvPr id="63490" name="Picture 2" descr="http://t0.gstatic.com/images?q=tbn:ANd9GcRDFeTc1UFET7v-kRDjivaRdY1PRI8_ESEPYW_lgRrNyE2i8V7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200400"/>
            <a:ext cx="4078619" cy="2362200"/>
          </a:xfrm>
          <a:prstGeom prst="rect">
            <a:avLst/>
          </a:prstGeom>
          <a:noFill/>
        </p:spPr>
      </p:pic>
      <p:pic>
        <p:nvPicPr>
          <p:cNvPr id="9" name="Picture 1" descr="D:\Thesis\a1689_purp.jpg"/>
          <p:cNvPicPr>
            <a:picLocks noChangeAspect="1" noChangeArrowheads="1"/>
          </p:cNvPicPr>
          <p:nvPr/>
        </p:nvPicPr>
        <p:blipFill>
          <a:blip r:embed="rId3" cstate="print">
            <a:lum bright="-33000" contrast="34000"/>
          </a:blip>
          <a:srcRect r="50456"/>
          <a:stretch>
            <a:fillRect/>
          </a:stretch>
        </p:blipFill>
        <p:spPr bwMode="auto">
          <a:xfrm>
            <a:off x="539104" y="2640330"/>
            <a:ext cx="2949273" cy="3310012"/>
          </a:xfrm>
          <a:prstGeom prst="rect">
            <a:avLst/>
          </a:prstGeom>
          <a:noFill/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37610" y="6099810"/>
            <a:ext cx="1256076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6858" rIns="0" bIns="0"/>
          <a:lstStyle/>
          <a:p>
            <a:pPr>
              <a:lnSpc>
                <a:spcPct val="98000"/>
              </a:lnSpc>
              <a:spcAft>
                <a:spcPts val="1282"/>
              </a:spcAft>
              <a:tabLst>
                <a:tab pos="656650" algn="l"/>
              </a:tabLst>
            </a:pPr>
            <a:r>
              <a:rPr lang="en-US" i="1" dirty="0">
                <a:latin typeface="Luxi Serif" pitchFamily="16" charset="0"/>
              </a:rPr>
              <a:t>Abell 1689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Gravity Produces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From X-ray observations, we can probe the total matter distribution in clusters</a:t>
            </a:r>
          </a:p>
        </p:txBody>
      </p:sp>
      <p:pic>
        <p:nvPicPr>
          <p:cNvPr id="63490" name="Picture 2" descr="http://t0.gstatic.com/images?q=tbn:ANd9GcRDFeTc1UFET7v-kRDjivaRdY1PRI8_ESEPYW_lgRrNyE2i8V7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200400"/>
            <a:ext cx="4078619" cy="2362200"/>
          </a:xfrm>
          <a:prstGeom prst="rect">
            <a:avLst/>
          </a:prstGeom>
          <a:noFill/>
        </p:spPr>
      </p:pic>
      <p:pic>
        <p:nvPicPr>
          <p:cNvPr id="9" name="Picture 1" descr="D:\Thesis\a1689_purp.jpg"/>
          <p:cNvPicPr>
            <a:picLocks noChangeAspect="1" noChangeArrowheads="1"/>
          </p:cNvPicPr>
          <p:nvPr/>
        </p:nvPicPr>
        <p:blipFill>
          <a:blip r:embed="rId3" cstate="print">
            <a:lum bright="-33000" contrast="34000"/>
          </a:blip>
          <a:srcRect r="50456"/>
          <a:stretch>
            <a:fillRect/>
          </a:stretch>
        </p:blipFill>
        <p:spPr bwMode="auto">
          <a:xfrm>
            <a:off x="539104" y="2640330"/>
            <a:ext cx="2949273" cy="3310012"/>
          </a:xfrm>
          <a:prstGeom prst="rect">
            <a:avLst/>
          </a:prstGeom>
          <a:noFill/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37610" y="6099810"/>
            <a:ext cx="1256076" cy="38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6858" rIns="0" bIns="0"/>
          <a:lstStyle/>
          <a:p>
            <a:pPr>
              <a:lnSpc>
                <a:spcPct val="98000"/>
              </a:lnSpc>
              <a:spcAft>
                <a:spcPts val="1282"/>
              </a:spcAft>
              <a:tabLst>
                <a:tab pos="656650" algn="l"/>
              </a:tabLst>
            </a:pPr>
            <a:r>
              <a:rPr lang="en-US" i="1" dirty="0">
                <a:latin typeface="Luxi Serif" pitchFamily="16" charset="0"/>
              </a:rPr>
              <a:t>Abell 1689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625" y="313822"/>
            <a:ext cx="8229311" cy="1063825"/>
          </a:xfrm>
          <a:ln/>
        </p:spPr>
        <p:txBody>
          <a:bodyPr tIns="15087" bIns="41473"/>
          <a:lstStyle/>
          <a:p>
            <a:pPr>
              <a:lnSpc>
                <a:spcPct val="98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Cluster Gas in X-rays</a:t>
            </a:r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625" y="1605095"/>
            <a:ext cx="8276847" cy="3347905"/>
          </a:xfrm>
          <a:ln/>
        </p:spPr>
        <p:txBody>
          <a:bodyPr lIns="82945" tIns="41473" rIns="82945" bIns="41473">
            <a:normAutofit lnSpcReduction="10000"/>
          </a:bodyPr>
          <a:lstStyle/>
          <a:p>
            <a:pPr marL="391686" indent="-293764">
              <a:lnSpc>
                <a:spcPct val="98000"/>
              </a:lnSpc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Emission due to thermal </a:t>
            </a:r>
            <a:r>
              <a:rPr lang="en-US" dirty="0"/>
              <a:t>bremsstrahlung radiation ( </a:t>
            </a:r>
            <a:r>
              <a:rPr lang="en-US" dirty="0" smtClean="0">
                <a:sym typeface="Symbol"/>
              </a:rPr>
              <a:t></a:t>
            </a:r>
            <a:r>
              <a:rPr lang="en-US" dirty="0" smtClean="0">
                <a:latin typeface="OpenSymbol" charset="2"/>
              </a:rPr>
              <a:t></a:t>
            </a:r>
            <a:r>
              <a:rPr lang="en-US" baseline="33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>
                <a:sym typeface="Symbol"/>
              </a:rPr>
              <a:t></a:t>
            </a:r>
            <a:r>
              <a:rPr lang="en-US" dirty="0" smtClean="0"/>
              <a:t>T</a:t>
            </a:r>
            <a:r>
              <a:rPr lang="en-US" baseline="33000" dirty="0" smtClean="0"/>
              <a:t>1/2</a:t>
            </a:r>
            <a:r>
              <a:rPr lang="en-US" dirty="0"/>
              <a:t>) and line emission</a:t>
            </a:r>
          </a:p>
          <a:p>
            <a:pPr marL="391686" indent="-293764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Gas temperatures </a:t>
            </a:r>
            <a:r>
              <a:rPr lang="en-US" dirty="0" smtClean="0"/>
              <a:t>of 2-10 </a:t>
            </a:r>
            <a:r>
              <a:rPr lang="en-US" dirty="0"/>
              <a:t>keV </a:t>
            </a:r>
            <a:r>
              <a:rPr lang="en-US" dirty="0" smtClean="0"/>
              <a:t>(~10</a:t>
            </a:r>
            <a:r>
              <a:rPr lang="en-US" baseline="33000" dirty="0" smtClean="0"/>
              <a:t>7</a:t>
            </a:r>
            <a:r>
              <a:rPr lang="en-US" dirty="0" smtClean="0"/>
              <a:t> </a:t>
            </a:r>
            <a:r>
              <a:rPr lang="en-US" dirty="0"/>
              <a:t>K</a:t>
            </a:r>
            <a:r>
              <a:rPr lang="en-US" dirty="0" smtClean="0"/>
              <a:t>), with shock regions up to ~20 keV</a:t>
            </a:r>
            <a:endParaRPr lang="en-US" dirty="0"/>
          </a:p>
          <a:p>
            <a:pPr marL="391686" indent="-293764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 smtClean="0"/>
              <a:t>Measuring the brightness of clusters in X-rays allows estimates of the gas density, which is very low (~0.001 cm</a:t>
            </a:r>
            <a:r>
              <a:rPr lang="en-US" baseline="30000" dirty="0" smtClean="0"/>
              <a:t>-3</a:t>
            </a:r>
            <a:r>
              <a:rPr lang="en-US" dirty="0" smtClean="0"/>
              <a:t>)</a:t>
            </a:r>
          </a:p>
          <a:p>
            <a:pPr marL="391686" indent="-293764" algn="ctr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nic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16499</TotalTime>
  <Words>1786</Words>
  <Application>Microsoft Office PowerPoint</Application>
  <PresentationFormat>On-screen Show (4:3)</PresentationFormat>
  <Paragraphs>265</Paragraphs>
  <Slides>70</Slides>
  <Notes>6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Technic</vt:lpstr>
      <vt:lpstr>Core Gas Sloshing in a Sample of Chandra Clusters</vt:lpstr>
      <vt:lpstr>Outline</vt:lpstr>
      <vt:lpstr>Simulations of Gas Sloshing</vt:lpstr>
      <vt:lpstr>Simulations of Gas Sloshing</vt:lpstr>
      <vt:lpstr>Characteristics of Sloshing</vt:lpstr>
      <vt:lpstr>Flux Limited Sample</vt:lpstr>
      <vt:lpstr>Flux Limited Sample</vt:lpstr>
      <vt:lpstr>Flux Limited Sample</vt:lpstr>
      <vt:lpstr>Flux Limited Sample</vt:lpstr>
      <vt:lpstr>Flux Limited Sample</vt:lpstr>
      <vt:lpstr>Initial Results</vt:lpstr>
      <vt:lpstr>Summary and Future Work</vt:lpstr>
      <vt:lpstr>The Merger History of  RXJ1347.5-1145</vt:lpstr>
      <vt:lpstr>The Merger History of  RXJ1347.5-1145</vt:lpstr>
      <vt:lpstr>The Merger History of  RXJ1347.5-1145</vt:lpstr>
      <vt:lpstr>RXJ1347.5-1145: Comparison with Simulations</vt:lpstr>
      <vt:lpstr>RXJ1347.5-1145: Comparison with Simulations</vt:lpstr>
      <vt:lpstr>RXJ1347.5-1145: Comparison with Simulations</vt:lpstr>
      <vt:lpstr>The Merger History of  RXJ1347.5-1145</vt:lpstr>
      <vt:lpstr>Slide 20</vt:lpstr>
      <vt:lpstr>Astronomically Speaking</vt:lpstr>
      <vt:lpstr>Galaxy Clusters</vt:lpstr>
      <vt:lpstr>Cluster Gas in X-rays</vt:lpstr>
      <vt:lpstr>Outline</vt:lpstr>
      <vt:lpstr>Gas Sloshing</vt:lpstr>
      <vt:lpstr>Characteristics of Sloshing</vt:lpstr>
      <vt:lpstr>Characteristics of Sloshing</vt:lpstr>
      <vt:lpstr>Characteristics of Sloshing</vt:lpstr>
      <vt:lpstr>Characteristics of Sloshing</vt:lpstr>
      <vt:lpstr>Neat pictures… so what?</vt:lpstr>
      <vt:lpstr>Neat pictures… so what?</vt:lpstr>
      <vt:lpstr>Outline</vt:lpstr>
      <vt:lpstr>Abell 1644</vt:lpstr>
      <vt:lpstr>Abell 1644</vt:lpstr>
      <vt:lpstr>Abell 1644</vt:lpstr>
      <vt:lpstr>Abell 1644</vt:lpstr>
      <vt:lpstr>Abell 1644</vt:lpstr>
      <vt:lpstr>Abell 1644</vt:lpstr>
      <vt:lpstr>Slide 39</vt:lpstr>
      <vt:lpstr>Slide 40</vt:lpstr>
      <vt:lpstr>Comparison With XMM</vt:lpstr>
      <vt:lpstr>Future Work</vt:lpstr>
      <vt:lpstr>The Impulse Approximation</vt:lpstr>
      <vt:lpstr>The Merger History of  RXJ1347.5-1145</vt:lpstr>
      <vt:lpstr>The Merger History of  RXJ1347.5-1145</vt:lpstr>
      <vt:lpstr>The Merger History of  RXJ1347.5-1145</vt:lpstr>
      <vt:lpstr>The Merger History of  RXJ1347.5-1145</vt:lpstr>
      <vt:lpstr>Gas Sloshing</vt:lpstr>
      <vt:lpstr>Putting Things in Perspective</vt:lpstr>
      <vt:lpstr>RXJ1347.5-1145: Comparison with Simulations</vt:lpstr>
      <vt:lpstr>Flux Limited Sample</vt:lpstr>
      <vt:lpstr>Flux Limited Sample</vt:lpstr>
      <vt:lpstr>Characteristics of Sloshing</vt:lpstr>
      <vt:lpstr>Radial Profiles</vt:lpstr>
      <vt:lpstr>Hydrostatic Equilibrium</vt:lpstr>
      <vt:lpstr>Galaxy Clusters</vt:lpstr>
      <vt:lpstr>RXJ1347.5-1145</vt:lpstr>
      <vt:lpstr>Deviations from HE</vt:lpstr>
      <vt:lpstr>Comparison With Simulations</vt:lpstr>
      <vt:lpstr>Hot Gas In Clusters</vt:lpstr>
      <vt:lpstr>The Merger History of  RXJ1347.5-1145</vt:lpstr>
      <vt:lpstr>Cluster Gas in X-rays</vt:lpstr>
      <vt:lpstr>The Merger History of  RXJ1347.5-1145</vt:lpstr>
      <vt:lpstr>Flux Limited Sample</vt:lpstr>
      <vt:lpstr>Flux limited Sample of Clusters</vt:lpstr>
      <vt:lpstr>The Merger History of  RXJ1347.5-1145</vt:lpstr>
      <vt:lpstr>Gravity Produces Structure</vt:lpstr>
      <vt:lpstr>Gravity Produces Structure</vt:lpstr>
      <vt:lpstr>Gravity Produces Structure</vt:lpstr>
      <vt:lpstr>Cluster Gas in X-rays</vt:lpstr>
    </vt:vector>
  </TitlesOfParts>
  <Company>Denison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DenisonNT</dc:creator>
  <cp:lastModifiedBy>DenisonNT</cp:lastModifiedBy>
  <cp:revision>58</cp:revision>
  <dcterms:created xsi:type="dcterms:W3CDTF">2011-01-03T17:16:33Z</dcterms:created>
  <dcterms:modified xsi:type="dcterms:W3CDTF">2011-07-12T17:47:35Z</dcterms:modified>
</cp:coreProperties>
</file>