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73" r:id="rId6"/>
    <p:sldId id="265" r:id="rId7"/>
    <p:sldId id="264" r:id="rId8"/>
    <p:sldId id="272" r:id="rId9"/>
    <p:sldId id="271" r:id="rId10"/>
    <p:sldId id="274" r:id="rId11"/>
    <p:sldId id="268" r:id="rId12"/>
    <p:sldId id="262" r:id="rId13"/>
    <p:sldId id="270" r:id="rId14"/>
    <p:sldId id="269" r:id="rId15"/>
    <p:sldId id="276" r:id="rId16"/>
    <p:sldId id="267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440" y="-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1FB72-9186-9E40-9809-E8326B4E4FB2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D4B1F-E63F-BD49-BAF4-C5C64F53E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D2AB46-9EC9-9140-B369-8781C63F291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Gaussian random velocity with standard deviation ~ 200 km/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</a:p>
          <a:p>
            <a:r>
              <a:rPr lang="en-US" dirty="0" smtClean="0"/>
              <a:t>Spin parameter:</a:t>
            </a:r>
            <a:r>
              <a:rPr lang="en-US" baseline="0" dirty="0" smtClean="0"/>
              <a:t> 0.05 = </a:t>
            </a:r>
            <a:r>
              <a:rPr lang="en-US" baseline="0" dirty="0" err="1" smtClean="0"/>
              <a:t>v/vc</a:t>
            </a:r>
            <a:r>
              <a:rPr lang="en-US" baseline="0" dirty="0" smtClean="0"/>
              <a:t>     v~50 km/</a:t>
            </a:r>
            <a:r>
              <a:rPr lang="en-US" baseline="0" dirty="0" err="1" smtClean="0"/>
              <a:t>s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Refinement criterion: density, cooling time and Jeans length.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lmax</a:t>
            </a:r>
            <a:r>
              <a:rPr lang="en-US" dirty="0" smtClean="0"/>
              <a:t>=15, size=2pc</a:t>
            </a:r>
          </a:p>
          <a:p>
            <a:r>
              <a:rPr lang="en-US" dirty="0" smtClean="0"/>
              <a:t>AMR we _can_ resolve the cooling gas for the first time, with resolution going from </a:t>
            </a:r>
            <a:r>
              <a:rPr lang="en-US" dirty="0" err="1" smtClean="0"/>
              <a:t>Mpc</a:t>
            </a:r>
            <a:r>
              <a:rPr lang="en-US" dirty="0" smtClean="0"/>
              <a:t> to pc 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5D4B1F-E63F-BD49-BAF4-C5C64F53E3F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296 </a:t>
            </a:r>
            <a:r>
              <a:rPr lang="en-US" dirty="0" err="1" smtClean="0"/>
              <a:t>Myr</a:t>
            </a:r>
            <a:r>
              <a:rPr lang="en-US" dirty="0" smtClean="0"/>
              <a:t> after the start</a:t>
            </a:r>
          </a:p>
          <a:p>
            <a:r>
              <a:rPr lang="en-US" dirty="0" smtClean="0"/>
              <a:t>16 </a:t>
            </a:r>
            <a:r>
              <a:rPr lang="en-US" dirty="0" err="1" smtClean="0"/>
              <a:t>Myr</a:t>
            </a:r>
            <a:r>
              <a:rPr lang="en-US" dirty="0" smtClean="0"/>
              <a:t> after the instability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5D4B1F-E63F-BD49-BAF4-C5C64F53E3F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Classic cooling</a:t>
            </a:r>
            <a:r>
              <a:rPr lang="en-US" baseline="0" dirty="0" smtClean="0"/>
              <a:t> flow after a few hundred </a:t>
            </a:r>
            <a:r>
              <a:rPr lang="en-US" baseline="0" dirty="0" err="1" smtClean="0"/>
              <a:t>Myr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5D4B1F-E63F-BD49-BAF4-C5C64F53E3F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99811-61DD-DE4E-AC1A-9E5348A7C6BD}" type="datetimeFigureOut">
              <a:rPr lang="en-US" smtClean="0"/>
              <a:pPr/>
              <a:t>7/12/11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30CCA-43BB-D04E-9018-548C1F9C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513" y="2130425"/>
            <a:ext cx="8384295" cy="1470025"/>
          </a:xfrm>
        </p:spPr>
        <p:txBody>
          <a:bodyPr>
            <a:noAutofit/>
          </a:bodyPr>
          <a:lstStyle/>
          <a:p>
            <a:r>
              <a:rPr lang="en-US" sz="4800" dirty="0" smtClean="0"/>
              <a:t>Simulating the Cooling Flow of Cool-Core Clusters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75404" cy="1330929"/>
          </a:xfrm>
        </p:spPr>
        <p:txBody>
          <a:bodyPr>
            <a:noAutofit/>
          </a:bodyPr>
          <a:lstStyle/>
          <a:p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Yuan Li</a:t>
            </a:r>
          </a:p>
          <a:p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Advisor: Greg Bryan</a:t>
            </a:r>
          </a:p>
          <a:p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Department of Astronomy, Columbia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7501346" y="5826965"/>
            <a:ext cx="105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July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Cooling Flow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746" y="4885151"/>
            <a:ext cx="8103656" cy="150312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 Cool-Core Clusters: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cool</a:t>
            </a:r>
            <a:r>
              <a:rPr lang="en-US" baseline="-25000" dirty="0" smtClean="0"/>
              <a:t>  </a:t>
            </a:r>
            <a:r>
              <a:rPr lang="en-US" dirty="0" smtClean="0"/>
              <a:t>&lt;&lt; Hubble Time</a:t>
            </a:r>
          </a:p>
          <a:p>
            <a:r>
              <a:rPr lang="en-US" dirty="0" smtClean="0"/>
              <a:t>Steady state =&gt; Cooling flow</a:t>
            </a:r>
          </a:p>
          <a:p>
            <a:r>
              <a:rPr lang="en-US" dirty="0" smtClean="0"/>
              <a:t>100s </a:t>
            </a:r>
            <a:r>
              <a:rPr lang="en-US" dirty="0" err="1"/>
              <a:t>M</a:t>
            </a:r>
            <a:r>
              <a:rPr lang="en-US" baseline="-25000" dirty="0" err="1" smtClean="0"/>
              <a:t>sun</a:t>
            </a:r>
            <a:r>
              <a:rPr lang="en-US" baseline="-25000" dirty="0" smtClean="0"/>
              <a:t> </a:t>
            </a:r>
            <a:r>
              <a:rPr lang="en-US" dirty="0" smtClean="0"/>
              <a:t>/yr &gt;&gt; SFR  =&gt; Heating sources: AGN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223" y="1287649"/>
            <a:ext cx="3858021" cy="35456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56" y="1288060"/>
            <a:ext cx="3895082" cy="3532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87351"/>
            <a:ext cx="8034409" cy="44984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smtClean="0"/>
              <a:t>How cold gas cools out of the flow: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200" dirty="0" smtClean="0"/>
              <a:t> 	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local or global?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smtClean="0"/>
              <a:t>The amount </a:t>
            </a:r>
            <a:r>
              <a:rPr lang="en-US" sz="3200" dirty="0"/>
              <a:t>of cold gas </a:t>
            </a:r>
            <a:r>
              <a:rPr lang="en-US" sz="3200" dirty="0" smtClean="0"/>
              <a:t>produced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smtClean="0"/>
              <a:t>The </a:t>
            </a:r>
            <a:r>
              <a:rPr lang="en-US" sz="3200" dirty="0"/>
              <a:t>rate of gas accretion on to a central </a:t>
            </a:r>
            <a:r>
              <a:rPr lang="en-US" sz="3200" dirty="0" smtClean="0"/>
              <a:t>SMBH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smtClean="0"/>
              <a:t>The lack </a:t>
            </a:r>
            <a:r>
              <a:rPr lang="en-US" sz="3200" dirty="0"/>
              <a:t>of cool gas observed in X-rays</a:t>
            </a:r>
            <a:endParaRPr lang="en-US" sz="32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smtClean="0"/>
              <a:t>The </a:t>
            </a:r>
            <a:r>
              <a:rPr lang="en-US" sz="3200" dirty="0"/>
              <a:t>impact of other </a:t>
            </a:r>
            <a:r>
              <a:rPr lang="en-US" sz="3200" dirty="0" smtClean="0"/>
              <a:t>processes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thermal conduction,</a:t>
            </a:r>
            <a:r>
              <a:rPr lang="en-US" sz="3200" dirty="0"/>
              <a:t> Type </a:t>
            </a:r>
            <a:r>
              <a:rPr lang="en-US" sz="3200" dirty="0" err="1"/>
              <a:t>Ia</a:t>
            </a:r>
            <a:r>
              <a:rPr lang="en-US" sz="3200" dirty="0"/>
              <a:t> SN heating,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etc) on the cooling instability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smtClean="0"/>
              <a:t>Will focus on heating in later work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3299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400" dirty="0" smtClean="0"/>
              <a:t>Key Questions: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3697" y="1583705"/>
            <a:ext cx="4002433" cy="5047482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Enzo</a:t>
            </a:r>
            <a:r>
              <a:rPr lang="en-US" dirty="0" smtClean="0"/>
              <a:t>, an Adaptive Mesh Refinement (AMR) code: </a:t>
            </a:r>
            <a:r>
              <a:rPr lang="en-US" dirty="0" err="1" smtClean="0"/>
              <a:t>Mpc</a:t>
            </a:r>
            <a:r>
              <a:rPr lang="en-US" dirty="0" smtClean="0"/>
              <a:t> to pc scale (smallest cell: 2pc)</a:t>
            </a:r>
          </a:p>
          <a:p>
            <a:r>
              <a:rPr lang="en-US" dirty="0" smtClean="0"/>
              <a:t>3D, spherical symmetric + rotation  </a:t>
            </a:r>
          </a:p>
          <a:p>
            <a:r>
              <a:rPr lang="en-US" dirty="0" smtClean="0"/>
              <a:t>An Isolated Cluster at </a:t>
            </a:r>
            <a:r>
              <a:rPr lang="en-US" dirty="0" err="1" smtClean="0"/>
              <a:t>z</a:t>
            </a:r>
            <a:r>
              <a:rPr lang="en-US" dirty="0" smtClean="0"/>
              <a:t> = 1</a:t>
            </a:r>
          </a:p>
          <a:p>
            <a:r>
              <a:rPr lang="en-US" dirty="0" err="1" smtClean="0"/>
              <a:t>Comoving</a:t>
            </a:r>
            <a:r>
              <a:rPr lang="en-US" dirty="0" smtClean="0"/>
              <a:t> box size = 16 </a:t>
            </a:r>
            <a:r>
              <a:rPr lang="en-US" dirty="0" err="1" smtClean="0"/>
              <a:t>Mpc/h</a:t>
            </a:r>
            <a:endParaRPr lang="en-US" dirty="0" smtClean="0"/>
          </a:p>
          <a:p>
            <a:r>
              <a:rPr lang="en-US" dirty="0" smtClean="0"/>
              <a:t>NFW Dark Matter + BCG + SMBH + gas</a:t>
            </a:r>
          </a:p>
          <a:p>
            <a:r>
              <a:rPr lang="en-US" dirty="0" smtClean="0"/>
              <a:t>Initial gas density and temperature: observations of </a:t>
            </a:r>
            <a:r>
              <a:rPr lang="en-US" dirty="0" err="1" smtClean="0"/>
              <a:t>Perseus</a:t>
            </a:r>
            <a:r>
              <a:rPr lang="en-US" dirty="0" smtClean="0"/>
              <a:t> Cluster</a:t>
            </a:r>
          </a:p>
          <a:p>
            <a:r>
              <a:rPr lang="en-US" dirty="0" smtClean="0"/>
              <a:t>Initial pressure: HSE</a:t>
            </a:r>
          </a:p>
          <a:p>
            <a:r>
              <a:rPr lang="en-US" dirty="0" smtClean="0"/>
              <a:t>Initial velocity: Gaussian random velocity + rotation</a:t>
            </a:r>
          </a:p>
          <a:p>
            <a:r>
              <a:rPr lang="en-US" dirty="0" smtClean="0"/>
              <a:t>No feedback (yet)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6" y="1549839"/>
            <a:ext cx="4826000" cy="5308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1636" y="66428"/>
            <a:ext cx="9102363" cy="3916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Results: Density Temperature and Pressure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32" y="575738"/>
            <a:ext cx="7344833" cy="6233551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>
          <a:xfrm>
            <a:off x="321733" y="575739"/>
            <a:ext cx="495299" cy="267546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flipV="1">
            <a:off x="321733" y="3843867"/>
            <a:ext cx="495299" cy="25400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8293103" y="3843867"/>
            <a:ext cx="495299" cy="267546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738831"/>
            <a:ext cx="5315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Compressional</a:t>
            </a:r>
            <a:r>
              <a:rPr lang="en-US" sz="2800" dirty="0" smtClean="0"/>
              <a:t> Heating / Cooling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5772796" y="738831"/>
            <a:ext cx="29817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Rotational Support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96532"/>
            <a:ext cx="4588932" cy="48789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867" y="1930398"/>
            <a:ext cx="4538134" cy="4853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Time-scales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1592"/>
            <a:ext cx="9144000" cy="5088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244" y="0"/>
            <a:ext cx="5477150" cy="6880958"/>
          </a:xfrm>
          <a:prstGeom prst="rect">
            <a:avLst/>
          </a:prstGeom>
        </p:spPr>
      </p:pic>
      <p:sp>
        <p:nvSpPr>
          <p:cNvPr id="3" name="Up-Down Arrow 2"/>
          <p:cNvSpPr/>
          <p:nvPr/>
        </p:nvSpPr>
        <p:spPr>
          <a:xfrm>
            <a:off x="1303044" y="692811"/>
            <a:ext cx="362873" cy="2672269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4797" y="1814504"/>
            <a:ext cx="118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16.6 </a:t>
            </a:r>
            <a:r>
              <a:rPr lang="en-US" dirty="0" err="1" smtClean="0"/>
              <a:t>kpc</a:t>
            </a:r>
            <a:endParaRPr lang="en-US" dirty="0" smtClean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4" y="87249"/>
            <a:ext cx="2285996" cy="563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Projection-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7197" y="5892800"/>
            <a:ext cx="118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t</a:t>
            </a:r>
            <a:r>
              <a:rPr lang="en-US" dirty="0" smtClean="0"/>
              <a:t>=296 </a:t>
            </a:r>
            <a:r>
              <a:rPr lang="en-US" dirty="0" err="1" smtClean="0"/>
              <a:t>Myr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730" y="1"/>
            <a:ext cx="5444696" cy="6858000"/>
          </a:xfrm>
          <a:prstGeom prst="rect">
            <a:avLst/>
          </a:prstGeom>
        </p:spPr>
      </p:pic>
      <p:sp>
        <p:nvSpPr>
          <p:cNvPr id="3" name="Up-Down Arrow 2"/>
          <p:cNvSpPr/>
          <p:nvPr/>
        </p:nvSpPr>
        <p:spPr>
          <a:xfrm>
            <a:off x="1303044" y="692811"/>
            <a:ext cx="362873" cy="2672269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6752" y="1814504"/>
            <a:ext cx="118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330 pc</a:t>
            </a:r>
          </a:p>
        </p:txBody>
      </p:sp>
      <p:sp>
        <p:nvSpPr>
          <p:cNvPr id="6" name="Title 5"/>
          <p:cNvSpPr txBox="1">
            <a:spLocks/>
          </p:cNvSpPr>
          <p:nvPr/>
        </p:nvSpPr>
        <p:spPr>
          <a:xfrm>
            <a:off x="4" y="45607"/>
            <a:ext cx="2285996" cy="563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Projection-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7197" y="5892800"/>
            <a:ext cx="118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t</a:t>
            </a:r>
            <a:r>
              <a:rPr lang="en-US" dirty="0" smtClean="0"/>
              <a:t>=296 </a:t>
            </a:r>
            <a:r>
              <a:rPr lang="en-US" dirty="0" err="1" smtClean="0"/>
              <a:t>Myr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-Down Arrow 2"/>
          <p:cNvSpPr/>
          <p:nvPr/>
        </p:nvSpPr>
        <p:spPr>
          <a:xfrm>
            <a:off x="1303044" y="692811"/>
            <a:ext cx="362873" cy="2672269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6752" y="1814504"/>
            <a:ext cx="118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330 pc</a:t>
            </a:r>
          </a:p>
        </p:txBody>
      </p:sp>
      <p:sp>
        <p:nvSpPr>
          <p:cNvPr id="6" name="Title 5"/>
          <p:cNvSpPr txBox="1">
            <a:spLocks/>
          </p:cNvSpPr>
          <p:nvPr/>
        </p:nvSpPr>
        <p:spPr>
          <a:xfrm>
            <a:off x="4" y="45607"/>
            <a:ext cx="2285996" cy="563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Projection-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7197" y="5892800"/>
            <a:ext cx="118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t</a:t>
            </a:r>
            <a:r>
              <a:rPr lang="en-US" dirty="0" smtClean="0"/>
              <a:t>=296 </a:t>
            </a:r>
            <a:r>
              <a:rPr lang="en-US" dirty="0" err="1" smtClean="0"/>
              <a:t>Myr</a:t>
            </a: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6" y="124721"/>
            <a:ext cx="5291667" cy="671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Results: The Amount of Cool Gas</a:t>
            </a:r>
            <a:br>
              <a:rPr lang="en-US" dirty="0" smtClean="0"/>
            </a:br>
            <a:r>
              <a:rPr lang="en-US" dirty="0" smtClean="0"/>
              <a:t>Compared to Observations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616" y="931331"/>
            <a:ext cx="6318250" cy="5907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Estimated AGN Feedback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1" y="1236130"/>
            <a:ext cx="6563783" cy="5609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Results: Impact of Resolution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069" y="1383772"/>
            <a:ext cx="6773333" cy="5435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global cooling catastrophe occurs first at a transition radius of about 50 pc from the SMBH</a:t>
            </a:r>
          </a:p>
          <a:p>
            <a:r>
              <a:rPr lang="en-US" dirty="0" smtClean="0"/>
              <a:t>The temperature profile remains remarkably flat as the cluster core cools</a:t>
            </a:r>
          </a:p>
          <a:p>
            <a:r>
              <a:rPr lang="en-US" dirty="0" smtClean="0"/>
              <a:t>There is a distinct lack of gas below a few </a:t>
            </a:r>
            <a:r>
              <a:rPr lang="en-US" dirty="0" err="1" smtClean="0"/>
              <a:t>keV</a:t>
            </a:r>
            <a:endParaRPr lang="en-US" dirty="0" smtClean="0"/>
          </a:p>
          <a:p>
            <a:r>
              <a:rPr lang="en-US" dirty="0"/>
              <a:t>L</a:t>
            </a:r>
            <a:r>
              <a:rPr lang="en-US" dirty="0" smtClean="0"/>
              <a:t>ocal thermal instabilities do not grow outside the transition radius</a:t>
            </a:r>
          </a:p>
          <a:p>
            <a:r>
              <a:rPr lang="en-US" dirty="0" smtClean="0"/>
              <a:t>Thermal conduction and </a:t>
            </a:r>
            <a:r>
              <a:rPr lang="en-US" dirty="0"/>
              <a:t>Type </a:t>
            </a:r>
            <a:r>
              <a:rPr lang="en-US" dirty="0" err="1"/>
              <a:t>Ia</a:t>
            </a:r>
            <a:r>
              <a:rPr lang="en-US" dirty="0"/>
              <a:t> SN </a:t>
            </a:r>
            <a:r>
              <a:rPr lang="en-US" dirty="0" smtClean="0"/>
              <a:t>heating are not important</a:t>
            </a:r>
          </a:p>
          <a:p>
            <a:r>
              <a:rPr lang="en-US" dirty="0" smtClean="0"/>
              <a:t>The final result is sensitive to the presence of the BCG and </a:t>
            </a:r>
            <a:r>
              <a:rPr lang="en-US" dirty="0"/>
              <a:t>the resolution of the </a:t>
            </a:r>
            <a:r>
              <a:rPr lang="en-US" dirty="0" smtClean="0"/>
              <a:t>simulation</a:t>
            </a:r>
          </a:p>
          <a:p>
            <a:r>
              <a:rPr lang="en-US" dirty="0" smtClean="0"/>
              <a:t>Next step: including feedback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Results: Gas Inflow Velocity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1269726"/>
            <a:ext cx="5812367" cy="5531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  Cooling Flow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2" y="1828799"/>
            <a:ext cx="8991583" cy="4588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2660</TotalTime>
  <Words>448</Words>
  <Application>Microsoft Macintosh PowerPoint</Application>
  <PresentationFormat>On-screen Show (4:3)</PresentationFormat>
  <Paragraphs>65</Paragraphs>
  <Slides>17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Simulating the Cooling Flow of Cool-Core Clusters</vt:lpstr>
      <vt:lpstr>The Cooling Flow Problem</vt:lpstr>
      <vt:lpstr>Slide 3</vt:lpstr>
      <vt:lpstr>Simulation Setup</vt:lpstr>
      <vt:lpstr>Results: Density Temperature and Pressure</vt:lpstr>
      <vt:lpstr>Slide 6</vt:lpstr>
      <vt:lpstr>Results: Time-scales</vt:lpstr>
      <vt:lpstr>Slide 8</vt:lpstr>
      <vt:lpstr>Slide 9</vt:lpstr>
      <vt:lpstr>Slide 10</vt:lpstr>
      <vt:lpstr>Results: The Amount of Cool Gas Compared to Observations</vt:lpstr>
      <vt:lpstr>Results: Estimated AGN Feedback</vt:lpstr>
      <vt:lpstr>Results: Impact of Resolution</vt:lpstr>
      <vt:lpstr>Conclusion</vt:lpstr>
      <vt:lpstr>Slide 15</vt:lpstr>
      <vt:lpstr>Results: Gas Inflow Velocity</vt:lpstr>
      <vt:lpstr>Classic  Cooling Flow</vt:lpstr>
    </vt:vector>
  </TitlesOfParts>
  <Company>Columbia 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Simulating the Cooling Flow of Cool-Core Clusters</dc:title>
  <dc:creator>Yuan Li</dc:creator>
  <cp:lastModifiedBy>CXC SAO</cp:lastModifiedBy>
  <cp:revision>21</cp:revision>
  <dcterms:created xsi:type="dcterms:W3CDTF">2011-07-12T16:43:01Z</dcterms:created>
  <dcterms:modified xsi:type="dcterms:W3CDTF">2011-07-12T16:43:44Z</dcterms:modified>
</cp:coreProperties>
</file>