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slides/slide27.xml" ContentType="application/vnd.openxmlformats-officedocument.presentationml.slide+xml"/>
  <Override PartName="/ppt/slides/slide20.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slides/slide24.xml" ContentType="application/vnd.openxmlformats-officedocument.presentationml.slide+xml"/>
  <Override PartName="/ppt/notesSlides/notesSlide10.xml" ContentType="application/vnd.openxmlformats-officedocument.presentationml.notesSlide+xml"/>
  <Override PartName="/ppt/notesSlides/notesSlide26.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presentation.xml" ContentType="application/vnd.openxmlformats-officedocument.presentationml.presentation.main+xml"/>
  <Override PartName="/ppt/notesSlides/notesSlide24.xml" ContentType="application/vnd.openxmlformats-officedocument.presentationml.notesSlide+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6"/>
  </p:notesMasterIdLst>
  <p:sldIdLst>
    <p:sldId id="256" r:id="rId2"/>
    <p:sldId id="320" r:id="rId3"/>
    <p:sldId id="321" r:id="rId4"/>
    <p:sldId id="297" r:id="rId5"/>
    <p:sldId id="328" r:id="rId6"/>
    <p:sldId id="336" r:id="rId7"/>
    <p:sldId id="339" r:id="rId8"/>
    <p:sldId id="338" r:id="rId9"/>
    <p:sldId id="351" r:id="rId10"/>
    <p:sldId id="322" r:id="rId11"/>
    <p:sldId id="302" r:id="rId12"/>
    <p:sldId id="303" r:id="rId13"/>
    <p:sldId id="304" r:id="rId14"/>
    <p:sldId id="337" r:id="rId15"/>
    <p:sldId id="333" r:id="rId16"/>
    <p:sldId id="325" r:id="rId17"/>
    <p:sldId id="326" r:id="rId18"/>
    <p:sldId id="327" r:id="rId19"/>
    <p:sldId id="341" r:id="rId20"/>
    <p:sldId id="329" r:id="rId21"/>
    <p:sldId id="306" r:id="rId22"/>
    <p:sldId id="343" r:id="rId23"/>
    <p:sldId id="344" r:id="rId24"/>
    <p:sldId id="330" r:id="rId25"/>
    <p:sldId id="348" r:id="rId26"/>
    <p:sldId id="347" r:id="rId27"/>
    <p:sldId id="331" r:id="rId28"/>
    <p:sldId id="350" r:id="rId29"/>
    <p:sldId id="316" r:id="rId30"/>
    <p:sldId id="352" r:id="rId31"/>
    <p:sldId id="335" r:id="rId32"/>
    <p:sldId id="319" r:id="rId33"/>
    <p:sldId id="334" r:id="rId34"/>
    <p:sldId id="349"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80DFF"/>
    <a:srgbClr val="55FFE9"/>
    <a:srgbClr val="72F7FC"/>
    <a:srgbClr val="AAFCFC"/>
    <a:srgbClr val="7CFAFD"/>
    <a:srgbClr val="57F8FC"/>
    <a:srgbClr val="2BBDBD"/>
    <a:srgbClr val="BD690C"/>
    <a:srgbClr val="BD590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10963" autoAdjust="0"/>
    <p:restoredTop sz="76817" autoAdjust="0"/>
  </p:normalViewPr>
  <p:slideViewPr>
    <p:cSldViewPr snapToGrid="0" snapToObjects="1">
      <p:cViewPr varScale="1">
        <p:scale>
          <a:sx n="97" d="100"/>
          <a:sy n="97" d="100"/>
        </p:scale>
        <p:origin x="-760"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CF740C-E1CC-204D-ADDF-4AB9A075B4D8}" type="datetimeFigureOut">
              <a:rPr lang="en-US" smtClean="0"/>
              <a:pPr/>
              <a:t>7/12/11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C4920B-18F0-CA46-B418-9287C204357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know that this nebula</a:t>
            </a:r>
            <a:r>
              <a:rPr lang="en-US" baseline="0" dirty="0" smtClean="0"/>
              <a:t> is multiphase, containing molecular, atomic, and ionized gas that is so hot that it can be detected in X-rays.</a:t>
            </a:r>
          </a:p>
          <a:p>
            <a:r>
              <a:rPr lang="en-US" baseline="0" dirty="0" smtClean="0"/>
              <a:t>What we don’t know so well is the mass composition, at this requires understanding how the nebula is excited.</a:t>
            </a:r>
          </a:p>
          <a:p>
            <a:r>
              <a:rPr lang="en-US" baseline="0" dirty="0" smtClean="0"/>
              <a:t>My talk will focus on how this nebula is produced.</a:t>
            </a:r>
          </a:p>
          <a:p>
            <a:r>
              <a:rPr lang="en-US" baseline="0" dirty="0" smtClean="0"/>
              <a:t>Although the role of this nebula in forming stars and possibly fueling the AGN in NGC 1275 also are interesting questions.</a:t>
            </a:r>
          </a:p>
          <a:p>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a:t>
            </a:r>
            <a:r>
              <a:rPr lang="en-US" baseline="0" dirty="0" smtClean="0"/>
              <a:t> far too long models for how this nebula is produced</a:t>
            </a:r>
            <a:r>
              <a:rPr lang="en-US" baseline="0" dirty="0" smtClean="0"/>
              <a:t> have relied </a:t>
            </a:r>
            <a:r>
              <a:rPr lang="en-US" baseline="0" dirty="0" smtClean="0"/>
              <a:t>mainly on its observed morphology, with limited information on its velocity field.</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velocity</a:t>
            </a:r>
            <a:r>
              <a:rPr lang="en-US" baseline="0" dirty="0" smtClean="0"/>
              <a:t> of the inner region has been measured with sparse spatial coverage using an IFU.</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kinematics</a:t>
            </a:r>
            <a:r>
              <a:rPr lang="en-US" baseline="0" dirty="0" smtClean="0"/>
              <a:t> of selected filaments in the outer nebula have been measured using slit spectroscopy.</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Today, we present for the first time</a:t>
            </a:r>
            <a:r>
              <a:rPr lang="en-US" baseline="0" dirty="0" smtClean="0"/>
              <a:t> the velocity field of the entire </a:t>
            </a:r>
            <a:r>
              <a:rPr lang="en-US" baseline="0" dirty="0" smtClean="0"/>
              <a:t>nebula taken with an fiber-fed integrated field unit on the 3.5-m telescope at </a:t>
            </a:r>
            <a:r>
              <a:rPr lang="en-US" baseline="0" dirty="0" err="1" smtClean="0"/>
              <a:t>Calar</a:t>
            </a:r>
            <a:r>
              <a:rPr lang="en-US" baseline="0" dirty="0" smtClean="0"/>
              <a:t> Alto.</a:t>
            </a:r>
          </a:p>
          <a:p>
            <a:r>
              <a:rPr lang="en-US" baseline="0" dirty="0" smtClean="0"/>
              <a:t>This IFU is able to cover a large patch of the sky at the time, although we still required 7 </a:t>
            </a:r>
            <a:r>
              <a:rPr lang="en-US" baseline="0" dirty="0" err="1" smtClean="0"/>
              <a:t>pointings</a:t>
            </a:r>
            <a:r>
              <a:rPr lang="en-US" baseline="0" dirty="0" smtClean="0"/>
              <a:t> to cover the region shown here as indicated by the hexagonal patches. The reduction is in the final stage, although there are a small things we have to clean up like these spots here and here.  These are noise peaks caused by the uneven noise distribution in the map.</a:t>
            </a:r>
          </a:p>
          <a:p>
            <a:r>
              <a:rPr lang="en-US" baseline="0" dirty="0" smtClean="0"/>
              <a:t>The color indicates the central velocity of the </a:t>
            </a:r>
            <a:r>
              <a:rPr lang="en-US" baseline="0" dirty="0" err="1" smtClean="0"/>
              <a:t>Halpha</a:t>
            </a:r>
            <a:r>
              <a:rPr lang="en-US" baseline="0" dirty="0" smtClean="0"/>
              <a:t> line, with green spanning the systemic velocity and yellow and red indicating </a:t>
            </a:r>
            <a:r>
              <a:rPr lang="en-US" baseline="0" dirty="0" err="1" smtClean="0"/>
              <a:t>redshifted</a:t>
            </a:r>
            <a:r>
              <a:rPr lang="en-US" baseline="0" dirty="0" smtClean="0"/>
              <a:t> velocities, whereas light to dark blue indicates </a:t>
            </a:r>
            <a:r>
              <a:rPr lang="en-US" baseline="0" dirty="0" err="1" smtClean="0"/>
              <a:t>blueshifted</a:t>
            </a:r>
            <a:r>
              <a:rPr lang="en-US" baseline="0" dirty="0" smtClean="0"/>
              <a:t> velocities.</a:t>
            </a:r>
          </a:p>
          <a:p>
            <a:r>
              <a:rPr lang="en-US" baseline="0" dirty="0" smtClean="0"/>
              <a:t>The instrumental angular resolution is 2.8” and velocity resolution is 125 km/</a:t>
            </a:r>
            <a:r>
              <a:rPr lang="en-US" baseline="0" dirty="0" err="1" smtClean="0"/>
              <a:t>s</a:t>
            </a:r>
            <a:r>
              <a:rPr lang="en-US" baseline="0" dirty="0" smtClean="0"/>
              <a:t>.  Because the </a:t>
            </a:r>
            <a:r>
              <a:rPr lang="en-US" baseline="0" dirty="0" err="1" smtClean="0"/>
              <a:t>Halpha</a:t>
            </a:r>
            <a:r>
              <a:rPr lang="en-US" baseline="0" dirty="0" smtClean="0"/>
              <a:t> line is very broad throughout the nebula, we can measure the line center to an order of magnitude better precision than the instrumental resolution.</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here is the integrated line intensity.  As you can see, we covered</a:t>
            </a:r>
            <a:r>
              <a:rPr lang="en-US" baseline="0" dirty="0" smtClean="0"/>
              <a:t> nearly the entire nebula, and would like to cover the remaining few filaments not observed.</a:t>
            </a:r>
          </a:p>
        </p:txBody>
      </p:sp>
      <p:sp>
        <p:nvSpPr>
          <p:cNvPr id="4" name="Slide Number Placeholder 3"/>
          <p:cNvSpPr>
            <a:spLocks noGrp="1"/>
          </p:cNvSpPr>
          <p:nvPr>
            <p:ph type="sldNum" sz="quarter" idx="10"/>
          </p:nvPr>
        </p:nvSpPr>
        <p:spPr/>
        <p:txBody>
          <a:bodyPr/>
          <a:lstStyle/>
          <a:p>
            <a:fld id="{82C4920B-18F0-CA46-B418-9287C204357C}"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Parts</a:t>
            </a:r>
            <a:r>
              <a:rPr lang="en-US" baseline="0" dirty="0" smtClean="0"/>
              <a:t> of the nebula have two or even three velocity components, due either to multiple filaments in a resolution element, filaments that overlap along the line or sight, or those having a</a:t>
            </a:r>
            <a:r>
              <a:rPr lang="en-US" baseline="0" dirty="0" smtClean="0"/>
              <a:t> markedly non</a:t>
            </a:r>
            <a:r>
              <a:rPr lang="en-US" baseline="0" dirty="0" smtClean="0"/>
              <a:t>-Gaussian velocity profile.</a:t>
            </a:r>
          </a:p>
          <a:p>
            <a:r>
              <a:rPr lang="en-US" baseline="0" dirty="0" smtClean="0"/>
              <a:t>The velocity field I showed you before corresponds to the strongest of the multiple components.</a:t>
            </a:r>
          </a:p>
          <a:p>
            <a:r>
              <a:rPr lang="en-US" baseline="0" dirty="0" smtClean="0"/>
              <a:t>Here I show you regions where there are at least two velocity components.</a:t>
            </a:r>
          </a:p>
          <a:p>
            <a:r>
              <a:rPr lang="en-US" baseline="0" dirty="0" smtClean="0"/>
              <a:t>For example, parts of the northern filament have a broad and narrow component with comparable central velocities.</a:t>
            </a:r>
          </a:p>
          <a:p>
            <a:r>
              <a:rPr lang="en-US" baseline="0" dirty="0" smtClean="0"/>
              <a:t>Large swaths of this large loop to the south </a:t>
            </a:r>
            <a:r>
              <a:rPr lang="en-US" baseline="0" dirty="0" smtClean="0"/>
              <a:t>have </a:t>
            </a:r>
            <a:r>
              <a:rPr lang="en-US" baseline="0" dirty="0" smtClean="0"/>
              <a:t>two distinct velocity </a:t>
            </a:r>
            <a:r>
              <a:rPr lang="en-US" baseline="0" dirty="0" smtClean="0"/>
              <a:t>components, </a:t>
            </a:r>
            <a:r>
              <a:rPr lang="en-US" baseline="0" dirty="0" smtClean="0"/>
              <a:t>one</a:t>
            </a:r>
            <a:r>
              <a:rPr lang="en-US" baseline="0" dirty="0" smtClean="0"/>
              <a:t> of which is </a:t>
            </a:r>
            <a:r>
              <a:rPr lang="en-US" baseline="0" dirty="0" err="1" smtClean="0"/>
              <a:t>blueshifted</a:t>
            </a:r>
            <a:r>
              <a:rPr lang="en-US" baseline="0" dirty="0" smtClean="0"/>
              <a:t> </a:t>
            </a:r>
            <a:r>
              <a:rPr lang="en-US" baseline="0" dirty="0" smtClean="0"/>
              <a:t>and the other</a:t>
            </a:r>
            <a:r>
              <a:rPr lang="en-US" baseline="0" dirty="0" smtClean="0"/>
              <a:t> </a:t>
            </a:r>
            <a:r>
              <a:rPr lang="en-US" baseline="0" dirty="0" err="1" smtClean="0"/>
              <a:t>redshifted</a:t>
            </a:r>
            <a:r>
              <a:rPr lang="en-US" baseline="0" dirty="0" smtClean="0"/>
              <a:t>.</a:t>
            </a:r>
          </a:p>
        </p:txBody>
      </p:sp>
      <p:sp>
        <p:nvSpPr>
          <p:cNvPr id="4" name="Slide Number Placeholder 3"/>
          <p:cNvSpPr>
            <a:spLocks noGrp="1"/>
          </p:cNvSpPr>
          <p:nvPr>
            <p:ph type="sldNum" sz="quarter" idx="10"/>
          </p:nvPr>
        </p:nvSpPr>
        <p:spPr/>
        <p:txBody>
          <a:bodyPr/>
          <a:lstStyle/>
          <a:p>
            <a:fld id="{82C4920B-18F0-CA46-B418-9287C204357C}"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Parts of the inner region of the nebula require</a:t>
            </a:r>
            <a:r>
              <a:rPr lang="en-US" baseline="0" dirty="0" smtClean="0"/>
              <a:t> three velocity components.</a:t>
            </a:r>
          </a:p>
          <a:p>
            <a:r>
              <a:rPr lang="en-US" baseline="0" dirty="0" smtClean="0"/>
              <a:t>This is due largely to overlapping filaments.</a:t>
            </a:r>
          </a:p>
          <a:p>
            <a:r>
              <a:rPr lang="en-US" baseline="0" dirty="0" smtClean="0"/>
              <a:t>As you can see, none of these velocity components actually trace out a complete filament, indicating that we see multiple velocity components where the filaments happen to cross each other along the line of sight.</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kinematics of the brightest filaments in the inner region of the nebula have</a:t>
            </a:r>
            <a:r>
              <a:rPr lang="en-US" baseline="0" dirty="0" smtClean="0"/>
              <a:t> been well studied in cool molecular gas as traced in CO.</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found that the Eastern and Western</a:t>
            </a:r>
            <a:r>
              <a:rPr lang="en-US" baseline="0" dirty="0" smtClean="0"/>
              <a:t> filaments increase linearly in </a:t>
            </a:r>
            <a:r>
              <a:rPr lang="en-US" baseline="0" dirty="0" err="1" smtClean="0"/>
              <a:t>blueshifted</a:t>
            </a:r>
            <a:r>
              <a:rPr lang="en-US" baseline="0" dirty="0" smtClean="0"/>
              <a:t> velocities with decreasing radius.</a:t>
            </a:r>
          </a:p>
        </p:txBody>
      </p:sp>
      <p:sp>
        <p:nvSpPr>
          <p:cNvPr id="4" name="Slide Number Placeholder 3"/>
          <p:cNvSpPr>
            <a:spLocks noGrp="1"/>
          </p:cNvSpPr>
          <p:nvPr>
            <p:ph type="sldNum" sz="quarter" idx="10"/>
          </p:nvPr>
        </p:nvSpPr>
        <p:spPr/>
        <p:txBody>
          <a:bodyPr/>
          <a:lstStyle/>
          <a:p>
            <a:fld id="{82C4920B-18F0-CA46-B418-9287C204357C}"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Times New Roman"/>
                <a:cs typeface="Times New Roman"/>
              </a:rPr>
              <a:t>Such a linear increase in </a:t>
            </a:r>
            <a:r>
              <a:rPr lang="en-US" sz="1200" dirty="0" err="1" smtClean="0">
                <a:latin typeface="Times New Roman"/>
                <a:cs typeface="Times New Roman"/>
              </a:rPr>
              <a:t>blueshifted</a:t>
            </a:r>
            <a:r>
              <a:rPr lang="en-US" sz="1200" dirty="0" smtClean="0">
                <a:latin typeface="Times New Roman"/>
                <a:cs typeface="Times New Roman"/>
              </a:rPr>
              <a:t> velocities with decreasing radius is characteristic of free-fall in the gravitational potential of an elliptical galaxy.</a:t>
            </a:r>
          </a:p>
          <a:p>
            <a:r>
              <a:rPr lang="en-US" sz="1200" dirty="0" smtClean="0">
                <a:latin typeface="Times New Roman"/>
                <a:cs typeface="Times New Roman"/>
              </a:rPr>
              <a:t>For example, the solid</a:t>
            </a:r>
            <a:r>
              <a:rPr lang="en-US" sz="1200" baseline="0" dirty="0" smtClean="0">
                <a:latin typeface="Times New Roman"/>
                <a:cs typeface="Times New Roman"/>
              </a:rPr>
              <a:t> and dashed lines in this panel indicates how the velocity of a test particle would change if dropped from a radius of just beyond 8 </a:t>
            </a:r>
            <a:r>
              <a:rPr lang="en-US" sz="1200" baseline="0" dirty="0" err="1" smtClean="0">
                <a:latin typeface="Times New Roman"/>
                <a:cs typeface="Times New Roman"/>
              </a:rPr>
              <a:t>kpc</a:t>
            </a:r>
            <a:r>
              <a:rPr lang="en-US" sz="1200" baseline="0" dirty="0" smtClean="0">
                <a:latin typeface="Times New Roman"/>
                <a:cs typeface="Times New Roman"/>
              </a:rPr>
              <a:t> from the center, and in this panel at a radius of just beyond 11 </a:t>
            </a:r>
            <a:r>
              <a:rPr lang="en-US" sz="1200" baseline="0" dirty="0" err="1" smtClean="0">
                <a:latin typeface="Times New Roman"/>
                <a:cs typeface="Times New Roman"/>
              </a:rPr>
              <a:t>kpc</a:t>
            </a:r>
            <a:r>
              <a:rPr lang="en-US" sz="1200" baseline="0" dirty="0" smtClean="0">
                <a:latin typeface="Times New Roman"/>
                <a:cs typeface="Times New Roman"/>
              </a:rPr>
              <a:t> from center, for two different galaxy masses.  In both cases, just beyond the starting point, the velocity of the test particles increase linearly with decreasing radius.</a:t>
            </a:r>
          </a:p>
          <a:p>
            <a:r>
              <a:rPr lang="en-US" sz="1200" baseline="0" dirty="0" smtClean="0">
                <a:latin typeface="Times New Roman"/>
                <a:cs typeface="Times New Roman"/>
              </a:rPr>
              <a:t>Here, the PV-diagrams have been </a:t>
            </a:r>
            <a:r>
              <a:rPr lang="en-US" sz="1200" baseline="0" dirty="0" err="1" smtClean="0">
                <a:latin typeface="Times New Roman"/>
                <a:cs typeface="Times New Roman"/>
              </a:rPr>
              <a:t>deprojected</a:t>
            </a:r>
            <a:r>
              <a:rPr lang="en-US" sz="1200" baseline="0" dirty="0" smtClean="0">
                <a:latin typeface="Times New Roman"/>
                <a:cs typeface="Times New Roman"/>
              </a:rPr>
              <a:t> for an inclination of ~45 deg.</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molecular filaments</a:t>
            </a:r>
            <a:r>
              <a:rPr lang="en-US" baseline="0" dirty="0" smtClean="0"/>
              <a:t> in the inner nebula avoid the radio jets from the AGN in NGC 1275.</a:t>
            </a:r>
          </a:p>
          <a:p>
            <a:r>
              <a:rPr lang="en-US" baseline="0" dirty="0" smtClean="0"/>
              <a:t>This, coupled with the fact that the filaments are in free fall, suggest that they have been produced by a residual X-ray cooling flow in the </a:t>
            </a:r>
            <a:r>
              <a:rPr lang="en-US" baseline="0" dirty="0" err="1" smtClean="0"/>
              <a:t>Perseus</a:t>
            </a:r>
            <a:r>
              <a:rPr lang="en-US" baseline="0" dirty="0" smtClean="0"/>
              <a:t> cluster.</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filaments in the outer region of the nebula, however, may be produced in an</a:t>
            </a:r>
            <a:r>
              <a:rPr lang="en-US" baseline="0" dirty="0" smtClean="0"/>
              <a:t> entirely different manner.</a:t>
            </a:r>
          </a:p>
          <a:p>
            <a:r>
              <a:rPr lang="en-US" baseline="0" dirty="0" smtClean="0"/>
              <a:t>Note that the longest filament, that towards the N, lies along the axis of the radio jet.</a:t>
            </a:r>
          </a:p>
          <a:p>
            <a:r>
              <a:rPr lang="en-US" baseline="0" dirty="0" smtClean="0"/>
              <a:t>It has been proposed that many of the filaments in the outer nebula are dragged outwards by rising bubbles.  Support for this idea has come from</a:t>
            </a:r>
            <a:r>
              <a:rPr lang="en-US" baseline="0" dirty="0" smtClean="0"/>
              <a:t> the kinematics of the N filament and the horseshoe loop measured using slit spectroscopy.</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the predictions of one such model, where the rising bubble is shown as a circle in the first column.</a:t>
            </a:r>
          </a:p>
          <a:p>
            <a:r>
              <a:rPr lang="en-US" baseline="0" dirty="0" smtClean="0"/>
              <a:t>In this model, the N filament is the stem comprising material dragged outwards behind a rising bubble.</a:t>
            </a:r>
          </a:p>
        </p:txBody>
      </p:sp>
      <p:sp>
        <p:nvSpPr>
          <p:cNvPr id="4" name="Slide Number Placeholder 3"/>
          <p:cNvSpPr>
            <a:spLocks noGrp="1"/>
          </p:cNvSpPr>
          <p:nvPr>
            <p:ph type="sldNum" sz="quarter" idx="10"/>
          </p:nvPr>
        </p:nvSpPr>
        <p:spPr/>
        <p:txBody>
          <a:bodyPr/>
          <a:lstStyle/>
          <a:p>
            <a:fld id="{82C4920B-18F0-CA46-B418-9287C204357C}"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horseshoe</a:t>
            </a:r>
            <a:r>
              <a:rPr lang="en-US" baseline="0" dirty="0" smtClean="0"/>
              <a:t> loop is thought to be a vortex created by a rising bubble.</a:t>
            </a:r>
          </a:p>
          <a:p>
            <a:r>
              <a:rPr lang="en-US" baseline="0" dirty="0" smtClean="0"/>
              <a:t>Indeed, the horseshoe loop lies just inwards of a huge bubble, and we can also see the other supposed vortex.</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two loops towards</a:t>
            </a:r>
            <a:r>
              <a:rPr lang="en-US" baseline="0" dirty="0" smtClean="0"/>
              <a:t> the south also are located inwards of a large bubble, and may comprise vortices created by this bubble.</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a:t>
            </a:r>
            <a:r>
              <a:rPr lang="en-US" baseline="0" dirty="0" smtClean="0"/>
              <a:t> us look more closely at the velocity field in these three regions, beginning with the N filament.</a:t>
            </a:r>
          </a:p>
          <a:p>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comparison</a:t>
            </a:r>
            <a:r>
              <a:rPr lang="en-US" baseline="0" dirty="0" smtClean="0"/>
              <a:t> of the velocity field measured using slit spectroscopy and that we measured.</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diamonds here indicate the velocities at</a:t>
            </a:r>
            <a:r>
              <a:rPr lang="en-US" baseline="0" dirty="0" smtClean="0"/>
              <a:t> line center</a:t>
            </a:r>
            <a:r>
              <a:rPr lang="en-US" dirty="0" smtClean="0"/>
              <a:t> measured using slit</a:t>
            </a:r>
            <a:r>
              <a:rPr lang="en-US" baseline="0" dirty="0" smtClean="0"/>
              <a:t> spectroscopy, and the dots the velocities we measured for the same cut through the filament.  As you can see, the two measurements are in excellent agreement, and also illustrate the high precision with which we can infer the line central velocity.</a:t>
            </a:r>
          </a:p>
          <a:p>
            <a:r>
              <a:rPr lang="en-US" baseline="0" dirty="0" smtClean="0"/>
              <a:t>About halfway down this filament, the velocity flips from </a:t>
            </a:r>
            <a:r>
              <a:rPr lang="en-US" baseline="0" dirty="0" err="1" smtClean="0"/>
              <a:t>blueshifted</a:t>
            </a:r>
            <a:r>
              <a:rPr lang="en-US" baseline="0" dirty="0" smtClean="0"/>
              <a:t> to </a:t>
            </a:r>
            <a:r>
              <a:rPr lang="en-US" baseline="0" dirty="0" err="1" smtClean="0"/>
              <a:t>redshifted</a:t>
            </a:r>
            <a:r>
              <a:rPr lang="en-US" baseline="0" dirty="0" smtClean="0"/>
              <a:t>, consistent with the idea that the outer portion is being dragged outwards whereas the inner portion is falling back.</a:t>
            </a:r>
          </a:p>
          <a:p>
            <a:r>
              <a:rPr lang="en-US" baseline="0" dirty="0" smtClean="0"/>
              <a:t>Notice that the slit passes through two different strands of the N filament.</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the velocity</a:t>
            </a:r>
            <a:r>
              <a:rPr lang="en-US" baseline="0" dirty="0" smtClean="0"/>
              <a:t> field we measured for all the different strands of the N filament.</a:t>
            </a:r>
          </a:p>
          <a:p>
            <a:r>
              <a:rPr lang="en-US" baseline="0" dirty="0" smtClean="0"/>
              <a:t>As you can see, the two strands differ in velocity by ~100 km/</a:t>
            </a:r>
            <a:r>
              <a:rPr lang="en-US" baseline="0" dirty="0" err="1" smtClean="0"/>
              <a:t>s</a:t>
            </a:r>
            <a:r>
              <a:rPr lang="en-US" baseline="0" dirty="0" smtClean="0"/>
              <a:t> along their lengths.  This is very difficult to understand if the two strands are parts of the same overall filament.</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 us now turn to</a:t>
            </a:r>
            <a:r>
              <a:rPr lang="en-US" baseline="0" dirty="0" smtClean="0"/>
              <a:t> the kinematics of the horseshoe loop.</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Which you will recall is thought to be a vortex</a:t>
            </a:r>
            <a:r>
              <a:rPr lang="en-US" baseline="0" dirty="0" smtClean="0"/>
              <a:t> created by a rising bubble.</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flow pattern is such that the highest velocities should occur</a:t>
            </a:r>
            <a:r>
              <a:rPr lang="en-US" baseline="0" dirty="0" smtClean="0"/>
              <a:t> </a:t>
            </a:r>
            <a:r>
              <a:rPr lang="en-US" dirty="0" smtClean="0"/>
              <a:t>on the inward</a:t>
            </a:r>
            <a:r>
              <a:rPr lang="en-US" baseline="0" dirty="0" smtClean="0"/>
              <a:t> side of the vortex, as is indeed seen.</a:t>
            </a:r>
          </a:p>
          <a:p>
            <a:r>
              <a:rPr lang="en-US" baseline="0" dirty="0" smtClean="0"/>
              <a:t>You can see that the right part of the loop has higher </a:t>
            </a:r>
            <a:r>
              <a:rPr lang="en-US" baseline="0" dirty="0" err="1" smtClean="0"/>
              <a:t>redshifted</a:t>
            </a:r>
            <a:r>
              <a:rPr lang="en-US" baseline="0" dirty="0" smtClean="0"/>
              <a:t> velocities than the left.</a:t>
            </a:r>
          </a:p>
          <a:p>
            <a:r>
              <a:rPr lang="en-US" baseline="0" dirty="0" smtClean="0"/>
              <a:t>Furthermore, the flow pattern in front of the bubble should be opposite to that behind the bubble, as is apparently the case as indicated by the </a:t>
            </a:r>
            <a:r>
              <a:rPr lang="en-US" baseline="0" dirty="0" err="1" smtClean="0"/>
              <a:t>blueshifted</a:t>
            </a:r>
            <a:r>
              <a:rPr lang="en-US" baseline="0" dirty="0" smtClean="0"/>
              <a:t> velocities here.</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is our measured velocity field.</a:t>
            </a:r>
          </a:p>
          <a:p>
            <a:r>
              <a:rPr lang="en-US" baseline="0" dirty="0" smtClean="0"/>
              <a:t>The velocity field we measured for the horseshoe loop is similar to that inferred from slit spectroscopy, where the right side reach higher </a:t>
            </a:r>
            <a:r>
              <a:rPr lang="en-US" baseline="0" dirty="0" err="1" smtClean="0"/>
              <a:t>redshifted</a:t>
            </a:r>
            <a:r>
              <a:rPr lang="en-US" baseline="0" dirty="0" smtClean="0"/>
              <a:t> velocities than the left side.  Furthermore, we show clearly that the velocity field in front of the bubble is </a:t>
            </a:r>
            <a:r>
              <a:rPr lang="en-US" baseline="0" dirty="0" err="1" smtClean="0"/>
              <a:t>blueshifted</a:t>
            </a:r>
            <a:r>
              <a:rPr lang="en-US" baseline="0" dirty="0" smtClean="0"/>
              <a:t>.</a:t>
            </a:r>
          </a:p>
          <a:p>
            <a:r>
              <a:rPr lang="en-US" baseline="0" dirty="0" smtClean="0"/>
              <a:t>On the other hand, the velocity field of the counterpart to the horseshoe loop is entirely different.  Instead of increasing in </a:t>
            </a:r>
            <a:r>
              <a:rPr lang="en-US" baseline="0" dirty="0" err="1" smtClean="0"/>
              <a:t>redshifted</a:t>
            </a:r>
            <a:r>
              <a:rPr lang="en-US" baseline="0" dirty="0" smtClean="0"/>
              <a:t> velocities outwards, it increases in </a:t>
            </a:r>
            <a:r>
              <a:rPr lang="en-US" baseline="0" dirty="0" err="1" smtClean="0"/>
              <a:t>blueshifted</a:t>
            </a:r>
            <a:r>
              <a:rPr lang="en-US" baseline="0" dirty="0" smtClean="0"/>
              <a:t> velocities outwards, and reverses in velocity along its visible arm.  If the horseshoe loop is a vortex, this makes it difficult to understand the velocity field of its counterpart in terms of a vortex.</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Finally, we show for the </a:t>
            </a:r>
            <a:r>
              <a:rPr lang="en-US" baseline="0" dirty="0" smtClean="0"/>
              <a:t>first time the velocity field of the two southern loops.</a:t>
            </a:r>
          </a:p>
          <a:p>
            <a:r>
              <a:rPr lang="en-US" baseline="0" dirty="0" smtClean="0"/>
              <a:t>These two loops have entirely different velocities.  The loop on the left is </a:t>
            </a:r>
            <a:r>
              <a:rPr lang="en-US" baseline="0" dirty="0" err="1" smtClean="0"/>
              <a:t>blueshifted</a:t>
            </a:r>
            <a:r>
              <a:rPr lang="en-US" baseline="0" dirty="0" smtClean="0"/>
              <a:t>, whereas the loop on the right Is predominantly </a:t>
            </a:r>
            <a:r>
              <a:rPr lang="en-US" baseline="0" dirty="0" err="1" smtClean="0"/>
              <a:t>redshifted</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Actually,</a:t>
            </a:r>
            <a:r>
              <a:rPr lang="en-US" baseline="0" dirty="0" smtClean="0"/>
              <a:t> its even more complicated than that.</a:t>
            </a:r>
          </a:p>
          <a:p>
            <a:r>
              <a:rPr lang="en-US" baseline="0" dirty="0" smtClean="0"/>
              <a:t>Large swaths of the loop to the right has two velocity components, one of which is </a:t>
            </a:r>
            <a:r>
              <a:rPr lang="en-US" baseline="0" dirty="0" err="1" smtClean="0"/>
              <a:t>blueshifted</a:t>
            </a:r>
            <a:r>
              <a:rPr lang="en-US" baseline="0" dirty="0" smtClean="0"/>
              <a:t>, and other </a:t>
            </a:r>
            <a:r>
              <a:rPr lang="en-US" baseline="0" dirty="0" err="1" smtClean="0"/>
              <a:t>redshifted</a:t>
            </a:r>
            <a:r>
              <a:rPr lang="en-US" baseline="0" dirty="0" smtClean="0"/>
              <a:t>.  Usually the </a:t>
            </a:r>
            <a:r>
              <a:rPr lang="en-US" baseline="0" dirty="0" err="1" smtClean="0"/>
              <a:t>redshifted</a:t>
            </a:r>
            <a:r>
              <a:rPr lang="en-US" baseline="0" dirty="0" smtClean="0"/>
              <a:t> component has higher line intensity.  In the figure I showed before, we plotted the stronger component.</a:t>
            </a:r>
          </a:p>
          <a:p>
            <a:r>
              <a:rPr lang="en-US" baseline="0" dirty="0" smtClean="0"/>
              <a:t>It is probably going to be difficult to reconcile the southern loops with vortices created by a rising bubble.</a:t>
            </a:r>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C4920B-18F0-CA46-B418-9287C204357C}"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85E570-0034-C343-82C9-B785791F655E}" type="datetimeFigureOut">
              <a:rPr lang="en-US" smtClean="0"/>
              <a:pPr/>
              <a:t>7/12/11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D7A227-CF20-6C40-A0CB-A18F5DE2F2B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85E570-0034-C343-82C9-B785791F655E}" type="datetimeFigureOut">
              <a:rPr lang="en-US" smtClean="0"/>
              <a:pPr/>
              <a:t>7/12/11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D7A227-CF20-6C40-A0CB-A18F5DE2F2B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85E570-0034-C343-82C9-B785791F655E}" type="datetimeFigureOut">
              <a:rPr lang="en-US" smtClean="0"/>
              <a:pPr/>
              <a:t>7/12/11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D7A227-CF20-6C40-A0CB-A18F5DE2F2B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85E570-0034-C343-82C9-B785791F655E}" type="datetimeFigureOut">
              <a:rPr lang="en-US" smtClean="0"/>
              <a:pPr/>
              <a:t>7/12/11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D7A227-CF20-6C40-A0CB-A18F5DE2F2B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85E570-0034-C343-82C9-B785791F655E}" type="datetimeFigureOut">
              <a:rPr lang="en-US" smtClean="0"/>
              <a:pPr/>
              <a:t>7/12/11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D7A227-CF20-6C40-A0CB-A18F5DE2F2B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85E570-0034-C343-82C9-B785791F655E}" type="datetimeFigureOut">
              <a:rPr lang="en-US" smtClean="0"/>
              <a:pPr/>
              <a:t>7/12/11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D7A227-CF20-6C40-A0CB-A18F5DE2F2B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85E570-0034-C343-82C9-B785791F655E}" type="datetimeFigureOut">
              <a:rPr lang="en-US" smtClean="0"/>
              <a:pPr/>
              <a:t>7/12/11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D7A227-CF20-6C40-A0CB-A18F5DE2F2B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85E570-0034-C343-82C9-B785791F655E}" type="datetimeFigureOut">
              <a:rPr lang="en-US" smtClean="0"/>
              <a:pPr/>
              <a:t>7/12/11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D7A227-CF20-6C40-A0CB-A18F5DE2F2B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85E570-0034-C343-82C9-B785791F655E}" type="datetimeFigureOut">
              <a:rPr lang="en-US" smtClean="0"/>
              <a:pPr/>
              <a:t>7/12/11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D7A227-CF20-6C40-A0CB-A18F5DE2F2B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85E570-0034-C343-82C9-B785791F655E}" type="datetimeFigureOut">
              <a:rPr lang="en-US" smtClean="0"/>
              <a:pPr/>
              <a:t>7/12/11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D7A227-CF20-6C40-A0CB-A18F5DE2F2B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85E570-0034-C343-82C9-B785791F655E}" type="datetimeFigureOut">
              <a:rPr lang="en-US" smtClean="0"/>
              <a:pPr/>
              <a:t>7/12/11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D7A227-CF20-6C40-A0CB-A18F5DE2F2B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85E570-0034-C343-82C9-B785791F655E}" type="datetimeFigureOut">
              <a:rPr lang="en-US" smtClean="0"/>
              <a:pPr/>
              <a:t>7/12/11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D7A227-CF20-6C40-A0CB-A18F5DE2F2B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4.jpeg"/><Relationship Id="rId5"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6.png"/><Relationship Id="rId5"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image" Target="../media/image19.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image" Target="../media/image19.jpe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17.png"/><Relationship Id="rId5"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99621" y="100240"/>
            <a:ext cx="9002332" cy="954107"/>
          </a:xfrm>
          <a:prstGeom prst="rect">
            <a:avLst/>
          </a:prstGeom>
          <a:noFill/>
        </p:spPr>
        <p:txBody>
          <a:bodyPr wrap="square" rtlCol="0">
            <a:spAutoFit/>
          </a:bodyPr>
          <a:lstStyle/>
          <a:p>
            <a:pPr algn="ctr"/>
            <a:r>
              <a:rPr lang="en-US" sz="2800" dirty="0" smtClean="0">
                <a:latin typeface="Comic Sans MS"/>
                <a:cs typeface="Comic Sans MS"/>
              </a:rPr>
              <a:t>Velocity Field of the Optical Nebula at the Center of the </a:t>
            </a:r>
            <a:r>
              <a:rPr lang="en-US" sz="2800" dirty="0" err="1" smtClean="0">
                <a:latin typeface="Comic Sans MS"/>
                <a:cs typeface="Comic Sans MS"/>
              </a:rPr>
              <a:t>Perseus</a:t>
            </a:r>
            <a:r>
              <a:rPr lang="en-US" sz="2800" dirty="0" smtClean="0">
                <a:latin typeface="Comic Sans MS"/>
                <a:cs typeface="Comic Sans MS"/>
              </a:rPr>
              <a:t> Cluster</a:t>
            </a:r>
            <a:endParaRPr lang="en-US" sz="2500" dirty="0">
              <a:latin typeface="Comic Sans MS"/>
              <a:cs typeface="Comic Sans MS"/>
            </a:endParaRPr>
          </a:p>
        </p:txBody>
      </p:sp>
      <p:sp>
        <p:nvSpPr>
          <p:cNvPr id="7" name="TextBox 6"/>
          <p:cNvSpPr txBox="1"/>
          <p:nvPr/>
        </p:nvSpPr>
        <p:spPr>
          <a:xfrm>
            <a:off x="99621" y="1343843"/>
            <a:ext cx="4937691" cy="2113399"/>
          </a:xfrm>
          <a:prstGeom prst="rect">
            <a:avLst/>
          </a:prstGeom>
          <a:noFill/>
        </p:spPr>
        <p:txBody>
          <a:bodyPr wrap="square" rtlCol="0">
            <a:spAutoFit/>
          </a:bodyPr>
          <a:lstStyle/>
          <a:p>
            <a:pPr>
              <a:spcBef>
                <a:spcPts val="400"/>
              </a:spcBef>
              <a:spcAft>
                <a:spcPts val="400"/>
              </a:spcAft>
            </a:pPr>
            <a:r>
              <a:rPr lang="en-US" sz="2000" dirty="0" smtClean="0">
                <a:solidFill>
                  <a:schemeClr val="tx1">
                    <a:lumMod val="75000"/>
                    <a:lumOff val="25000"/>
                  </a:schemeClr>
                </a:solidFill>
                <a:latin typeface="Comic Sans MS"/>
                <a:cs typeface="Comic Sans MS"/>
              </a:rPr>
              <a:t>Jeremy Lim (University of Hong Kong)</a:t>
            </a:r>
          </a:p>
          <a:p>
            <a:pPr>
              <a:spcBef>
                <a:spcPts val="400"/>
              </a:spcBef>
              <a:spcAft>
                <a:spcPts val="400"/>
              </a:spcAft>
            </a:pPr>
            <a:r>
              <a:rPr lang="en-US" dirty="0" smtClean="0">
                <a:solidFill>
                  <a:schemeClr val="tx1">
                    <a:lumMod val="75000"/>
                    <a:lumOff val="25000"/>
                  </a:schemeClr>
                </a:solidFill>
                <a:latin typeface="Comic Sans MS"/>
                <a:cs typeface="Comic Sans MS"/>
              </a:rPr>
              <a:t>*</a:t>
            </a:r>
            <a:r>
              <a:rPr lang="en-US" dirty="0" smtClean="0">
                <a:solidFill>
                  <a:srgbClr val="FF0000"/>
                </a:solidFill>
                <a:latin typeface="Comic Sans MS"/>
                <a:cs typeface="Comic Sans MS"/>
              </a:rPr>
              <a:t>Jeffrey Chan </a:t>
            </a:r>
            <a:r>
              <a:rPr lang="en-US" dirty="0" smtClean="0">
                <a:solidFill>
                  <a:schemeClr val="tx1">
                    <a:lumMod val="75000"/>
                    <a:lumOff val="25000"/>
                  </a:schemeClr>
                </a:solidFill>
                <a:latin typeface="Comic Sans MS"/>
                <a:cs typeface="Comic Sans MS"/>
              </a:rPr>
              <a:t>(University of Hong Kong)</a:t>
            </a:r>
          </a:p>
          <a:p>
            <a:pPr>
              <a:spcBef>
                <a:spcPts val="400"/>
              </a:spcBef>
              <a:spcAft>
                <a:spcPts val="400"/>
              </a:spcAft>
            </a:pPr>
            <a:r>
              <a:rPr lang="en-US" dirty="0" err="1" smtClean="0">
                <a:solidFill>
                  <a:schemeClr val="tx1">
                    <a:lumMod val="75000"/>
                    <a:lumOff val="25000"/>
                  </a:schemeClr>
                </a:solidFill>
                <a:latin typeface="Comic Sans MS"/>
                <a:cs typeface="Comic Sans MS"/>
              </a:rPr>
              <a:t>Youichi</a:t>
            </a:r>
            <a:r>
              <a:rPr lang="en-US" dirty="0" smtClean="0">
                <a:solidFill>
                  <a:schemeClr val="tx1">
                    <a:lumMod val="75000"/>
                    <a:lumOff val="25000"/>
                  </a:schemeClr>
                </a:solidFill>
                <a:latin typeface="Comic Sans MS"/>
                <a:cs typeface="Comic Sans MS"/>
              </a:rPr>
              <a:t> </a:t>
            </a:r>
            <a:r>
              <a:rPr lang="en-US" dirty="0" err="1" smtClean="0">
                <a:solidFill>
                  <a:schemeClr val="tx1">
                    <a:lumMod val="75000"/>
                    <a:lumOff val="25000"/>
                  </a:schemeClr>
                </a:solidFill>
                <a:latin typeface="Comic Sans MS"/>
                <a:cs typeface="Comic Sans MS"/>
              </a:rPr>
              <a:t>Ohyama</a:t>
            </a:r>
            <a:r>
              <a:rPr lang="en-US" dirty="0" smtClean="0">
                <a:solidFill>
                  <a:schemeClr val="tx1">
                    <a:lumMod val="75000"/>
                    <a:lumOff val="25000"/>
                  </a:schemeClr>
                </a:solidFill>
                <a:latin typeface="Comic Sans MS"/>
                <a:cs typeface="Comic Sans MS"/>
              </a:rPr>
              <a:t> (ASIAA)</a:t>
            </a:r>
          </a:p>
          <a:p>
            <a:pPr>
              <a:spcBef>
                <a:spcPts val="400"/>
              </a:spcBef>
              <a:spcAft>
                <a:spcPts val="400"/>
              </a:spcAft>
            </a:pPr>
            <a:r>
              <a:rPr lang="en-US" dirty="0" smtClean="0">
                <a:solidFill>
                  <a:schemeClr val="tx1">
                    <a:lumMod val="75000"/>
                    <a:lumOff val="25000"/>
                  </a:schemeClr>
                </a:solidFill>
                <a:latin typeface="Comic Sans MS"/>
                <a:cs typeface="Comic Sans MS"/>
              </a:rPr>
              <a:t>*I-Ting Ho (University of Hawaii)</a:t>
            </a:r>
          </a:p>
          <a:p>
            <a:pPr>
              <a:spcBef>
                <a:spcPts val="400"/>
              </a:spcBef>
              <a:spcAft>
                <a:spcPts val="400"/>
              </a:spcAft>
            </a:pPr>
            <a:endParaRPr lang="en-US" sz="100" dirty="0" smtClean="0">
              <a:solidFill>
                <a:schemeClr val="tx1">
                  <a:lumMod val="75000"/>
                  <a:lumOff val="25000"/>
                </a:schemeClr>
              </a:solidFill>
              <a:latin typeface="Comic Sans MS"/>
              <a:cs typeface="Comic Sans MS"/>
            </a:endParaRPr>
          </a:p>
          <a:p>
            <a:pPr>
              <a:spcBef>
                <a:spcPts val="400"/>
              </a:spcBef>
              <a:spcAft>
                <a:spcPts val="400"/>
              </a:spcAft>
            </a:pPr>
            <a:r>
              <a:rPr lang="en-US" dirty="0" smtClean="0">
                <a:solidFill>
                  <a:schemeClr val="tx1">
                    <a:lumMod val="75000"/>
                    <a:lumOff val="25000"/>
                  </a:schemeClr>
                </a:solidFill>
                <a:latin typeface="Comic Sans MS"/>
                <a:cs typeface="Comic Sans MS"/>
              </a:rPr>
              <a:t>*graduate students</a:t>
            </a:r>
          </a:p>
        </p:txBody>
      </p:sp>
      <p:pic>
        <p:nvPicPr>
          <p:cNvPr id="10" name="Picture 9"/>
          <p:cNvPicPr>
            <a:picLocks noChangeAspect="1"/>
          </p:cNvPicPr>
          <p:nvPr/>
        </p:nvPicPr>
        <p:blipFill>
          <a:blip r:embed="rId2"/>
          <a:stretch>
            <a:fillRect/>
          </a:stretch>
        </p:blipFill>
        <p:spPr>
          <a:xfrm flipH="1">
            <a:off x="4840520" y="1100809"/>
            <a:ext cx="4206912" cy="5679331"/>
          </a:xfrm>
          <a:prstGeom prst="rect">
            <a:avLst/>
          </a:prstGeom>
        </p:spPr>
      </p:pic>
      <p:sp>
        <p:nvSpPr>
          <p:cNvPr id="13" name="TextBox 12"/>
          <p:cNvSpPr txBox="1"/>
          <p:nvPr/>
        </p:nvSpPr>
        <p:spPr>
          <a:xfrm>
            <a:off x="693942" y="5499494"/>
            <a:ext cx="184666" cy="369332"/>
          </a:xfrm>
          <a:prstGeom prst="rect">
            <a:avLst/>
          </a:prstGeom>
          <a:noFill/>
        </p:spPr>
        <p:txBody>
          <a:bodyPr wrap="none" rtlCol="0">
            <a:spAutoFit/>
          </a:bodyPr>
          <a:lstStyle/>
          <a:p>
            <a:endParaRPr lang="en-US" dirty="0"/>
          </a:p>
        </p:txBody>
      </p:sp>
      <p:sp>
        <p:nvSpPr>
          <p:cNvPr id="14" name="TextBox 13"/>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17" name="Straight Connector 16"/>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20" name="TextBox 1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sp>
        <p:nvSpPr>
          <p:cNvPr id="12" name="TextBox 11"/>
          <p:cNvSpPr txBox="1"/>
          <p:nvPr/>
        </p:nvSpPr>
        <p:spPr>
          <a:xfrm>
            <a:off x="4847538" y="4880495"/>
            <a:ext cx="1181558" cy="369332"/>
          </a:xfrm>
          <a:prstGeom prst="rect">
            <a:avLst/>
          </a:prstGeom>
          <a:noFill/>
        </p:spPr>
        <p:txBody>
          <a:bodyPr wrap="square" rtlCol="0">
            <a:spAutoFit/>
          </a:bodyPr>
          <a:lstStyle/>
          <a:p>
            <a:r>
              <a:rPr lang="en-US" dirty="0" smtClean="0">
                <a:solidFill>
                  <a:schemeClr val="bg1"/>
                </a:solidFill>
                <a:latin typeface="Times New Roman"/>
                <a:cs typeface="Times New Roman"/>
              </a:rPr>
              <a:t>NGC 1275</a:t>
            </a:r>
            <a:endParaRPr lang="en-US" dirty="0">
              <a:solidFill>
                <a:schemeClr val="bg1"/>
              </a:solidFill>
              <a:latin typeface="Times New Roman"/>
              <a:cs typeface="Times New Roma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99621" y="100240"/>
            <a:ext cx="9002332" cy="954107"/>
          </a:xfrm>
          <a:prstGeom prst="rect">
            <a:avLst/>
          </a:prstGeom>
          <a:noFill/>
        </p:spPr>
        <p:txBody>
          <a:bodyPr wrap="square" rtlCol="0">
            <a:spAutoFit/>
          </a:bodyPr>
          <a:lstStyle/>
          <a:p>
            <a:pPr algn="ctr"/>
            <a:r>
              <a:rPr lang="en-US" sz="2800" dirty="0" smtClean="0">
                <a:latin typeface="Comic Sans MS"/>
                <a:cs typeface="Comic Sans MS"/>
              </a:rPr>
              <a:t>Velocity Field of the Optical Nebula at the Center of the </a:t>
            </a:r>
            <a:r>
              <a:rPr lang="en-US" sz="2800" dirty="0" err="1" smtClean="0">
                <a:latin typeface="Comic Sans MS"/>
                <a:cs typeface="Comic Sans MS"/>
              </a:rPr>
              <a:t>Perseus</a:t>
            </a:r>
            <a:r>
              <a:rPr lang="en-US" sz="2800" dirty="0" smtClean="0">
                <a:latin typeface="Comic Sans MS"/>
                <a:cs typeface="Comic Sans MS"/>
              </a:rPr>
              <a:t> Cluster</a:t>
            </a:r>
            <a:endParaRPr lang="en-US" sz="2500" dirty="0">
              <a:latin typeface="Comic Sans MS"/>
              <a:cs typeface="Comic Sans MS"/>
            </a:endParaRPr>
          </a:p>
        </p:txBody>
      </p:sp>
      <p:pic>
        <p:nvPicPr>
          <p:cNvPr id="10" name="Picture 9"/>
          <p:cNvPicPr>
            <a:picLocks noChangeAspect="1"/>
          </p:cNvPicPr>
          <p:nvPr/>
        </p:nvPicPr>
        <p:blipFill>
          <a:blip r:embed="rId3"/>
          <a:stretch>
            <a:fillRect/>
          </a:stretch>
        </p:blipFill>
        <p:spPr>
          <a:xfrm flipH="1">
            <a:off x="4840520" y="1100809"/>
            <a:ext cx="4206912" cy="5679331"/>
          </a:xfrm>
          <a:prstGeom prst="rect">
            <a:avLst/>
          </a:prstGeom>
        </p:spPr>
      </p:pic>
      <p:sp>
        <p:nvSpPr>
          <p:cNvPr id="13" name="TextBox 12"/>
          <p:cNvSpPr txBox="1"/>
          <p:nvPr/>
        </p:nvSpPr>
        <p:spPr>
          <a:xfrm>
            <a:off x="693942" y="5499494"/>
            <a:ext cx="184666" cy="369332"/>
          </a:xfrm>
          <a:prstGeom prst="rect">
            <a:avLst/>
          </a:prstGeom>
          <a:noFill/>
        </p:spPr>
        <p:txBody>
          <a:bodyPr wrap="none" rtlCol="0">
            <a:spAutoFit/>
          </a:bodyPr>
          <a:lstStyle/>
          <a:p>
            <a:endParaRPr lang="en-US" dirty="0"/>
          </a:p>
        </p:txBody>
      </p:sp>
      <p:sp>
        <p:nvSpPr>
          <p:cNvPr id="14" name="TextBox 13"/>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17" name="Straight Connector 16"/>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20" name="TextBox 1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sp>
        <p:nvSpPr>
          <p:cNvPr id="12" name="TextBox 11"/>
          <p:cNvSpPr txBox="1"/>
          <p:nvPr/>
        </p:nvSpPr>
        <p:spPr>
          <a:xfrm>
            <a:off x="4847538" y="4880495"/>
            <a:ext cx="1181558" cy="369332"/>
          </a:xfrm>
          <a:prstGeom prst="rect">
            <a:avLst/>
          </a:prstGeom>
          <a:noFill/>
        </p:spPr>
        <p:txBody>
          <a:bodyPr wrap="square" rtlCol="0">
            <a:spAutoFit/>
          </a:bodyPr>
          <a:lstStyle/>
          <a:p>
            <a:r>
              <a:rPr lang="en-US" dirty="0" smtClean="0">
                <a:solidFill>
                  <a:schemeClr val="bg1"/>
                </a:solidFill>
                <a:latin typeface="Times New Roman"/>
                <a:cs typeface="Times New Roman"/>
              </a:rPr>
              <a:t>NGC 1275</a:t>
            </a:r>
            <a:endParaRPr lang="en-US" dirty="0">
              <a:solidFill>
                <a:schemeClr val="bg1"/>
              </a:solidFill>
              <a:latin typeface="Times New Roman"/>
              <a:cs typeface="Times New Roman"/>
            </a:endParaRPr>
          </a:p>
        </p:txBody>
      </p:sp>
      <p:sp>
        <p:nvSpPr>
          <p:cNvPr id="15" name="TextBox 14"/>
          <p:cNvSpPr txBox="1"/>
          <p:nvPr/>
        </p:nvSpPr>
        <p:spPr>
          <a:xfrm>
            <a:off x="99621" y="1130007"/>
            <a:ext cx="4740899" cy="3893373"/>
          </a:xfrm>
          <a:prstGeom prst="rect">
            <a:avLst/>
          </a:prstGeom>
          <a:noFill/>
        </p:spPr>
        <p:txBody>
          <a:bodyPr wrap="square" rtlCol="0">
            <a:spAutoFit/>
          </a:bodyPr>
          <a:lstStyle/>
          <a:p>
            <a:pPr marL="180975" indent="-180975">
              <a:spcAft>
                <a:spcPts val="600"/>
              </a:spcAft>
              <a:buSzPct val="50000"/>
              <a:buFont typeface="Wingdings" charset="2"/>
              <a:buChar char="u"/>
              <a:tabLst>
                <a:tab pos="354013" algn="l"/>
                <a:tab pos="536575" algn="l"/>
              </a:tabLst>
            </a:pPr>
            <a:r>
              <a:rPr lang="en-US" sz="2200" dirty="0" smtClean="0">
                <a:latin typeface="Times New Roman"/>
                <a:cs typeface="Times New Roman"/>
              </a:rPr>
              <a:t>Luminous optical nebulae preferentially found at centers of    cool-core clusters.  That associated with the central giant elliptical galaxy of the </a:t>
            </a:r>
            <a:r>
              <a:rPr lang="en-US" sz="2200" dirty="0" err="1" smtClean="0">
                <a:latin typeface="Times New Roman"/>
                <a:cs typeface="Times New Roman"/>
              </a:rPr>
              <a:t>Perseus</a:t>
            </a:r>
            <a:r>
              <a:rPr lang="en-US" sz="2200" dirty="0" smtClean="0">
                <a:latin typeface="Times New Roman"/>
                <a:cs typeface="Times New Roman"/>
              </a:rPr>
              <a:t> cluster, NGC 1275, particularly bright and extended.</a:t>
            </a:r>
          </a:p>
          <a:p>
            <a:pPr marL="180975" indent="-180975">
              <a:spcAft>
                <a:spcPts val="600"/>
              </a:spcAft>
              <a:buSzPct val="50000"/>
              <a:buFont typeface="Wingdings" charset="2"/>
              <a:buChar char="u"/>
              <a:tabLst>
                <a:tab pos="354013" algn="l"/>
                <a:tab pos="536575" algn="l"/>
              </a:tabLst>
            </a:pPr>
            <a:r>
              <a:rPr lang="en-US" sz="2200" dirty="0" smtClean="0">
                <a:latin typeface="Times New Roman"/>
                <a:cs typeface="Times New Roman"/>
              </a:rPr>
              <a:t>Nature of Nebula:						-	composition?						-	excitation?							-	origin? 							-	fate?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99621" y="100240"/>
            <a:ext cx="9002332" cy="954107"/>
          </a:xfrm>
          <a:prstGeom prst="rect">
            <a:avLst/>
          </a:prstGeom>
          <a:noFill/>
        </p:spPr>
        <p:txBody>
          <a:bodyPr wrap="square" rtlCol="0">
            <a:spAutoFit/>
          </a:bodyPr>
          <a:lstStyle/>
          <a:p>
            <a:pPr algn="ctr"/>
            <a:r>
              <a:rPr lang="en-US" sz="2800" dirty="0" smtClean="0">
                <a:latin typeface="Comic Sans MS"/>
                <a:cs typeface="Comic Sans MS"/>
              </a:rPr>
              <a:t>Velocity Field of the Optical Nebula at the Center of the </a:t>
            </a:r>
            <a:r>
              <a:rPr lang="en-US" sz="2800" dirty="0" err="1" smtClean="0">
                <a:latin typeface="Comic Sans MS"/>
                <a:cs typeface="Comic Sans MS"/>
              </a:rPr>
              <a:t>Perseus</a:t>
            </a:r>
            <a:r>
              <a:rPr lang="en-US" sz="2800" dirty="0" smtClean="0">
                <a:latin typeface="Comic Sans MS"/>
                <a:cs typeface="Comic Sans MS"/>
              </a:rPr>
              <a:t> Cluster</a:t>
            </a:r>
            <a:endParaRPr lang="en-US" sz="2500" dirty="0">
              <a:latin typeface="Comic Sans MS"/>
              <a:cs typeface="Comic Sans MS"/>
            </a:endParaRPr>
          </a:p>
        </p:txBody>
      </p:sp>
      <p:pic>
        <p:nvPicPr>
          <p:cNvPr id="10" name="Picture 9"/>
          <p:cNvPicPr>
            <a:picLocks noChangeAspect="1"/>
          </p:cNvPicPr>
          <p:nvPr/>
        </p:nvPicPr>
        <p:blipFill>
          <a:blip r:embed="rId3"/>
          <a:stretch>
            <a:fillRect/>
          </a:stretch>
        </p:blipFill>
        <p:spPr>
          <a:xfrm flipH="1">
            <a:off x="4840520" y="1100809"/>
            <a:ext cx="4206912" cy="5679331"/>
          </a:xfrm>
          <a:prstGeom prst="rect">
            <a:avLst/>
          </a:prstGeom>
        </p:spPr>
      </p:pic>
      <p:sp>
        <p:nvSpPr>
          <p:cNvPr id="13" name="TextBox 12"/>
          <p:cNvSpPr txBox="1"/>
          <p:nvPr/>
        </p:nvSpPr>
        <p:spPr>
          <a:xfrm>
            <a:off x="693942" y="5499494"/>
            <a:ext cx="184666" cy="369332"/>
          </a:xfrm>
          <a:prstGeom prst="rect">
            <a:avLst/>
          </a:prstGeom>
          <a:noFill/>
        </p:spPr>
        <p:txBody>
          <a:bodyPr wrap="none" rtlCol="0">
            <a:spAutoFit/>
          </a:bodyPr>
          <a:lstStyle/>
          <a:p>
            <a:endParaRPr lang="en-US" dirty="0"/>
          </a:p>
        </p:txBody>
      </p:sp>
      <p:sp>
        <p:nvSpPr>
          <p:cNvPr id="14" name="TextBox 13"/>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17" name="Straight Connector 16"/>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20" name="TextBox 1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sp>
        <p:nvSpPr>
          <p:cNvPr id="12" name="TextBox 11"/>
          <p:cNvSpPr txBox="1"/>
          <p:nvPr/>
        </p:nvSpPr>
        <p:spPr>
          <a:xfrm>
            <a:off x="4847538" y="4880495"/>
            <a:ext cx="1181558" cy="369332"/>
          </a:xfrm>
          <a:prstGeom prst="rect">
            <a:avLst/>
          </a:prstGeom>
          <a:noFill/>
        </p:spPr>
        <p:txBody>
          <a:bodyPr wrap="square" rtlCol="0">
            <a:spAutoFit/>
          </a:bodyPr>
          <a:lstStyle/>
          <a:p>
            <a:r>
              <a:rPr lang="en-US" dirty="0" smtClean="0">
                <a:solidFill>
                  <a:schemeClr val="bg1"/>
                </a:solidFill>
                <a:latin typeface="Times New Roman"/>
                <a:cs typeface="Times New Roman"/>
              </a:rPr>
              <a:t>NGC 1275</a:t>
            </a:r>
            <a:endParaRPr lang="en-US" dirty="0">
              <a:solidFill>
                <a:schemeClr val="bg1"/>
              </a:solidFill>
              <a:latin typeface="Times New Roman"/>
              <a:cs typeface="Times New Roman"/>
            </a:endParaRPr>
          </a:p>
        </p:txBody>
      </p:sp>
      <p:sp>
        <p:nvSpPr>
          <p:cNvPr id="11" name="TextBox 10"/>
          <p:cNvSpPr txBox="1"/>
          <p:nvPr/>
        </p:nvSpPr>
        <p:spPr>
          <a:xfrm>
            <a:off x="99621" y="1130007"/>
            <a:ext cx="4740899" cy="4985980"/>
          </a:xfrm>
          <a:prstGeom prst="rect">
            <a:avLst/>
          </a:prstGeom>
          <a:noFill/>
        </p:spPr>
        <p:txBody>
          <a:bodyPr wrap="square" rtlCol="0">
            <a:spAutoFit/>
          </a:bodyPr>
          <a:lstStyle/>
          <a:p>
            <a:pPr marL="180975" indent="-180975">
              <a:spcAft>
                <a:spcPts val="600"/>
              </a:spcAft>
              <a:buSzPct val="50000"/>
              <a:buFont typeface="Wingdings" charset="2"/>
              <a:buChar char="u"/>
              <a:tabLst>
                <a:tab pos="354013" algn="l"/>
                <a:tab pos="536575" algn="l"/>
              </a:tabLst>
            </a:pPr>
            <a:r>
              <a:rPr lang="en-US" sz="2200" dirty="0" smtClean="0">
                <a:latin typeface="Times New Roman"/>
                <a:cs typeface="Times New Roman"/>
              </a:rPr>
              <a:t>Luminous optical nebulae preferentially found at centers of   cool-core clusters.  That associated with the central giant elliptical galaxy of the </a:t>
            </a:r>
            <a:r>
              <a:rPr lang="en-US" sz="2200" dirty="0" err="1" smtClean="0">
                <a:latin typeface="Times New Roman"/>
                <a:cs typeface="Times New Roman"/>
              </a:rPr>
              <a:t>Perseus</a:t>
            </a:r>
            <a:r>
              <a:rPr lang="en-US" sz="2200" dirty="0" smtClean="0">
                <a:latin typeface="Times New Roman"/>
                <a:cs typeface="Times New Roman"/>
              </a:rPr>
              <a:t> cluster, NGC 1275, particularly bright and extended.</a:t>
            </a:r>
          </a:p>
          <a:p>
            <a:pPr marL="180975" indent="-180975">
              <a:spcAft>
                <a:spcPts val="600"/>
              </a:spcAft>
              <a:buSzPct val="50000"/>
              <a:buFont typeface="Wingdings" charset="2"/>
              <a:buChar char="u"/>
              <a:tabLst>
                <a:tab pos="354013" algn="l"/>
                <a:tab pos="536575" algn="l"/>
              </a:tabLst>
            </a:pPr>
            <a:r>
              <a:rPr lang="en-US" sz="2200" dirty="0" smtClean="0">
                <a:latin typeface="Times New Roman"/>
                <a:cs typeface="Times New Roman"/>
              </a:rPr>
              <a:t>Nature of Nebula:						</a:t>
            </a:r>
            <a:r>
              <a:rPr lang="en-US" sz="2200" dirty="0" smtClean="0">
                <a:solidFill>
                  <a:schemeClr val="bg1">
                    <a:lumMod val="50000"/>
                  </a:schemeClr>
                </a:solidFill>
                <a:latin typeface="Times New Roman"/>
                <a:cs typeface="Times New Roman"/>
              </a:rPr>
              <a:t>-	composition?						-	excitation?	</a:t>
            </a:r>
            <a:r>
              <a:rPr lang="en-US" sz="2200" dirty="0" smtClean="0">
                <a:latin typeface="Times New Roman"/>
                <a:cs typeface="Times New Roman"/>
              </a:rPr>
              <a:t>						-	origin? 							</a:t>
            </a:r>
            <a:r>
              <a:rPr lang="en-US" sz="2200" dirty="0" smtClean="0">
                <a:solidFill>
                  <a:srgbClr val="7F7F7F"/>
                </a:solidFill>
                <a:latin typeface="Times New Roman"/>
                <a:cs typeface="Times New Roman"/>
              </a:rPr>
              <a:t>-	fate?</a:t>
            </a:r>
          </a:p>
          <a:p>
            <a:pPr marL="180975" indent="-180975">
              <a:spcAft>
                <a:spcPts val="600"/>
              </a:spcAft>
              <a:buSzPct val="50000"/>
              <a:buFont typeface="Wingdings" charset="2"/>
              <a:buChar char="u"/>
              <a:tabLst>
                <a:tab pos="354013" algn="l"/>
                <a:tab pos="536575" algn="l"/>
              </a:tabLst>
            </a:pPr>
            <a:r>
              <a:rPr lang="en-US" sz="2200" dirty="0" smtClean="0">
                <a:solidFill>
                  <a:srgbClr val="000000"/>
                </a:solidFill>
                <a:latin typeface="Times New Roman"/>
                <a:cs typeface="Times New Roman"/>
              </a:rPr>
              <a:t>Models have relied mainly on nebular morphology, together with velocity field for selected filaments only.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4726656" cy="461665"/>
          </a:xfrm>
          <a:prstGeom prst="rect">
            <a:avLst/>
          </a:prstGeom>
          <a:noFill/>
        </p:spPr>
        <p:txBody>
          <a:bodyPr wrap="square" rtlCol="0">
            <a:spAutoFit/>
          </a:bodyPr>
          <a:lstStyle/>
          <a:p>
            <a:r>
              <a:rPr lang="en-US" sz="2400" dirty="0" smtClean="0">
                <a:latin typeface="Palatino"/>
              </a:rPr>
              <a:t>Velocity Field of Inner Nebula</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Velocity field of inner nebula measured using DENSEPAK on WIYN 3.5-m.</a:t>
            </a:r>
          </a:p>
        </p:txBody>
      </p:sp>
      <p:pic>
        <p:nvPicPr>
          <p:cNvPr id="26" name="Picture 25"/>
          <p:cNvPicPr>
            <a:picLocks noChangeAspect="1"/>
          </p:cNvPicPr>
          <p:nvPr/>
        </p:nvPicPr>
        <p:blipFill>
          <a:blip r:embed="rId3"/>
          <a:stretch>
            <a:fillRect/>
          </a:stretch>
        </p:blipFill>
        <p:spPr>
          <a:xfrm flipH="1">
            <a:off x="4840520" y="1100809"/>
            <a:ext cx="4206912" cy="5679331"/>
          </a:xfrm>
          <a:prstGeom prst="rect">
            <a:avLst/>
          </a:prstGeom>
        </p:spPr>
      </p:pic>
      <p:sp>
        <p:nvSpPr>
          <p:cNvPr id="27" name="TextBox 26"/>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28" name="Straight Connector 27"/>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30" name="TextBox 2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pic>
        <p:nvPicPr>
          <p:cNvPr id="17" name="Picture 16"/>
          <p:cNvPicPr>
            <a:picLocks noChangeAspect="1"/>
          </p:cNvPicPr>
          <p:nvPr/>
        </p:nvPicPr>
        <p:blipFill>
          <a:blip r:embed="rId4">
            <a:clrChange>
              <a:clrFrom>
                <a:srgbClr val="F5F5F5"/>
              </a:clrFrom>
              <a:clrTo>
                <a:srgbClr val="F5F5F5">
                  <a:alpha val="0"/>
                </a:srgbClr>
              </a:clrTo>
            </a:clrChange>
          </a:blip>
          <a:srcRect l="16686" t="2320" r="982" b="13918"/>
          <a:stretch>
            <a:fillRect/>
          </a:stretch>
        </p:blipFill>
        <p:spPr>
          <a:xfrm>
            <a:off x="6000974" y="4427376"/>
            <a:ext cx="1567097" cy="1349207"/>
          </a:xfrm>
          <a:prstGeom prst="rect">
            <a:avLst/>
          </a:prstGeom>
        </p:spPr>
      </p:pic>
      <p:pic>
        <p:nvPicPr>
          <p:cNvPr id="18" name="Picture 17"/>
          <p:cNvPicPr>
            <a:picLocks noChangeAspect="1"/>
          </p:cNvPicPr>
          <p:nvPr/>
        </p:nvPicPr>
        <p:blipFill>
          <a:blip r:embed="rId5"/>
          <a:stretch>
            <a:fillRect/>
          </a:stretch>
        </p:blipFill>
        <p:spPr>
          <a:xfrm>
            <a:off x="99620" y="1639398"/>
            <a:ext cx="4740900" cy="5038535"/>
          </a:xfrm>
          <a:prstGeom prst="rect">
            <a:avLst/>
          </a:prstGeom>
        </p:spPr>
      </p:pic>
      <p:sp>
        <p:nvSpPr>
          <p:cNvPr id="19" name="TextBox 18"/>
          <p:cNvSpPr txBox="1"/>
          <p:nvPr/>
        </p:nvSpPr>
        <p:spPr>
          <a:xfrm>
            <a:off x="301153" y="6441586"/>
            <a:ext cx="1431557"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Conselice+01</a:t>
            </a:r>
            <a:endParaRPr lang="en-US" sz="1600" dirty="0">
              <a:solidFill>
                <a:srgbClr val="000000"/>
              </a:solidFill>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Filament Kinematics in Outer Nebula</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Kinematics of selected filaments in outer nebula measured using slit spectroscopy.</a:t>
            </a:r>
          </a:p>
        </p:txBody>
      </p:sp>
      <p:pic>
        <p:nvPicPr>
          <p:cNvPr id="26" name="Picture 25"/>
          <p:cNvPicPr>
            <a:picLocks noChangeAspect="1"/>
          </p:cNvPicPr>
          <p:nvPr/>
        </p:nvPicPr>
        <p:blipFill>
          <a:blip r:embed="rId3"/>
          <a:stretch>
            <a:fillRect/>
          </a:stretch>
        </p:blipFill>
        <p:spPr>
          <a:xfrm flipH="1">
            <a:off x="4840520" y="1100809"/>
            <a:ext cx="4206912" cy="5679331"/>
          </a:xfrm>
          <a:prstGeom prst="rect">
            <a:avLst/>
          </a:prstGeom>
        </p:spPr>
      </p:pic>
      <p:sp>
        <p:nvSpPr>
          <p:cNvPr id="27" name="TextBox 26"/>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28" name="Straight Connector 27"/>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30" name="TextBox 2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pic>
        <p:nvPicPr>
          <p:cNvPr id="21" name="Picture 20"/>
          <p:cNvPicPr>
            <a:picLocks noChangeAspect="1"/>
          </p:cNvPicPr>
          <p:nvPr/>
        </p:nvPicPr>
        <p:blipFill>
          <a:blip r:embed="rId4"/>
          <a:stretch>
            <a:fillRect/>
          </a:stretch>
        </p:blipFill>
        <p:spPr>
          <a:xfrm>
            <a:off x="344948" y="1580715"/>
            <a:ext cx="4120000" cy="5191200"/>
          </a:xfrm>
          <a:prstGeom prst="rect">
            <a:avLst/>
          </a:prstGeom>
        </p:spPr>
      </p:pic>
      <p:sp>
        <p:nvSpPr>
          <p:cNvPr id="22" name="TextBox 21"/>
          <p:cNvSpPr txBox="1"/>
          <p:nvPr/>
        </p:nvSpPr>
        <p:spPr>
          <a:xfrm>
            <a:off x="3485930" y="6441586"/>
            <a:ext cx="1054130"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Hatch+06</a:t>
            </a:r>
            <a:endParaRPr lang="en-US" sz="1600" dirty="0">
              <a:solidFill>
                <a:srgbClr val="000000"/>
              </a:solidFill>
              <a:latin typeface="Times New Roman"/>
              <a:cs typeface="Times New Roman"/>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rcRect l="16298" t="6448" r="21355" b="6448"/>
          <a:stretch>
            <a:fillRect/>
          </a:stretch>
        </p:blipFill>
        <p:spPr>
          <a:xfrm>
            <a:off x="93600" y="1764000"/>
            <a:ext cx="4157028" cy="5061600"/>
          </a:xfrm>
          <a:prstGeom prst="rect">
            <a:avLst/>
          </a:prstGeom>
        </p:spPr>
      </p:pic>
      <p:pic>
        <p:nvPicPr>
          <p:cNvPr id="43" name="Picture 42"/>
          <p:cNvPicPr>
            <a:picLocks noChangeAspect="1"/>
          </p:cNvPicPr>
          <p:nvPr/>
        </p:nvPicPr>
        <p:blipFill>
          <a:blip r:embed="rId4"/>
          <a:srcRect l="84591" t="6525" r="2801" b="6525"/>
          <a:stretch>
            <a:fillRect/>
          </a:stretch>
        </p:blipFill>
        <p:spPr>
          <a:xfrm>
            <a:off x="3980871" y="1765524"/>
            <a:ext cx="855160" cy="5062817"/>
          </a:xfrm>
          <a:prstGeom prst="rect">
            <a:avLst/>
          </a:prstGeom>
        </p:spPr>
      </p:pic>
      <p:sp>
        <p:nvSpPr>
          <p:cNvPr id="44" name="TextBox 43"/>
          <p:cNvSpPr txBox="1"/>
          <p:nvPr/>
        </p:nvSpPr>
        <p:spPr>
          <a:xfrm rot="16200000">
            <a:off x="3195958" y="4044468"/>
            <a:ext cx="2710304" cy="369332"/>
          </a:xfrm>
          <a:prstGeom prst="rect">
            <a:avLst/>
          </a:prstGeom>
          <a:noFill/>
        </p:spPr>
        <p:txBody>
          <a:bodyPr wrap="square" rtlCol="0">
            <a:spAutoFit/>
          </a:bodyPr>
          <a:lstStyle/>
          <a:p>
            <a:r>
              <a:rPr lang="en-US" dirty="0" smtClean="0">
                <a:latin typeface="Times New Roman"/>
                <a:cs typeface="Times New Roman"/>
              </a:rPr>
              <a:t>Relative Velocity (km/</a:t>
            </a:r>
            <a:r>
              <a:rPr lang="en-US" dirty="0" err="1" smtClean="0">
                <a:latin typeface="Times New Roman"/>
                <a:cs typeface="Times New Roman"/>
              </a:rPr>
              <a:t>s</a:t>
            </a:r>
            <a:r>
              <a:rPr lang="en-US" dirty="0" smtClean="0">
                <a:latin typeface="Times New Roman"/>
                <a:cs typeface="Times New Roman"/>
              </a:rPr>
              <a:t>)</a:t>
            </a:r>
            <a:endParaRPr lang="en-US" dirty="0">
              <a:latin typeface="Times New Roman"/>
              <a:cs typeface="Times New Roman"/>
            </a:endParaRPr>
          </a:p>
        </p:txBody>
      </p:sp>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4726656" cy="461665"/>
          </a:xfrm>
          <a:prstGeom prst="rect">
            <a:avLst/>
          </a:prstGeom>
          <a:noFill/>
        </p:spPr>
        <p:txBody>
          <a:bodyPr wrap="square" rtlCol="0">
            <a:spAutoFit/>
          </a:bodyPr>
          <a:lstStyle/>
          <a:p>
            <a:r>
              <a:rPr lang="en-US" sz="2400" dirty="0" smtClean="0">
                <a:latin typeface="Palatino"/>
              </a:rPr>
              <a:t>Velocity Field of Entire Nebula</a:t>
            </a:r>
            <a:endParaRPr lang="en-US" sz="2400" dirty="0">
              <a:latin typeface="Palatino"/>
            </a:endParaRPr>
          </a:p>
        </p:txBody>
      </p:sp>
      <p:sp>
        <p:nvSpPr>
          <p:cNvPr id="7" name="TextBox 6"/>
          <p:cNvSpPr txBox="1"/>
          <p:nvPr/>
        </p:nvSpPr>
        <p:spPr>
          <a:xfrm>
            <a:off x="99619" y="864000"/>
            <a:ext cx="4928189"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Velocity field at 2.8″ and 125 km/</a:t>
            </a:r>
            <a:r>
              <a:rPr lang="en-US" sz="2000" dirty="0" err="1" smtClean="0">
                <a:latin typeface="Times New Roman"/>
                <a:cs typeface="Times New Roman"/>
              </a:rPr>
              <a:t>s</a:t>
            </a:r>
            <a:r>
              <a:rPr lang="en-US" sz="2000" dirty="0" smtClean="0">
                <a:latin typeface="Times New Roman"/>
                <a:cs typeface="Times New Roman"/>
              </a:rPr>
              <a:t> resolution using PPAK on </a:t>
            </a:r>
            <a:r>
              <a:rPr lang="en-US" sz="2000" dirty="0" err="1" smtClean="0">
                <a:latin typeface="Times New Roman"/>
                <a:cs typeface="Times New Roman"/>
              </a:rPr>
              <a:t>Calar</a:t>
            </a:r>
            <a:r>
              <a:rPr lang="en-US" sz="2000" dirty="0" smtClean="0">
                <a:latin typeface="Times New Roman"/>
                <a:cs typeface="Times New Roman"/>
              </a:rPr>
              <a:t> Alto 3.5-m.</a:t>
            </a:r>
          </a:p>
        </p:txBody>
      </p:sp>
      <p:pic>
        <p:nvPicPr>
          <p:cNvPr id="26" name="Picture 25"/>
          <p:cNvPicPr>
            <a:picLocks noChangeAspect="1"/>
          </p:cNvPicPr>
          <p:nvPr/>
        </p:nvPicPr>
        <p:blipFill>
          <a:blip r:embed="rId5"/>
          <a:stretch>
            <a:fillRect/>
          </a:stretch>
        </p:blipFill>
        <p:spPr>
          <a:xfrm flipH="1">
            <a:off x="4840520" y="982963"/>
            <a:ext cx="4206912" cy="5679331"/>
          </a:xfrm>
          <a:prstGeom prst="rect">
            <a:avLst/>
          </a:prstGeom>
        </p:spPr>
      </p:pic>
      <p:sp>
        <p:nvSpPr>
          <p:cNvPr id="27" name="TextBox 26"/>
          <p:cNvSpPr txBox="1"/>
          <p:nvPr/>
        </p:nvSpPr>
        <p:spPr>
          <a:xfrm>
            <a:off x="5037312" y="961083"/>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28" name="Straight Connector 27"/>
          <p:cNvCxnSpPr/>
          <p:nvPr/>
        </p:nvCxnSpPr>
        <p:spPr>
          <a:xfrm>
            <a:off x="8135588" y="1465395"/>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791807" y="1466983"/>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30" name="TextBox 29"/>
          <p:cNvSpPr txBox="1"/>
          <p:nvPr/>
        </p:nvSpPr>
        <p:spPr>
          <a:xfrm>
            <a:off x="7786084" y="6323740"/>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4726656" cy="461665"/>
          </a:xfrm>
          <a:prstGeom prst="rect">
            <a:avLst/>
          </a:prstGeom>
          <a:noFill/>
        </p:spPr>
        <p:txBody>
          <a:bodyPr wrap="square" rtlCol="0">
            <a:spAutoFit/>
          </a:bodyPr>
          <a:lstStyle/>
          <a:p>
            <a:r>
              <a:rPr lang="en-US" sz="2400" dirty="0" smtClean="0">
                <a:latin typeface="Palatino"/>
              </a:rPr>
              <a:t>Velocity Field of Entire Nebula</a:t>
            </a:r>
            <a:endParaRPr lang="en-US" sz="2400" dirty="0">
              <a:latin typeface="Palatino"/>
            </a:endParaRPr>
          </a:p>
        </p:txBody>
      </p:sp>
      <p:pic>
        <p:nvPicPr>
          <p:cNvPr id="26" name="Picture 25"/>
          <p:cNvPicPr>
            <a:picLocks noChangeAspect="1"/>
          </p:cNvPicPr>
          <p:nvPr/>
        </p:nvPicPr>
        <p:blipFill>
          <a:blip r:embed="rId3"/>
          <a:stretch>
            <a:fillRect/>
          </a:stretch>
        </p:blipFill>
        <p:spPr>
          <a:xfrm flipH="1">
            <a:off x="4840520" y="982963"/>
            <a:ext cx="4206912" cy="5679331"/>
          </a:xfrm>
          <a:prstGeom prst="rect">
            <a:avLst/>
          </a:prstGeom>
        </p:spPr>
      </p:pic>
      <p:sp>
        <p:nvSpPr>
          <p:cNvPr id="27" name="TextBox 26"/>
          <p:cNvSpPr txBox="1"/>
          <p:nvPr/>
        </p:nvSpPr>
        <p:spPr>
          <a:xfrm>
            <a:off x="5037312" y="961083"/>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28" name="Straight Connector 27"/>
          <p:cNvCxnSpPr/>
          <p:nvPr/>
        </p:nvCxnSpPr>
        <p:spPr>
          <a:xfrm>
            <a:off x="8135588" y="1465395"/>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791807" y="1466983"/>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30" name="TextBox 29"/>
          <p:cNvSpPr txBox="1"/>
          <p:nvPr/>
        </p:nvSpPr>
        <p:spPr>
          <a:xfrm>
            <a:off x="7786084" y="6323740"/>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pic>
        <p:nvPicPr>
          <p:cNvPr id="35" name="Picture 34"/>
          <p:cNvPicPr>
            <a:picLocks noChangeAspect="1"/>
          </p:cNvPicPr>
          <p:nvPr/>
        </p:nvPicPr>
        <p:blipFill>
          <a:blip r:embed="rId4">
            <a:clrChange>
              <a:clrFrom>
                <a:srgbClr val="000000"/>
              </a:clrFrom>
              <a:clrTo>
                <a:srgbClr val="000000">
                  <a:alpha val="0"/>
                </a:srgbClr>
              </a:clrTo>
            </a:clrChange>
          </a:blip>
          <a:srcRect l="16806" r="21848"/>
          <a:stretch>
            <a:fillRect/>
          </a:stretch>
        </p:blipFill>
        <p:spPr>
          <a:xfrm>
            <a:off x="4865697" y="1361193"/>
            <a:ext cx="4186676" cy="5842800"/>
          </a:xfrm>
          <a:prstGeom prst="rect">
            <a:avLst/>
          </a:prstGeom>
        </p:spPr>
      </p:pic>
      <p:sp>
        <p:nvSpPr>
          <p:cNvPr id="41" name="TextBox 40"/>
          <p:cNvSpPr txBox="1"/>
          <p:nvPr/>
        </p:nvSpPr>
        <p:spPr>
          <a:xfrm>
            <a:off x="99619" y="864000"/>
            <a:ext cx="4928189"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Velocity field at 2.8″ and 125 km/</a:t>
            </a:r>
            <a:r>
              <a:rPr lang="en-US" sz="2000" dirty="0" err="1" smtClean="0">
                <a:latin typeface="Times New Roman"/>
                <a:cs typeface="Times New Roman"/>
              </a:rPr>
              <a:t>s</a:t>
            </a:r>
            <a:r>
              <a:rPr lang="en-US" sz="2000" dirty="0" smtClean="0">
                <a:latin typeface="Times New Roman"/>
                <a:cs typeface="Times New Roman"/>
              </a:rPr>
              <a:t> resolution using PPAK on </a:t>
            </a:r>
            <a:r>
              <a:rPr lang="en-US" sz="2000" dirty="0" err="1" smtClean="0">
                <a:latin typeface="Times New Roman"/>
                <a:cs typeface="Times New Roman"/>
              </a:rPr>
              <a:t>Calar</a:t>
            </a:r>
            <a:r>
              <a:rPr lang="en-US" sz="2000" dirty="0" smtClean="0">
                <a:latin typeface="Times New Roman"/>
                <a:cs typeface="Times New Roman"/>
              </a:rPr>
              <a:t> Alto 3.5-m.</a:t>
            </a:r>
          </a:p>
        </p:txBody>
      </p:sp>
      <p:pic>
        <p:nvPicPr>
          <p:cNvPr id="45" name="Picture 44"/>
          <p:cNvPicPr>
            <a:picLocks noChangeAspect="1"/>
          </p:cNvPicPr>
          <p:nvPr/>
        </p:nvPicPr>
        <p:blipFill>
          <a:blip r:embed="rId5"/>
          <a:srcRect l="16298" t="6448" r="21355" b="6448"/>
          <a:stretch>
            <a:fillRect/>
          </a:stretch>
        </p:blipFill>
        <p:spPr>
          <a:xfrm>
            <a:off x="93600" y="1764000"/>
            <a:ext cx="4157028" cy="5061600"/>
          </a:xfrm>
          <a:prstGeom prst="rect">
            <a:avLst/>
          </a:prstGeom>
        </p:spPr>
      </p:pic>
      <p:pic>
        <p:nvPicPr>
          <p:cNvPr id="46" name="Picture 45"/>
          <p:cNvPicPr>
            <a:picLocks noChangeAspect="1"/>
          </p:cNvPicPr>
          <p:nvPr/>
        </p:nvPicPr>
        <p:blipFill>
          <a:blip r:embed="rId6"/>
          <a:srcRect l="84591" t="6525" r="2801" b="6525"/>
          <a:stretch>
            <a:fillRect/>
          </a:stretch>
        </p:blipFill>
        <p:spPr>
          <a:xfrm>
            <a:off x="3980871" y="1765524"/>
            <a:ext cx="855160" cy="5062817"/>
          </a:xfrm>
          <a:prstGeom prst="rect">
            <a:avLst/>
          </a:prstGeom>
        </p:spPr>
      </p:pic>
      <p:sp>
        <p:nvSpPr>
          <p:cNvPr id="47" name="TextBox 46"/>
          <p:cNvSpPr txBox="1"/>
          <p:nvPr/>
        </p:nvSpPr>
        <p:spPr>
          <a:xfrm rot="16200000">
            <a:off x="3195958" y="4044468"/>
            <a:ext cx="2710304" cy="369332"/>
          </a:xfrm>
          <a:prstGeom prst="rect">
            <a:avLst/>
          </a:prstGeom>
          <a:noFill/>
        </p:spPr>
        <p:txBody>
          <a:bodyPr wrap="square" rtlCol="0">
            <a:spAutoFit/>
          </a:bodyPr>
          <a:lstStyle/>
          <a:p>
            <a:r>
              <a:rPr lang="en-US" dirty="0" smtClean="0">
                <a:latin typeface="Times New Roman"/>
                <a:cs typeface="Times New Roman"/>
              </a:rPr>
              <a:t>Relative Velocity (km/</a:t>
            </a:r>
            <a:r>
              <a:rPr lang="en-US" dirty="0" err="1" smtClean="0">
                <a:latin typeface="Times New Roman"/>
                <a:cs typeface="Times New Roman"/>
              </a:rPr>
              <a:t>s</a:t>
            </a:r>
            <a:r>
              <a:rPr lang="en-US" dirty="0" smtClean="0">
                <a:latin typeface="Times New Roman"/>
                <a:cs typeface="Times New Roman"/>
              </a:rPr>
              <a:t>)</a:t>
            </a:r>
            <a:endParaRPr lang="en-US" dirty="0">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srcRect/>
          <a:stretch>
            <a:fillRect/>
          </a:stretch>
        </p:blipFill>
        <p:spPr>
          <a:xfrm>
            <a:off x="1562400" y="1569600"/>
            <a:ext cx="7069006" cy="5234400"/>
          </a:xfrm>
          <a:prstGeom prst="rect">
            <a:avLst/>
          </a:prstGeom>
        </p:spPr>
      </p:pic>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4726656" cy="461665"/>
          </a:xfrm>
          <a:prstGeom prst="rect">
            <a:avLst/>
          </a:prstGeom>
          <a:noFill/>
        </p:spPr>
        <p:txBody>
          <a:bodyPr wrap="square" rtlCol="0">
            <a:spAutoFit/>
          </a:bodyPr>
          <a:lstStyle/>
          <a:p>
            <a:r>
              <a:rPr lang="en-US" sz="2400" dirty="0" smtClean="0">
                <a:latin typeface="Palatino"/>
              </a:rPr>
              <a:t>Velocity Field of Entire Nebula</a:t>
            </a:r>
            <a:endParaRPr lang="en-US" sz="2400" dirty="0">
              <a:latin typeface="Palatino"/>
            </a:endParaRPr>
          </a:p>
        </p:txBody>
      </p:sp>
      <p:sp>
        <p:nvSpPr>
          <p:cNvPr id="7" name="TextBox 6"/>
          <p:cNvSpPr txBox="1"/>
          <p:nvPr/>
        </p:nvSpPr>
        <p:spPr>
          <a:xfrm>
            <a:off x="99620" y="864000"/>
            <a:ext cx="89280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Parts of nebula have multi-velocity components (multiple filaments in resolution element, multiple filaments along line-of-sight, </a:t>
            </a:r>
            <a:r>
              <a:rPr lang="en-US" sz="2000" dirty="0" err="1" smtClean="0">
                <a:latin typeface="Times New Roman"/>
                <a:cs typeface="Times New Roman"/>
              </a:rPr>
              <a:t>broad+narrow</a:t>
            </a:r>
            <a:r>
              <a:rPr lang="en-US" sz="2000" dirty="0" smtClean="0">
                <a:latin typeface="Times New Roman"/>
                <a:cs typeface="Times New Roman"/>
              </a:rPr>
              <a:t> components).</a:t>
            </a:r>
          </a:p>
        </p:txBody>
      </p:sp>
      <p:sp>
        <p:nvSpPr>
          <p:cNvPr id="10" name="TextBox 9"/>
          <p:cNvSpPr txBox="1"/>
          <p:nvPr/>
        </p:nvSpPr>
        <p:spPr>
          <a:xfrm>
            <a:off x="2785273" y="1532003"/>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2-Component Fit to Velocity Field</a:t>
            </a:r>
            <a:endParaRPr lang="en-US" sz="2000" dirty="0">
              <a:solidFill>
                <a:schemeClr val="bg1"/>
              </a:solidFill>
              <a:latin typeface="Times New Roman"/>
              <a:cs typeface="Times New Roman"/>
            </a:endParaRPr>
          </a:p>
        </p:txBody>
      </p:sp>
      <p:sp>
        <p:nvSpPr>
          <p:cNvPr id="11" name="TextBox 10"/>
          <p:cNvSpPr txBox="1"/>
          <p:nvPr/>
        </p:nvSpPr>
        <p:spPr>
          <a:xfrm rot="16200000">
            <a:off x="7036472" y="3766436"/>
            <a:ext cx="2710304" cy="369332"/>
          </a:xfrm>
          <a:prstGeom prst="rect">
            <a:avLst/>
          </a:prstGeom>
          <a:noFill/>
        </p:spPr>
        <p:txBody>
          <a:bodyPr wrap="square" rtlCol="0">
            <a:spAutoFit/>
          </a:bodyPr>
          <a:lstStyle/>
          <a:p>
            <a:r>
              <a:rPr lang="en-US" dirty="0" smtClean="0">
                <a:latin typeface="Times New Roman"/>
                <a:cs typeface="Times New Roman"/>
              </a:rPr>
              <a:t>Relative Velocity (km/</a:t>
            </a:r>
            <a:r>
              <a:rPr lang="en-US" dirty="0" err="1" smtClean="0">
                <a:latin typeface="Times New Roman"/>
                <a:cs typeface="Times New Roman"/>
              </a:rPr>
              <a:t>s</a:t>
            </a:r>
            <a:r>
              <a:rPr lang="en-US" dirty="0" smtClean="0">
                <a:latin typeface="Times New Roman"/>
                <a:cs typeface="Times New Roman"/>
              </a:rPr>
              <a:t>)</a:t>
            </a:r>
            <a:endParaRPr lang="en-US" dirty="0">
              <a:latin typeface="Times New Roman"/>
              <a:cs typeface="Times New Roman"/>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4726656" cy="461665"/>
          </a:xfrm>
          <a:prstGeom prst="rect">
            <a:avLst/>
          </a:prstGeom>
          <a:noFill/>
        </p:spPr>
        <p:txBody>
          <a:bodyPr wrap="square" rtlCol="0">
            <a:spAutoFit/>
          </a:bodyPr>
          <a:lstStyle/>
          <a:p>
            <a:r>
              <a:rPr lang="en-US" sz="2400" dirty="0" smtClean="0">
                <a:latin typeface="Palatino"/>
              </a:rPr>
              <a:t>Velocity Field of Entire Nebula</a:t>
            </a:r>
            <a:endParaRPr lang="en-US" sz="2400" dirty="0">
              <a:latin typeface="Palatino"/>
            </a:endParaRPr>
          </a:p>
        </p:txBody>
      </p:sp>
      <p:sp>
        <p:nvSpPr>
          <p:cNvPr id="7" name="TextBox 6"/>
          <p:cNvSpPr txBox="1"/>
          <p:nvPr/>
        </p:nvSpPr>
        <p:spPr>
          <a:xfrm>
            <a:off x="99620" y="864000"/>
            <a:ext cx="89280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Parts of nebula have multi-velocity components (multiple filaments in resolution element, multiple filaments along line-of-sight, </a:t>
            </a:r>
            <a:r>
              <a:rPr lang="en-US" sz="2000" dirty="0" err="1" smtClean="0">
                <a:latin typeface="Times New Roman"/>
                <a:cs typeface="Times New Roman"/>
              </a:rPr>
              <a:t>broad+narrow</a:t>
            </a:r>
            <a:r>
              <a:rPr lang="en-US" sz="2000" dirty="0" smtClean="0">
                <a:latin typeface="Times New Roman"/>
                <a:cs typeface="Times New Roman"/>
              </a:rPr>
              <a:t> components).</a:t>
            </a:r>
          </a:p>
        </p:txBody>
      </p:sp>
      <p:pic>
        <p:nvPicPr>
          <p:cNvPr id="14" name="Picture 13"/>
          <p:cNvPicPr>
            <a:picLocks noChangeAspect="1"/>
          </p:cNvPicPr>
          <p:nvPr/>
        </p:nvPicPr>
        <p:blipFill>
          <a:blip r:embed="rId3"/>
          <a:stretch>
            <a:fillRect/>
          </a:stretch>
        </p:blipFill>
        <p:spPr>
          <a:xfrm>
            <a:off x="1267243" y="1600644"/>
            <a:ext cx="7509256" cy="5231384"/>
          </a:xfrm>
          <a:prstGeom prst="rect">
            <a:avLst/>
          </a:prstGeom>
        </p:spPr>
      </p:pic>
      <p:sp>
        <p:nvSpPr>
          <p:cNvPr id="8" name="TextBox 7"/>
          <p:cNvSpPr txBox="1"/>
          <p:nvPr/>
        </p:nvSpPr>
        <p:spPr>
          <a:xfrm>
            <a:off x="2785273" y="1623661"/>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3-Component Fit to Velocity Field</a:t>
            </a:r>
            <a:endParaRPr lang="en-US" sz="2000" dirty="0">
              <a:solidFill>
                <a:schemeClr val="bg1"/>
              </a:solidFill>
              <a:latin typeface="Times New Roman"/>
              <a:cs typeface="Times New Roman"/>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5184929" cy="461665"/>
          </a:xfrm>
          <a:prstGeom prst="rect">
            <a:avLst/>
          </a:prstGeom>
          <a:noFill/>
        </p:spPr>
        <p:txBody>
          <a:bodyPr wrap="square" rtlCol="0">
            <a:spAutoFit/>
          </a:bodyPr>
          <a:lstStyle/>
          <a:p>
            <a:r>
              <a:rPr lang="en-US" sz="2400" dirty="0" smtClean="0">
                <a:latin typeface="Palatino"/>
              </a:rPr>
              <a:t>Filament Kinematics in Inner Nebula</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SMA map of molecular gas in inner region of nebula as traced in CO.</a:t>
            </a:r>
          </a:p>
        </p:txBody>
      </p:sp>
      <p:sp>
        <p:nvSpPr>
          <p:cNvPr id="22" name="Text Box 9"/>
          <p:cNvSpPr txBox="1">
            <a:spLocks noChangeArrowheads="1"/>
          </p:cNvSpPr>
          <p:nvPr/>
        </p:nvSpPr>
        <p:spPr bwMode="auto">
          <a:xfrm>
            <a:off x="457652" y="1647827"/>
            <a:ext cx="4228408" cy="400110"/>
          </a:xfrm>
          <a:prstGeom prst="rect">
            <a:avLst/>
          </a:prstGeom>
          <a:noFill/>
          <a:ln w="9525">
            <a:noFill/>
            <a:miter lim="800000"/>
            <a:headEnd/>
            <a:tailEnd/>
          </a:ln>
          <a:effectLst/>
        </p:spPr>
        <p:txBody>
          <a:bodyPr wrap="square">
            <a:prstTxWarp prst="textNoShape">
              <a:avLst/>
            </a:prstTxWarp>
            <a:spAutoFit/>
          </a:bodyPr>
          <a:lstStyle/>
          <a:p>
            <a:pPr>
              <a:spcBef>
                <a:spcPct val="50000"/>
              </a:spcBef>
              <a:defRPr/>
            </a:pPr>
            <a:r>
              <a:rPr lang="en-US" sz="2000" dirty="0">
                <a:solidFill>
                  <a:srgbClr val="000000"/>
                </a:solidFill>
                <a:latin typeface="Times New Roman"/>
                <a:cs typeface="Times New Roman"/>
              </a:rPr>
              <a:t>CO(2-1)</a:t>
            </a:r>
            <a:r>
              <a:rPr lang="en-US" sz="2000" dirty="0" smtClean="0">
                <a:solidFill>
                  <a:srgbClr val="000000"/>
                </a:solidFill>
                <a:latin typeface="Times New Roman"/>
                <a:cs typeface="Times New Roman"/>
              </a:rPr>
              <a:t> intensity contours </a:t>
            </a:r>
            <a:r>
              <a:rPr lang="en-US" sz="2000" dirty="0">
                <a:solidFill>
                  <a:srgbClr val="000000"/>
                </a:solidFill>
                <a:latin typeface="Times New Roman"/>
                <a:cs typeface="Times New Roman"/>
              </a:rPr>
              <a:t>on Hα color</a:t>
            </a:r>
          </a:p>
        </p:txBody>
      </p:sp>
      <p:pic>
        <p:nvPicPr>
          <p:cNvPr id="25" name="Picture 30" descr="haf-all.jpg"/>
          <p:cNvPicPr>
            <a:picLocks noChangeAspect="1"/>
          </p:cNvPicPr>
          <p:nvPr/>
        </p:nvPicPr>
        <p:blipFill>
          <a:blip r:embed="rId3"/>
          <a:srcRect/>
          <a:stretch>
            <a:fillRect/>
          </a:stretch>
        </p:blipFill>
        <p:spPr bwMode="auto">
          <a:xfrm>
            <a:off x="104355" y="2009319"/>
            <a:ext cx="4454144" cy="4364736"/>
          </a:xfrm>
          <a:prstGeom prst="rect">
            <a:avLst/>
          </a:prstGeom>
          <a:noFill/>
          <a:ln w="9525">
            <a:noFill/>
            <a:miter lim="800000"/>
            <a:headEnd/>
            <a:tailEnd/>
          </a:ln>
        </p:spPr>
      </p:pic>
      <p:pic>
        <p:nvPicPr>
          <p:cNvPr id="26" name="Picture 25"/>
          <p:cNvPicPr>
            <a:picLocks noChangeAspect="1"/>
          </p:cNvPicPr>
          <p:nvPr/>
        </p:nvPicPr>
        <p:blipFill>
          <a:blip r:embed="rId4"/>
          <a:stretch>
            <a:fillRect/>
          </a:stretch>
        </p:blipFill>
        <p:spPr>
          <a:xfrm flipH="1">
            <a:off x="4840520" y="1100809"/>
            <a:ext cx="4206912" cy="5679331"/>
          </a:xfrm>
          <a:prstGeom prst="rect">
            <a:avLst/>
          </a:prstGeom>
        </p:spPr>
      </p:pic>
      <p:sp>
        <p:nvSpPr>
          <p:cNvPr id="27" name="TextBox 26"/>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28" name="Straight Connector 27"/>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30" name="TextBox 2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sp>
        <p:nvSpPr>
          <p:cNvPr id="31" name="Rectangle 30"/>
          <p:cNvSpPr/>
          <p:nvPr/>
        </p:nvSpPr>
        <p:spPr>
          <a:xfrm>
            <a:off x="6129478" y="4485265"/>
            <a:ext cx="1314000" cy="1314000"/>
          </a:xfrm>
          <a:prstGeom prst="rect">
            <a:avLst/>
          </a:prstGeom>
          <a:noFill/>
          <a:ln>
            <a:solidFill>
              <a:srgbClr val="72F7F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 Box 8"/>
          <p:cNvSpPr txBox="1">
            <a:spLocks noChangeArrowheads="1"/>
          </p:cNvSpPr>
          <p:nvPr/>
        </p:nvSpPr>
        <p:spPr bwMode="auto">
          <a:xfrm>
            <a:off x="743197" y="5472889"/>
            <a:ext cx="1073862" cy="338137"/>
          </a:xfrm>
          <a:prstGeom prst="rect">
            <a:avLst/>
          </a:prstGeom>
          <a:noFill/>
          <a:ln w="9525">
            <a:noFill/>
            <a:miter lim="800000"/>
            <a:headEnd/>
            <a:tailEnd/>
          </a:ln>
          <a:effectLst/>
        </p:spPr>
        <p:txBody>
          <a:bodyPr wrap="square">
            <a:prstTxWarp prst="textNoShape">
              <a:avLst/>
            </a:prstTxWarp>
            <a:spAutoFit/>
          </a:bodyPr>
          <a:lstStyle/>
          <a:p>
            <a:pPr>
              <a:spcBef>
                <a:spcPct val="50000"/>
              </a:spcBef>
              <a:defRPr/>
            </a:pPr>
            <a:r>
              <a:rPr lang="en-US" sz="1600" dirty="0" smtClean="0">
                <a:solidFill>
                  <a:srgbClr val="FFFFFF"/>
                </a:solidFill>
                <a:latin typeface="Times New Roman"/>
                <a:cs typeface="Times New Roman"/>
              </a:rPr>
              <a:t>Ho+08</a:t>
            </a:r>
            <a:endParaRPr lang="en-US" sz="1600" dirty="0">
              <a:solidFill>
                <a:srgbClr val="FFFFFF"/>
              </a:solidFill>
              <a:latin typeface="Times New Roman"/>
              <a:cs typeface="Times New Roman"/>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5184928" cy="461665"/>
          </a:xfrm>
          <a:prstGeom prst="rect">
            <a:avLst/>
          </a:prstGeom>
          <a:noFill/>
        </p:spPr>
        <p:txBody>
          <a:bodyPr wrap="square" rtlCol="0">
            <a:spAutoFit/>
          </a:bodyPr>
          <a:lstStyle/>
          <a:p>
            <a:r>
              <a:rPr lang="en-US" sz="2400" dirty="0" smtClean="0">
                <a:latin typeface="Palatino"/>
              </a:rPr>
              <a:t>Filament Kinematics in Inner Nebula</a:t>
            </a:r>
            <a:endParaRPr lang="en-US" sz="2400" dirty="0">
              <a:latin typeface="Palatino"/>
            </a:endParaRPr>
          </a:p>
        </p:txBody>
      </p:sp>
      <p:sp>
        <p:nvSpPr>
          <p:cNvPr id="7" name="TextBox 6"/>
          <p:cNvSpPr txBox="1"/>
          <p:nvPr/>
        </p:nvSpPr>
        <p:spPr>
          <a:xfrm>
            <a:off x="99619" y="864000"/>
            <a:ext cx="8927169"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Western and Eastern filaments exhibit linearly increasing </a:t>
            </a:r>
            <a:r>
              <a:rPr lang="en-US" sz="2000" dirty="0" err="1" smtClean="0">
                <a:latin typeface="Times New Roman"/>
                <a:cs typeface="Times New Roman"/>
              </a:rPr>
              <a:t>blueshifted</a:t>
            </a:r>
            <a:r>
              <a:rPr lang="en-US" sz="2000" dirty="0" smtClean="0">
                <a:latin typeface="Times New Roman"/>
                <a:cs typeface="Times New Roman"/>
              </a:rPr>
              <a:t> velocities with decreasing radius.</a:t>
            </a:r>
          </a:p>
        </p:txBody>
      </p:sp>
      <p:grpSp>
        <p:nvGrpSpPr>
          <p:cNvPr id="2" name="Group 40"/>
          <p:cNvGrpSpPr/>
          <p:nvPr/>
        </p:nvGrpSpPr>
        <p:grpSpPr>
          <a:xfrm>
            <a:off x="0" y="1647827"/>
            <a:ext cx="5519737" cy="4732597"/>
            <a:chOff x="0" y="1647827"/>
            <a:chExt cx="5519737" cy="4732597"/>
          </a:xfrm>
        </p:grpSpPr>
        <p:pic>
          <p:nvPicPr>
            <p:cNvPr id="25" name="Picture 30" descr="haf-all.jpg"/>
            <p:cNvPicPr>
              <a:picLocks noChangeAspect="1"/>
            </p:cNvPicPr>
            <p:nvPr/>
          </p:nvPicPr>
          <p:blipFill>
            <a:blip r:embed="rId3"/>
            <a:srcRect/>
            <a:stretch>
              <a:fillRect/>
            </a:stretch>
          </p:blipFill>
          <p:spPr bwMode="auto">
            <a:xfrm>
              <a:off x="104355" y="2009319"/>
              <a:ext cx="4454144" cy="4364736"/>
            </a:xfrm>
            <a:prstGeom prst="rect">
              <a:avLst/>
            </a:prstGeom>
            <a:noFill/>
            <a:ln w="9525">
              <a:noFill/>
              <a:miter lim="800000"/>
              <a:headEnd/>
              <a:tailEnd/>
            </a:ln>
          </p:spPr>
        </p:pic>
        <p:pic>
          <p:nvPicPr>
            <p:cNvPr id="13" name="Picture 17" descr="all.bmp"/>
            <p:cNvPicPr>
              <a:picLocks noChangeAspect="1"/>
            </p:cNvPicPr>
            <p:nvPr/>
          </p:nvPicPr>
          <p:blipFill>
            <a:blip r:embed="rId4"/>
            <a:srcRect t="37523"/>
            <a:stretch>
              <a:fillRect/>
            </a:stretch>
          </p:blipFill>
          <p:spPr bwMode="auto">
            <a:xfrm>
              <a:off x="0" y="1917961"/>
              <a:ext cx="5519737" cy="4462463"/>
            </a:xfrm>
            <a:prstGeom prst="rect">
              <a:avLst/>
            </a:prstGeom>
            <a:noFill/>
            <a:ln w="9525">
              <a:noFill/>
              <a:miter lim="800000"/>
              <a:headEnd/>
              <a:tailEnd/>
            </a:ln>
          </p:spPr>
        </p:pic>
        <p:sp>
          <p:nvSpPr>
            <p:cNvPr id="14" name="Text Box 36"/>
            <p:cNvSpPr txBox="1">
              <a:spLocks noChangeArrowheads="1"/>
            </p:cNvSpPr>
            <p:nvPr/>
          </p:nvSpPr>
          <p:spPr bwMode="auto">
            <a:xfrm>
              <a:off x="970218" y="5476348"/>
              <a:ext cx="685800" cy="274637"/>
            </a:xfrm>
            <a:prstGeom prst="rect">
              <a:avLst/>
            </a:prstGeom>
            <a:noFill/>
            <a:ln w="9525">
              <a:noFill/>
              <a:miter lim="800000"/>
              <a:headEnd/>
              <a:tailEnd/>
            </a:ln>
          </p:spPr>
          <p:txBody>
            <a:bodyPr>
              <a:prstTxWarp prst="textNoShape">
                <a:avLst/>
              </a:prstTxWarp>
              <a:spAutoFit/>
            </a:bodyPr>
            <a:lstStyle/>
            <a:p>
              <a:pPr>
                <a:spcBef>
                  <a:spcPct val="50000"/>
                </a:spcBef>
              </a:pPr>
              <a:r>
                <a:rPr lang="en-US" altLang="zh-TW" sz="1200">
                  <a:solidFill>
                    <a:srgbClr val="000000"/>
                  </a:solidFill>
                  <a:latin typeface="Comic Sans MS" charset="0"/>
                  <a:ea typeface="新細明體" charset="-120"/>
                  <a:cs typeface="新細明體" charset="-120"/>
                </a:rPr>
                <a:t>1 kpc</a:t>
              </a:r>
            </a:p>
          </p:txBody>
        </p:sp>
        <p:sp>
          <p:nvSpPr>
            <p:cNvPr id="33" name="TextBox 19"/>
            <p:cNvSpPr txBox="1">
              <a:spLocks noChangeArrowheads="1"/>
            </p:cNvSpPr>
            <p:nvPr/>
          </p:nvSpPr>
          <p:spPr bwMode="auto">
            <a:xfrm>
              <a:off x="2405880" y="3684230"/>
              <a:ext cx="381000" cy="461962"/>
            </a:xfrm>
            <a:prstGeom prst="rect">
              <a:avLst/>
            </a:prstGeom>
            <a:noFill/>
            <a:ln w="9525">
              <a:noFill/>
              <a:miter lim="800000"/>
              <a:headEnd/>
              <a:tailEnd/>
            </a:ln>
          </p:spPr>
          <p:txBody>
            <a:bodyPr>
              <a:prstTxWarp prst="textNoShape">
                <a:avLst/>
              </a:prstTxWarp>
              <a:spAutoFit/>
            </a:bodyPr>
            <a:lstStyle/>
            <a:p>
              <a:r>
                <a:rPr lang="en-US" altLang="zh-TW">
                  <a:solidFill>
                    <a:srgbClr val="000000"/>
                  </a:solidFill>
                  <a:ea typeface="新細明體" charset="-120"/>
                  <a:cs typeface="新細明體" charset="-120"/>
                </a:rPr>
                <a:t>+</a:t>
              </a:r>
              <a:endParaRPr lang="zh-TW" altLang="en-US">
                <a:solidFill>
                  <a:srgbClr val="000000"/>
                </a:solidFill>
                <a:ea typeface="新細明體" charset="-120"/>
                <a:cs typeface="新細明體" charset="-120"/>
              </a:endParaRPr>
            </a:p>
          </p:txBody>
        </p:sp>
        <p:sp>
          <p:nvSpPr>
            <p:cNvPr id="22" name="Text Box 9"/>
            <p:cNvSpPr txBox="1">
              <a:spLocks noChangeArrowheads="1"/>
            </p:cNvSpPr>
            <p:nvPr/>
          </p:nvSpPr>
          <p:spPr bwMode="auto">
            <a:xfrm>
              <a:off x="1041573" y="1647827"/>
              <a:ext cx="3387726" cy="400110"/>
            </a:xfrm>
            <a:prstGeom prst="rect">
              <a:avLst/>
            </a:prstGeom>
            <a:noFill/>
            <a:ln w="9525">
              <a:noFill/>
              <a:miter lim="800000"/>
              <a:headEnd/>
              <a:tailEnd/>
            </a:ln>
            <a:effectLst/>
          </p:spPr>
          <p:txBody>
            <a:bodyPr wrap="square">
              <a:prstTxWarp prst="textNoShape">
                <a:avLst/>
              </a:prstTxWarp>
              <a:spAutoFit/>
            </a:bodyPr>
            <a:lstStyle/>
            <a:p>
              <a:pPr>
                <a:spcBef>
                  <a:spcPct val="50000"/>
                </a:spcBef>
                <a:defRPr/>
              </a:pPr>
              <a:endParaRPr lang="en-US" sz="2000" dirty="0">
                <a:solidFill>
                  <a:srgbClr val="000000"/>
                </a:solidFill>
                <a:latin typeface="Times New Roman"/>
                <a:cs typeface="Times New Roman"/>
              </a:endParaRPr>
            </a:p>
          </p:txBody>
        </p:sp>
      </p:grpSp>
      <p:sp>
        <p:nvSpPr>
          <p:cNvPr id="23" name="Rectangle 13"/>
          <p:cNvSpPr>
            <a:spLocks noChangeArrowheads="1"/>
          </p:cNvSpPr>
          <p:nvPr/>
        </p:nvSpPr>
        <p:spPr bwMode="auto">
          <a:xfrm>
            <a:off x="5506508" y="1797466"/>
            <a:ext cx="3624263" cy="4765875"/>
          </a:xfrm>
          <a:prstGeom prst="rect">
            <a:avLst/>
          </a:prstGeom>
          <a:solidFill>
            <a:srgbClr val="FFFFFF"/>
          </a:solidFill>
          <a:ln w="9525">
            <a:noFill/>
            <a:miter lim="800000"/>
            <a:headEnd/>
            <a:tailEnd/>
          </a:ln>
        </p:spPr>
        <p:txBody>
          <a:bodyPr wrap="none" anchor="ctr">
            <a:prstTxWarp prst="textNoShape">
              <a:avLst/>
            </a:prstTxWarp>
          </a:bodyPr>
          <a:lstStyle/>
          <a:p>
            <a:endParaRPr lang="zh-TW" altLang="en-US">
              <a:ea typeface="新細明體" charset="-120"/>
              <a:cs typeface="新細明體" charset="-120"/>
            </a:endParaRPr>
          </a:p>
        </p:txBody>
      </p:sp>
      <p:sp>
        <p:nvSpPr>
          <p:cNvPr id="24" name="Text Box 9"/>
          <p:cNvSpPr txBox="1">
            <a:spLocks noChangeArrowheads="1"/>
          </p:cNvSpPr>
          <p:nvPr/>
        </p:nvSpPr>
        <p:spPr bwMode="auto">
          <a:xfrm>
            <a:off x="5239891" y="1524119"/>
            <a:ext cx="4122567" cy="400110"/>
          </a:xfrm>
          <a:prstGeom prst="rect">
            <a:avLst/>
          </a:prstGeom>
          <a:noFill/>
          <a:ln w="9525">
            <a:noFill/>
            <a:miter lim="800000"/>
            <a:headEnd/>
            <a:tailEnd/>
          </a:ln>
          <a:effectLst/>
        </p:spPr>
        <p:txBody>
          <a:bodyPr wrap="square">
            <a:prstTxWarp prst="textNoShape">
              <a:avLst/>
            </a:prstTxWarp>
            <a:spAutoFit/>
          </a:bodyPr>
          <a:lstStyle/>
          <a:p>
            <a:pPr>
              <a:spcBef>
                <a:spcPct val="50000"/>
              </a:spcBef>
              <a:defRPr/>
            </a:pPr>
            <a:r>
              <a:rPr lang="en-US" sz="2000" dirty="0" smtClean="0">
                <a:solidFill>
                  <a:srgbClr val="000000"/>
                </a:solidFill>
                <a:latin typeface="Times New Roman"/>
                <a:cs typeface="Times New Roman"/>
              </a:rPr>
              <a:t>CO(2-1) Position</a:t>
            </a:r>
            <a:r>
              <a:rPr lang="en-US" sz="2000" dirty="0">
                <a:solidFill>
                  <a:srgbClr val="000000"/>
                </a:solidFill>
                <a:latin typeface="Times New Roman"/>
                <a:cs typeface="Times New Roman"/>
              </a:rPr>
              <a:t>-Velocity </a:t>
            </a:r>
            <a:r>
              <a:rPr lang="en-US" sz="2000" dirty="0" smtClean="0">
                <a:solidFill>
                  <a:srgbClr val="000000"/>
                </a:solidFill>
                <a:latin typeface="Times New Roman"/>
                <a:cs typeface="Times New Roman"/>
              </a:rPr>
              <a:t>Diagrams</a:t>
            </a:r>
            <a:endParaRPr lang="en-US" sz="2000" dirty="0">
              <a:solidFill>
                <a:srgbClr val="000000"/>
              </a:solidFill>
              <a:latin typeface="Times New Roman"/>
              <a:cs typeface="Times New Roman"/>
            </a:endParaRPr>
          </a:p>
        </p:txBody>
      </p:sp>
      <p:pic>
        <p:nvPicPr>
          <p:cNvPr id="32" name="Picture 29" descr="PV diagrams.jpg"/>
          <p:cNvPicPr>
            <a:picLocks noChangeAspect="1"/>
          </p:cNvPicPr>
          <p:nvPr/>
        </p:nvPicPr>
        <p:blipFill>
          <a:blip r:embed="rId5"/>
          <a:srcRect t="32985"/>
          <a:stretch>
            <a:fillRect/>
          </a:stretch>
        </p:blipFill>
        <p:spPr bwMode="auto">
          <a:xfrm>
            <a:off x="5582709" y="1992729"/>
            <a:ext cx="3444080" cy="4535477"/>
          </a:xfrm>
          <a:prstGeom prst="rect">
            <a:avLst/>
          </a:prstGeom>
          <a:noFill/>
          <a:ln w="9525">
            <a:noFill/>
            <a:miter lim="800000"/>
            <a:headEnd/>
            <a:tailEnd/>
          </a:ln>
        </p:spPr>
      </p:pic>
      <p:cxnSp>
        <p:nvCxnSpPr>
          <p:cNvPr id="40" name="Straight Arrow Connector 39"/>
          <p:cNvCxnSpPr>
            <a:cxnSpLocks noChangeAspect="1" noChangeShapeType="1"/>
          </p:cNvCxnSpPr>
          <p:nvPr/>
        </p:nvCxnSpPr>
        <p:spPr bwMode="auto">
          <a:xfrm rot="16200000" flipH="1">
            <a:off x="5150471" y="2948549"/>
            <a:ext cx="1759371" cy="129"/>
          </a:xfrm>
          <a:prstGeom prst="straightConnector1">
            <a:avLst/>
          </a:prstGeom>
          <a:noFill/>
          <a:ln w="25400">
            <a:solidFill>
              <a:srgbClr val="FFFE03"/>
            </a:solidFill>
            <a:round/>
            <a:headEnd/>
            <a:tailEnd type="arrow" w="med" len="med"/>
          </a:ln>
        </p:spPr>
      </p:cxnSp>
      <p:cxnSp>
        <p:nvCxnSpPr>
          <p:cNvPr id="41" name="Straight Arrow Connector 40"/>
          <p:cNvCxnSpPr>
            <a:cxnSpLocks noChangeAspect="1" noChangeShapeType="1"/>
          </p:cNvCxnSpPr>
          <p:nvPr/>
        </p:nvCxnSpPr>
        <p:spPr bwMode="auto">
          <a:xfrm rot="16200000" flipH="1">
            <a:off x="5163430" y="5230859"/>
            <a:ext cx="1759371" cy="129"/>
          </a:xfrm>
          <a:prstGeom prst="straightConnector1">
            <a:avLst/>
          </a:prstGeom>
          <a:noFill/>
          <a:ln w="25400">
            <a:solidFill>
              <a:srgbClr val="FFFE03"/>
            </a:solidFill>
            <a:round/>
            <a:headEnd/>
            <a:tailEnd type="arrow" w="med" len="med"/>
          </a:ln>
        </p:spPr>
      </p:cxnSp>
      <p:sp>
        <p:nvSpPr>
          <p:cNvPr id="42" name="Text Box 22"/>
          <p:cNvSpPr txBox="1">
            <a:spLocks noChangeArrowheads="1"/>
          </p:cNvSpPr>
          <p:nvPr/>
        </p:nvSpPr>
        <p:spPr bwMode="auto">
          <a:xfrm>
            <a:off x="8097309" y="4170779"/>
            <a:ext cx="494218" cy="307777"/>
          </a:xfrm>
          <a:prstGeom prst="rect">
            <a:avLst/>
          </a:prstGeom>
          <a:noFill/>
          <a:ln w="9525">
            <a:noFill/>
            <a:miter lim="800000"/>
            <a:headEnd/>
            <a:tailEnd/>
          </a:ln>
        </p:spPr>
        <p:txBody>
          <a:bodyPr wrap="square">
            <a:prstTxWarp prst="textNoShape">
              <a:avLst/>
            </a:prstTxWarp>
            <a:spAutoFit/>
          </a:bodyPr>
          <a:lstStyle/>
          <a:p>
            <a:pPr>
              <a:spcBef>
                <a:spcPct val="50000"/>
              </a:spcBef>
              <a:defRPr/>
            </a:pPr>
            <a:r>
              <a:rPr lang="en-US" altLang="zh-TW" sz="1400" dirty="0">
                <a:solidFill>
                  <a:srgbClr val="7F7F7F"/>
                </a:solidFill>
                <a:latin typeface="+mj-lt"/>
                <a:ea typeface="新細明體" charset="-120"/>
                <a:cs typeface="新細明體" charset="-120"/>
              </a:rPr>
              <a:t>E1</a:t>
            </a:r>
          </a:p>
        </p:txBody>
      </p:sp>
      <p:sp>
        <p:nvSpPr>
          <p:cNvPr id="43" name="Line 23"/>
          <p:cNvSpPr>
            <a:spLocks noChangeShapeType="1"/>
          </p:cNvSpPr>
          <p:nvPr/>
        </p:nvSpPr>
        <p:spPr bwMode="auto">
          <a:xfrm flipH="1">
            <a:off x="7868709" y="4399378"/>
            <a:ext cx="329478" cy="81381"/>
          </a:xfrm>
          <a:prstGeom prst="line">
            <a:avLst/>
          </a:prstGeom>
          <a:noFill/>
          <a:ln w="9525">
            <a:solidFill>
              <a:schemeClr val="tx1">
                <a:lumMod val="65000"/>
                <a:lumOff val="35000"/>
              </a:schemeClr>
            </a:solidFill>
            <a:round/>
            <a:headEnd/>
            <a:tailEnd type="stealth" w="lg" len="med"/>
          </a:ln>
        </p:spPr>
        <p:txBody>
          <a:bodyPr>
            <a:prstTxWarp prst="textNoShape">
              <a:avLst/>
            </a:prstTxWarp>
          </a:bodyPr>
          <a:lstStyle/>
          <a:p>
            <a:pPr>
              <a:defRPr/>
            </a:pPr>
            <a:endParaRPr lang="en-US"/>
          </a:p>
        </p:txBody>
      </p:sp>
      <p:sp>
        <p:nvSpPr>
          <p:cNvPr id="44" name="Text Box 22"/>
          <p:cNvSpPr txBox="1">
            <a:spLocks noChangeArrowheads="1"/>
          </p:cNvSpPr>
          <p:nvPr/>
        </p:nvSpPr>
        <p:spPr bwMode="auto">
          <a:xfrm>
            <a:off x="6268508" y="3364329"/>
            <a:ext cx="1400283" cy="307777"/>
          </a:xfrm>
          <a:prstGeom prst="rect">
            <a:avLst/>
          </a:prstGeom>
          <a:noFill/>
          <a:ln w="9525">
            <a:noFill/>
            <a:miter lim="800000"/>
            <a:headEnd/>
            <a:tailEnd/>
          </a:ln>
        </p:spPr>
        <p:txBody>
          <a:bodyPr wrap="square">
            <a:prstTxWarp prst="textNoShape">
              <a:avLst/>
            </a:prstTxWarp>
            <a:spAutoFit/>
          </a:bodyPr>
          <a:lstStyle/>
          <a:p>
            <a:pPr>
              <a:spcBef>
                <a:spcPct val="50000"/>
              </a:spcBef>
              <a:defRPr/>
            </a:pPr>
            <a:r>
              <a:rPr lang="en-US" altLang="zh-TW" sz="1400" dirty="0">
                <a:solidFill>
                  <a:schemeClr val="tx1">
                    <a:lumMod val="50000"/>
                    <a:lumOff val="50000"/>
                  </a:schemeClr>
                </a:solidFill>
                <a:latin typeface="+mj-lt"/>
                <a:ea typeface="新細明體" charset="-120"/>
                <a:cs typeface="新細明體" charset="-120"/>
              </a:rPr>
              <a:t>Inner filament</a:t>
            </a:r>
          </a:p>
        </p:txBody>
      </p:sp>
      <p:sp>
        <p:nvSpPr>
          <p:cNvPr id="45" name="Line 23"/>
          <p:cNvSpPr>
            <a:spLocks noChangeShapeType="1"/>
          </p:cNvSpPr>
          <p:nvPr/>
        </p:nvSpPr>
        <p:spPr bwMode="auto">
          <a:xfrm flipV="1">
            <a:off x="7411509" y="3440528"/>
            <a:ext cx="329478" cy="81381"/>
          </a:xfrm>
          <a:prstGeom prst="line">
            <a:avLst/>
          </a:prstGeom>
          <a:noFill/>
          <a:ln w="9525">
            <a:solidFill>
              <a:schemeClr val="tx1">
                <a:lumMod val="50000"/>
                <a:lumOff val="50000"/>
              </a:schemeClr>
            </a:solidFill>
            <a:round/>
            <a:headEnd/>
            <a:tailEnd type="stealth" w="lg" len="med"/>
          </a:ln>
        </p:spPr>
        <p:txBody>
          <a:bodyPr>
            <a:prstTxWarp prst="textNoShape">
              <a:avLst/>
            </a:prstTxWarp>
          </a:bodyPr>
          <a:lstStyle/>
          <a:p>
            <a:pPr>
              <a:defRPr/>
            </a:pPr>
            <a:endParaRPr lang="en-US"/>
          </a:p>
        </p:txBody>
      </p:sp>
      <p:cxnSp>
        <p:nvCxnSpPr>
          <p:cNvPr id="48" name="Straight Arrow Connector 47"/>
          <p:cNvCxnSpPr>
            <a:cxnSpLocks noChangeAspect="1" noChangeShapeType="1"/>
          </p:cNvCxnSpPr>
          <p:nvPr/>
        </p:nvCxnSpPr>
        <p:spPr bwMode="auto">
          <a:xfrm rot="780000">
            <a:off x="709298" y="3667049"/>
            <a:ext cx="1295400" cy="1588"/>
          </a:xfrm>
          <a:prstGeom prst="straightConnector1">
            <a:avLst/>
          </a:prstGeom>
          <a:noFill/>
          <a:ln w="25400">
            <a:solidFill>
              <a:srgbClr val="FFFE03"/>
            </a:solidFill>
            <a:round/>
            <a:headEnd/>
            <a:tailEnd type="arrow" w="med" len="med"/>
          </a:ln>
        </p:spPr>
      </p:cxnSp>
      <p:cxnSp>
        <p:nvCxnSpPr>
          <p:cNvPr id="49" name="Straight Arrow Connector 48"/>
          <p:cNvCxnSpPr>
            <a:cxnSpLocks noChangeAspect="1" noChangeShapeType="1"/>
          </p:cNvCxnSpPr>
          <p:nvPr/>
        </p:nvCxnSpPr>
        <p:spPr bwMode="auto">
          <a:xfrm rot="10320000">
            <a:off x="2546773" y="3852948"/>
            <a:ext cx="1295400" cy="1588"/>
          </a:xfrm>
          <a:prstGeom prst="straightConnector1">
            <a:avLst/>
          </a:prstGeom>
          <a:noFill/>
          <a:ln w="25400">
            <a:solidFill>
              <a:srgbClr val="FFFE03"/>
            </a:solidFill>
            <a:round/>
            <a:headEnd/>
            <a:tailEnd type="arrow" w="med" len="med"/>
          </a:ln>
        </p:spPr>
      </p:cxnSp>
      <p:sp>
        <p:nvSpPr>
          <p:cNvPr id="28" name="Text Box 8"/>
          <p:cNvSpPr txBox="1">
            <a:spLocks noChangeArrowheads="1"/>
          </p:cNvSpPr>
          <p:nvPr/>
        </p:nvSpPr>
        <p:spPr bwMode="auto">
          <a:xfrm>
            <a:off x="3627576" y="5412848"/>
            <a:ext cx="752478" cy="338137"/>
          </a:xfrm>
          <a:prstGeom prst="rect">
            <a:avLst/>
          </a:prstGeom>
          <a:noFill/>
          <a:ln w="9525">
            <a:noFill/>
            <a:miter lim="800000"/>
            <a:headEnd/>
            <a:tailEnd/>
          </a:ln>
          <a:effectLst/>
        </p:spPr>
        <p:txBody>
          <a:bodyPr wrap="square">
            <a:prstTxWarp prst="textNoShape">
              <a:avLst/>
            </a:prstTxWarp>
            <a:spAutoFit/>
          </a:bodyPr>
          <a:lstStyle/>
          <a:p>
            <a:pPr>
              <a:spcBef>
                <a:spcPct val="50000"/>
              </a:spcBef>
              <a:defRPr/>
            </a:pPr>
            <a:r>
              <a:rPr lang="en-US" sz="1600" dirty="0" smtClean="0">
                <a:latin typeface="Times New Roman"/>
                <a:cs typeface="Times New Roman"/>
              </a:rPr>
              <a:t>Ho+09</a:t>
            </a:r>
            <a:endParaRPr lang="en-US" sz="1600" dirty="0">
              <a:latin typeface="Times New Roman"/>
              <a:cs typeface="Times New Roman"/>
            </a:endParaRPr>
          </a:p>
        </p:txBody>
      </p:sp>
      <p:sp>
        <p:nvSpPr>
          <p:cNvPr id="29" name="Text Box 8"/>
          <p:cNvSpPr txBox="1">
            <a:spLocks noChangeArrowheads="1"/>
          </p:cNvSpPr>
          <p:nvPr/>
        </p:nvSpPr>
        <p:spPr bwMode="auto">
          <a:xfrm>
            <a:off x="8185228" y="5712111"/>
            <a:ext cx="932584" cy="338554"/>
          </a:xfrm>
          <a:prstGeom prst="rect">
            <a:avLst/>
          </a:prstGeom>
          <a:noFill/>
          <a:ln w="9525">
            <a:noFill/>
            <a:miter lim="800000"/>
            <a:headEnd/>
            <a:tailEnd/>
          </a:ln>
          <a:effectLst/>
        </p:spPr>
        <p:txBody>
          <a:bodyPr wrap="square">
            <a:prstTxWarp prst="textNoShape">
              <a:avLst/>
            </a:prstTxWarp>
            <a:spAutoFit/>
          </a:bodyPr>
          <a:lstStyle/>
          <a:p>
            <a:pPr>
              <a:spcBef>
                <a:spcPct val="50000"/>
              </a:spcBef>
              <a:defRPr/>
            </a:pPr>
            <a:r>
              <a:rPr lang="en-US" sz="1600" dirty="0" smtClean="0">
                <a:latin typeface="Times New Roman"/>
                <a:cs typeface="Times New Roman"/>
              </a:rPr>
              <a:t>Lim+08</a:t>
            </a:r>
            <a:endParaRPr lang="en-US" sz="1600" dirty="0">
              <a:latin typeface="Times New Roman"/>
              <a:cs typeface="Times New Roman"/>
            </a:endParaRPr>
          </a:p>
        </p:txBody>
      </p:sp>
      <p:sp>
        <p:nvSpPr>
          <p:cNvPr id="30" name="Text Box 9"/>
          <p:cNvSpPr txBox="1">
            <a:spLocks noChangeArrowheads="1"/>
          </p:cNvSpPr>
          <p:nvPr/>
        </p:nvSpPr>
        <p:spPr bwMode="auto">
          <a:xfrm>
            <a:off x="289951" y="1608953"/>
            <a:ext cx="4660266" cy="400110"/>
          </a:xfrm>
          <a:prstGeom prst="rect">
            <a:avLst/>
          </a:prstGeom>
          <a:noFill/>
          <a:ln w="9525">
            <a:noFill/>
            <a:miter lim="800000"/>
            <a:headEnd/>
            <a:tailEnd/>
          </a:ln>
          <a:effectLst/>
        </p:spPr>
        <p:txBody>
          <a:bodyPr wrap="square">
            <a:prstTxWarp prst="textNoShape">
              <a:avLst/>
            </a:prstTxWarp>
            <a:spAutoFit/>
          </a:bodyPr>
          <a:lstStyle/>
          <a:p>
            <a:pPr>
              <a:spcBef>
                <a:spcPct val="50000"/>
              </a:spcBef>
              <a:defRPr/>
            </a:pPr>
            <a:r>
              <a:rPr lang="en-US" sz="2000" dirty="0">
                <a:solidFill>
                  <a:srgbClr val="000000"/>
                </a:solidFill>
                <a:latin typeface="Times New Roman"/>
                <a:cs typeface="Times New Roman"/>
              </a:rPr>
              <a:t>CO(2-1)</a:t>
            </a:r>
            <a:r>
              <a:rPr lang="en-US" sz="2000" dirty="0" smtClean="0">
                <a:solidFill>
                  <a:srgbClr val="000000"/>
                </a:solidFill>
                <a:latin typeface="Times New Roman"/>
                <a:cs typeface="Times New Roman"/>
              </a:rPr>
              <a:t> intensity contours on velocity field</a:t>
            </a:r>
            <a:endParaRPr lang="en-US" sz="2000" dirty="0">
              <a:solidFill>
                <a:srgbClr val="000000"/>
              </a:solidFill>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1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up)">
                                      <p:cBhvr>
                                        <p:cTn id="12" dur="10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left)">
                                      <p:cBhvr>
                                        <p:cTn id="17" dur="10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up)">
                                      <p:cBhvr>
                                        <p:cTn id="22"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5184928" cy="461665"/>
          </a:xfrm>
          <a:prstGeom prst="rect">
            <a:avLst/>
          </a:prstGeom>
          <a:noFill/>
        </p:spPr>
        <p:txBody>
          <a:bodyPr wrap="square" rtlCol="0">
            <a:spAutoFit/>
          </a:bodyPr>
          <a:lstStyle/>
          <a:p>
            <a:r>
              <a:rPr lang="en-US" sz="2400" dirty="0" smtClean="0">
                <a:latin typeface="Palatino"/>
              </a:rPr>
              <a:t>Filament Dynamics in Inner Nebula</a:t>
            </a:r>
            <a:endParaRPr lang="en-US" sz="2400" dirty="0">
              <a:latin typeface="Palatino"/>
            </a:endParaRPr>
          </a:p>
        </p:txBody>
      </p:sp>
      <p:sp>
        <p:nvSpPr>
          <p:cNvPr id="7" name="TextBox 6"/>
          <p:cNvSpPr txBox="1"/>
          <p:nvPr/>
        </p:nvSpPr>
        <p:spPr>
          <a:xfrm>
            <a:off x="99619" y="864000"/>
            <a:ext cx="8927169"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Such</a:t>
            </a:r>
            <a:r>
              <a:rPr lang="en-US" sz="2000" dirty="0" smtClean="0">
                <a:latin typeface="Times New Roman"/>
                <a:cs typeface="Times New Roman"/>
              </a:rPr>
              <a:t> a linear increase in </a:t>
            </a:r>
            <a:r>
              <a:rPr lang="en-US" sz="2000" dirty="0" err="1" smtClean="0">
                <a:latin typeface="Times New Roman"/>
                <a:cs typeface="Times New Roman"/>
              </a:rPr>
              <a:t>blueshifted</a:t>
            </a:r>
            <a:r>
              <a:rPr lang="en-US" sz="2000" dirty="0" smtClean="0">
                <a:latin typeface="Times New Roman"/>
                <a:cs typeface="Times New Roman"/>
              </a:rPr>
              <a:t> velocities with decreasing radius is characteristic of free-fall in the gravitational potential of an elliptical galaxy.</a:t>
            </a:r>
          </a:p>
        </p:txBody>
      </p:sp>
      <p:sp>
        <p:nvSpPr>
          <p:cNvPr id="23" name="Rectangle 13"/>
          <p:cNvSpPr>
            <a:spLocks noChangeArrowheads="1"/>
          </p:cNvSpPr>
          <p:nvPr/>
        </p:nvSpPr>
        <p:spPr bwMode="auto">
          <a:xfrm>
            <a:off x="5506508" y="1797466"/>
            <a:ext cx="3624263" cy="4765875"/>
          </a:xfrm>
          <a:prstGeom prst="rect">
            <a:avLst/>
          </a:prstGeom>
          <a:solidFill>
            <a:srgbClr val="FFFFFF"/>
          </a:solidFill>
          <a:ln w="9525">
            <a:noFill/>
            <a:miter lim="800000"/>
            <a:headEnd/>
            <a:tailEnd/>
          </a:ln>
        </p:spPr>
        <p:txBody>
          <a:bodyPr wrap="none" anchor="ctr">
            <a:prstTxWarp prst="textNoShape">
              <a:avLst/>
            </a:prstTxWarp>
          </a:bodyPr>
          <a:lstStyle/>
          <a:p>
            <a:endParaRPr lang="zh-TW" altLang="en-US">
              <a:ea typeface="新細明體" charset="-120"/>
              <a:cs typeface="新細明體" charset="-120"/>
            </a:endParaRPr>
          </a:p>
        </p:txBody>
      </p:sp>
      <p:sp>
        <p:nvSpPr>
          <p:cNvPr id="24" name="Text Box 9"/>
          <p:cNvSpPr txBox="1">
            <a:spLocks noChangeArrowheads="1"/>
          </p:cNvSpPr>
          <p:nvPr/>
        </p:nvSpPr>
        <p:spPr bwMode="auto">
          <a:xfrm>
            <a:off x="5239891" y="1524119"/>
            <a:ext cx="4122567" cy="400110"/>
          </a:xfrm>
          <a:prstGeom prst="rect">
            <a:avLst/>
          </a:prstGeom>
          <a:noFill/>
          <a:ln w="9525">
            <a:noFill/>
            <a:miter lim="800000"/>
            <a:headEnd/>
            <a:tailEnd/>
          </a:ln>
          <a:effectLst/>
        </p:spPr>
        <p:txBody>
          <a:bodyPr wrap="square">
            <a:prstTxWarp prst="textNoShape">
              <a:avLst/>
            </a:prstTxWarp>
            <a:spAutoFit/>
          </a:bodyPr>
          <a:lstStyle/>
          <a:p>
            <a:pPr>
              <a:spcBef>
                <a:spcPct val="50000"/>
              </a:spcBef>
              <a:defRPr/>
            </a:pPr>
            <a:r>
              <a:rPr lang="en-US" sz="2000" dirty="0" smtClean="0">
                <a:solidFill>
                  <a:srgbClr val="000000"/>
                </a:solidFill>
                <a:latin typeface="Times New Roman"/>
                <a:cs typeface="Times New Roman"/>
              </a:rPr>
              <a:t>CO(2-1) Position</a:t>
            </a:r>
            <a:r>
              <a:rPr lang="en-US" sz="2000" dirty="0">
                <a:solidFill>
                  <a:srgbClr val="000000"/>
                </a:solidFill>
                <a:latin typeface="Times New Roman"/>
                <a:cs typeface="Times New Roman"/>
              </a:rPr>
              <a:t>-Velocity </a:t>
            </a:r>
            <a:r>
              <a:rPr lang="en-US" sz="2000" dirty="0" smtClean="0">
                <a:solidFill>
                  <a:srgbClr val="000000"/>
                </a:solidFill>
                <a:latin typeface="Times New Roman"/>
                <a:cs typeface="Times New Roman"/>
              </a:rPr>
              <a:t>Diagrams</a:t>
            </a:r>
            <a:endParaRPr lang="en-US" sz="2000" dirty="0">
              <a:solidFill>
                <a:srgbClr val="000000"/>
              </a:solidFill>
              <a:latin typeface="Times New Roman"/>
              <a:cs typeface="Times New Roman"/>
            </a:endParaRPr>
          </a:p>
        </p:txBody>
      </p:sp>
      <p:pic>
        <p:nvPicPr>
          <p:cNvPr id="32" name="Picture 29" descr="PV diagrams.jpg"/>
          <p:cNvPicPr>
            <a:picLocks noChangeAspect="1"/>
          </p:cNvPicPr>
          <p:nvPr/>
        </p:nvPicPr>
        <p:blipFill>
          <a:blip r:embed="rId3"/>
          <a:srcRect t="32985"/>
          <a:stretch>
            <a:fillRect/>
          </a:stretch>
        </p:blipFill>
        <p:spPr bwMode="auto">
          <a:xfrm>
            <a:off x="5582709" y="1992729"/>
            <a:ext cx="3444080" cy="4535477"/>
          </a:xfrm>
          <a:prstGeom prst="rect">
            <a:avLst/>
          </a:prstGeom>
          <a:noFill/>
          <a:ln w="9525">
            <a:noFill/>
            <a:miter lim="800000"/>
            <a:headEnd/>
            <a:tailEnd/>
          </a:ln>
        </p:spPr>
      </p:pic>
      <p:sp>
        <p:nvSpPr>
          <p:cNvPr id="42" name="Text Box 22"/>
          <p:cNvSpPr txBox="1">
            <a:spLocks noChangeArrowheads="1"/>
          </p:cNvSpPr>
          <p:nvPr/>
        </p:nvSpPr>
        <p:spPr bwMode="auto">
          <a:xfrm>
            <a:off x="8097309" y="4170779"/>
            <a:ext cx="494218" cy="307777"/>
          </a:xfrm>
          <a:prstGeom prst="rect">
            <a:avLst/>
          </a:prstGeom>
          <a:noFill/>
          <a:ln w="9525">
            <a:noFill/>
            <a:miter lim="800000"/>
            <a:headEnd/>
            <a:tailEnd/>
          </a:ln>
        </p:spPr>
        <p:txBody>
          <a:bodyPr wrap="square">
            <a:prstTxWarp prst="textNoShape">
              <a:avLst/>
            </a:prstTxWarp>
            <a:spAutoFit/>
          </a:bodyPr>
          <a:lstStyle/>
          <a:p>
            <a:pPr>
              <a:spcBef>
                <a:spcPct val="50000"/>
              </a:spcBef>
              <a:defRPr/>
            </a:pPr>
            <a:r>
              <a:rPr lang="en-US" altLang="zh-TW" sz="1400" dirty="0">
                <a:solidFill>
                  <a:srgbClr val="7F7F7F"/>
                </a:solidFill>
                <a:latin typeface="+mj-lt"/>
                <a:ea typeface="新細明體" charset="-120"/>
                <a:cs typeface="新細明體" charset="-120"/>
              </a:rPr>
              <a:t>E1</a:t>
            </a:r>
          </a:p>
        </p:txBody>
      </p:sp>
      <p:sp>
        <p:nvSpPr>
          <p:cNvPr id="43" name="Line 23"/>
          <p:cNvSpPr>
            <a:spLocks noChangeShapeType="1"/>
          </p:cNvSpPr>
          <p:nvPr/>
        </p:nvSpPr>
        <p:spPr bwMode="auto">
          <a:xfrm flipH="1">
            <a:off x="7868709" y="4399378"/>
            <a:ext cx="329478" cy="81381"/>
          </a:xfrm>
          <a:prstGeom prst="line">
            <a:avLst/>
          </a:prstGeom>
          <a:noFill/>
          <a:ln w="9525">
            <a:solidFill>
              <a:schemeClr val="tx1">
                <a:lumMod val="65000"/>
                <a:lumOff val="35000"/>
              </a:schemeClr>
            </a:solidFill>
            <a:round/>
            <a:headEnd/>
            <a:tailEnd type="stealth" w="lg" len="med"/>
          </a:ln>
        </p:spPr>
        <p:txBody>
          <a:bodyPr>
            <a:prstTxWarp prst="textNoShape">
              <a:avLst/>
            </a:prstTxWarp>
          </a:bodyPr>
          <a:lstStyle/>
          <a:p>
            <a:pPr>
              <a:defRPr/>
            </a:pPr>
            <a:endParaRPr lang="en-US"/>
          </a:p>
        </p:txBody>
      </p:sp>
      <p:sp>
        <p:nvSpPr>
          <p:cNvPr id="44" name="Text Box 22"/>
          <p:cNvSpPr txBox="1">
            <a:spLocks noChangeArrowheads="1"/>
          </p:cNvSpPr>
          <p:nvPr/>
        </p:nvSpPr>
        <p:spPr bwMode="auto">
          <a:xfrm>
            <a:off x="6268508" y="3364329"/>
            <a:ext cx="1400283" cy="307777"/>
          </a:xfrm>
          <a:prstGeom prst="rect">
            <a:avLst/>
          </a:prstGeom>
          <a:noFill/>
          <a:ln w="9525">
            <a:noFill/>
            <a:miter lim="800000"/>
            <a:headEnd/>
            <a:tailEnd/>
          </a:ln>
        </p:spPr>
        <p:txBody>
          <a:bodyPr wrap="square">
            <a:prstTxWarp prst="textNoShape">
              <a:avLst/>
            </a:prstTxWarp>
            <a:spAutoFit/>
          </a:bodyPr>
          <a:lstStyle/>
          <a:p>
            <a:pPr>
              <a:spcBef>
                <a:spcPct val="50000"/>
              </a:spcBef>
              <a:defRPr/>
            </a:pPr>
            <a:r>
              <a:rPr lang="en-US" altLang="zh-TW" sz="1400" dirty="0">
                <a:solidFill>
                  <a:schemeClr val="tx1">
                    <a:lumMod val="50000"/>
                    <a:lumOff val="50000"/>
                  </a:schemeClr>
                </a:solidFill>
                <a:latin typeface="+mj-lt"/>
                <a:ea typeface="新細明體" charset="-120"/>
                <a:cs typeface="新細明體" charset="-120"/>
              </a:rPr>
              <a:t>Inner filament</a:t>
            </a:r>
          </a:p>
        </p:txBody>
      </p:sp>
      <p:sp>
        <p:nvSpPr>
          <p:cNvPr id="45" name="Line 23"/>
          <p:cNvSpPr>
            <a:spLocks noChangeShapeType="1"/>
          </p:cNvSpPr>
          <p:nvPr/>
        </p:nvSpPr>
        <p:spPr bwMode="auto">
          <a:xfrm flipV="1">
            <a:off x="7411509" y="3440528"/>
            <a:ext cx="329478" cy="81381"/>
          </a:xfrm>
          <a:prstGeom prst="line">
            <a:avLst/>
          </a:prstGeom>
          <a:noFill/>
          <a:ln w="9525">
            <a:solidFill>
              <a:schemeClr val="tx1">
                <a:lumMod val="50000"/>
                <a:lumOff val="50000"/>
              </a:schemeClr>
            </a:solidFill>
            <a:round/>
            <a:headEnd/>
            <a:tailEnd type="stealth" w="lg" len="med"/>
          </a:ln>
        </p:spPr>
        <p:txBody>
          <a:bodyPr>
            <a:prstTxWarp prst="textNoShape">
              <a:avLst/>
            </a:prstTxWarp>
          </a:bodyPr>
          <a:lstStyle/>
          <a:p>
            <a:pPr>
              <a:defRPr/>
            </a:pPr>
            <a:endParaRPr lang="en-US"/>
          </a:p>
        </p:txBody>
      </p:sp>
      <p:sp>
        <p:nvSpPr>
          <p:cNvPr id="29" name="Text Box 8"/>
          <p:cNvSpPr txBox="1">
            <a:spLocks noChangeArrowheads="1"/>
          </p:cNvSpPr>
          <p:nvPr/>
        </p:nvSpPr>
        <p:spPr bwMode="auto">
          <a:xfrm>
            <a:off x="8185228" y="5712111"/>
            <a:ext cx="932584" cy="338554"/>
          </a:xfrm>
          <a:prstGeom prst="rect">
            <a:avLst/>
          </a:prstGeom>
          <a:noFill/>
          <a:ln w="9525">
            <a:noFill/>
            <a:miter lim="800000"/>
            <a:headEnd/>
            <a:tailEnd/>
          </a:ln>
          <a:effectLst/>
        </p:spPr>
        <p:txBody>
          <a:bodyPr wrap="square">
            <a:prstTxWarp prst="textNoShape">
              <a:avLst/>
            </a:prstTxWarp>
            <a:spAutoFit/>
          </a:bodyPr>
          <a:lstStyle/>
          <a:p>
            <a:pPr>
              <a:spcBef>
                <a:spcPct val="50000"/>
              </a:spcBef>
              <a:defRPr/>
            </a:pPr>
            <a:r>
              <a:rPr lang="en-US" sz="1600" dirty="0" smtClean="0">
                <a:latin typeface="Times New Roman"/>
                <a:cs typeface="Times New Roman"/>
              </a:rPr>
              <a:t>Lim+08</a:t>
            </a:r>
            <a:endParaRPr lang="en-US" sz="1600" dirty="0">
              <a:latin typeface="Times New Roman"/>
              <a:cs typeface="Times New Roman"/>
            </a:endParaRPr>
          </a:p>
        </p:txBody>
      </p:sp>
      <p:pic>
        <p:nvPicPr>
          <p:cNvPr id="46" name="Picture 21"/>
          <p:cNvPicPr>
            <a:picLocks noChangeAspect="1"/>
          </p:cNvPicPr>
          <p:nvPr/>
        </p:nvPicPr>
        <p:blipFill>
          <a:blip r:embed="rId4"/>
          <a:srcRect t="51024"/>
          <a:stretch>
            <a:fillRect/>
          </a:stretch>
        </p:blipFill>
        <p:spPr bwMode="auto">
          <a:xfrm>
            <a:off x="1103212" y="4079103"/>
            <a:ext cx="3475990" cy="2643480"/>
          </a:xfrm>
          <a:prstGeom prst="rect">
            <a:avLst/>
          </a:prstGeom>
          <a:noFill/>
          <a:ln w="9525">
            <a:noFill/>
            <a:miter lim="800000"/>
            <a:headEnd/>
            <a:tailEnd/>
          </a:ln>
        </p:spPr>
      </p:pic>
      <p:pic>
        <p:nvPicPr>
          <p:cNvPr id="30" name="Picture 21"/>
          <p:cNvPicPr>
            <a:picLocks noChangeAspect="1"/>
          </p:cNvPicPr>
          <p:nvPr/>
        </p:nvPicPr>
        <p:blipFill>
          <a:blip r:embed="rId4"/>
          <a:srcRect b="56693"/>
          <a:stretch>
            <a:fillRect/>
          </a:stretch>
        </p:blipFill>
        <p:spPr bwMode="auto">
          <a:xfrm>
            <a:off x="1121059" y="1732676"/>
            <a:ext cx="3475990" cy="2337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A Residual X-ray Cooling Flow?</a:t>
            </a:r>
            <a:endParaRPr lang="en-US" sz="2400" dirty="0">
              <a:latin typeface="Palatino"/>
            </a:endParaRPr>
          </a:p>
        </p:txBody>
      </p:sp>
      <p:sp>
        <p:nvSpPr>
          <p:cNvPr id="7" name="TextBox 6"/>
          <p:cNvSpPr txBox="1"/>
          <p:nvPr/>
        </p:nvSpPr>
        <p:spPr>
          <a:xfrm>
            <a:off x="99620" y="864000"/>
            <a:ext cx="4740900" cy="1323439"/>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Molecular filaments in inner nebula avoid radio jets, which together with their inferred dynamics suggest gas deposited by a residual X-ray cooling flow.</a:t>
            </a:r>
          </a:p>
        </p:txBody>
      </p:sp>
      <p:pic>
        <p:nvPicPr>
          <p:cNvPr id="26" name="Picture 25"/>
          <p:cNvPicPr>
            <a:picLocks noChangeAspect="1"/>
          </p:cNvPicPr>
          <p:nvPr/>
        </p:nvPicPr>
        <p:blipFill>
          <a:blip r:embed="rId3"/>
          <a:stretch>
            <a:fillRect/>
          </a:stretch>
        </p:blipFill>
        <p:spPr>
          <a:xfrm flipH="1">
            <a:off x="4840520" y="1100809"/>
            <a:ext cx="4206912" cy="5679331"/>
          </a:xfrm>
          <a:prstGeom prst="rect">
            <a:avLst/>
          </a:prstGeom>
        </p:spPr>
      </p:pic>
      <p:sp>
        <p:nvSpPr>
          <p:cNvPr id="27" name="TextBox 26"/>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28" name="Straight Connector 27"/>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30" name="TextBox 2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sp>
        <p:nvSpPr>
          <p:cNvPr id="31" name="Rectangle 30"/>
          <p:cNvSpPr>
            <a:spLocks noChangeAspect="1"/>
          </p:cNvSpPr>
          <p:nvPr/>
        </p:nvSpPr>
        <p:spPr>
          <a:xfrm>
            <a:off x="5261205" y="3592096"/>
            <a:ext cx="3074400" cy="3074400"/>
          </a:xfrm>
          <a:prstGeom prst="rect">
            <a:avLst/>
          </a:prstGeom>
          <a:noFill/>
          <a:ln>
            <a:solidFill>
              <a:srgbClr val="72F7F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6" descr="CO radio X-ray.jpg"/>
          <p:cNvPicPr>
            <a:picLocks noChangeAspect="1"/>
          </p:cNvPicPr>
          <p:nvPr/>
        </p:nvPicPr>
        <p:blipFill>
          <a:blip r:embed="rId4"/>
          <a:srcRect r="18636"/>
          <a:stretch>
            <a:fillRect/>
          </a:stretch>
        </p:blipFill>
        <p:spPr bwMode="auto">
          <a:xfrm>
            <a:off x="-16944" y="2246886"/>
            <a:ext cx="4685497" cy="4569095"/>
          </a:xfrm>
          <a:prstGeom prst="rect">
            <a:avLst/>
          </a:prstGeom>
          <a:noFill/>
          <a:ln w="9525">
            <a:noFill/>
            <a:miter lim="800000"/>
            <a:headEnd/>
            <a:tailEnd/>
          </a:ln>
        </p:spPr>
      </p:pic>
      <p:sp>
        <p:nvSpPr>
          <p:cNvPr id="16" name="Text Box 19"/>
          <p:cNvSpPr txBox="1">
            <a:spLocks noChangeArrowheads="1"/>
          </p:cNvSpPr>
          <p:nvPr/>
        </p:nvSpPr>
        <p:spPr bwMode="auto">
          <a:xfrm>
            <a:off x="818080" y="2396382"/>
            <a:ext cx="1295400" cy="369332"/>
          </a:xfrm>
          <a:prstGeom prst="rect">
            <a:avLst/>
          </a:prstGeom>
          <a:noFill/>
          <a:ln w="9525">
            <a:noFill/>
            <a:miter lim="800000"/>
            <a:headEnd/>
            <a:tailEnd/>
          </a:ln>
        </p:spPr>
        <p:txBody>
          <a:bodyPr>
            <a:prstTxWarp prst="textNoShape">
              <a:avLst/>
            </a:prstTxWarp>
            <a:spAutoFit/>
          </a:bodyPr>
          <a:lstStyle/>
          <a:p>
            <a:pPr marL="55563" indent="-55563">
              <a:spcBef>
                <a:spcPct val="50000"/>
              </a:spcBef>
            </a:pPr>
            <a:r>
              <a:rPr lang="en-US" dirty="0" smtClean="0">
                <a:solidFill>
                  <a:srgbClr val="FF0000"/>
                </a:solidFill>
                <a:latin typeface="Times New Roman"/>
                <a:cs typeface="Times New Roman"/>
              </a:rPr>
              <a:t>Radio </a:t>
            </a:r>
            <a:r>
              <a:rPr lang="en-US" dirty="0">
                <a:solidFill>
                  <a:srgbClr val="FF0000"/>
                </a:solidFill>
                <a:latin typeface="Times New Roman"/>
                <a:cs typeface="Times New Roman"/>
              </a:rPr>
              <a:t>jet</a:t>
            </a:r>
          </a:p>
        </p:txBody>
      </p:sp>
      <p:sp>
        <p:nvSpPr>
          <p:cNvPr id="17" name="Line 20"/>
          <p:cNvSpPr>
            <a:spLocks noChangeShapeType="1"/>
          </p:cNvSpPr>
          <p:nvPr/>
        </p:nvSpPr>
        <p:spPr bwMode="auto">
          <a:xfrm>
            <a:off x="1656280" y="2777382"/>
            <a:ext cx="609600" cy="533400"/>
          </a:xfrm>
          <a:prstGeom prst="line">
            <a:avLst/>
          </a:prstGeom>
          <a:noFill/>
          <a:ln w="19050">
            <a:solidFill>
              <a:srgbClr val="FF0000"/>
            </a:solidFill>
            <a:round/>
            <a:headEnd/>
            <a:tailEnd type="triangle" w="lg" len="med"/>
          </a:ln>
        </p:spPr>
        <p:txBody>
          <a:bodyPr>
            <a:prstTxWarp prst="textNoShape">
              <a:avLst/>
            </a:prstTxWarp>
          </a:bodyPr>
          <a:lstStyle/>
          <a:p>
            <a:endParaRPr lang="en-US"/>
          </a:p>
        </p:txBody>
      </p:sp>
      <p:sp>
        <p:nvSpPr>
          <p:cNvPr id="18" name="Text Box 19"/>
          <p:cNvSpPr txBox="1">
            <a:spLocks noChangeArrowheads="1"/>
          </p:cNvSpPr>
          <p:nvPr/>
        </p:nvSpPr>
        <p:spPr bwMode="auto">
          <a:xfrm>
            <a:off x="1122880" y="4191845"/>
            <a:ext cx="990600" cy="338137"/>
          </a:xfrm>
          <a:prstGeom prst="rect">
            <a:avLst/>
          </a:prstGeom>
          <a:noFill/>
          <a:ln w="9525">
            <a:noFill/>
            <a:miter lim="800000"/>
            <a:headEnd/>
            <a:tailEnd/>
          </a:ln>
        </p:spPr>
        <p:txBody>
          <a:bodyPr>
            <a:prstTxWarp prst="textNoShape">
              <a:avLst/>
            </a:prstTxWarp>
            <a:spAutoFit/>
          </a:bodyPr>
          <a:lstStyle/>
          <a:p>
            <a:pPr marL="55563" indent="-55563">
              <a:spcBef>
                <a:spcPct val="50000"/>
              </a:spcBef>
            </a:pPr>
            <a:r>
              <a:rPr lang="en-US" sz="1600">
                <a:latin typeface="Comic Sans MS" charset="0"/>
              </a:rPr>
              <a:t>CO(2-1)</a:t>
            </a:r>
          </a:p>
        </p:txBody>
      </p:sp>
      <p:sp>
        <p:nvSpPr>
          <p:cNvPr id="19" name="Line 20"/>
          <p:cNvSpPr>
            <a:spLocks noChangeShapeType="1"/>
          </p:cNvSpPr>
          <p:nvPr/>
        </p:nvSpPr>
        <p:spPr bwMode="auto">
          <a:xfrm flipV="1">
            <a:off x="1602305" y="3971182"/>
            <a:ext cx="381000" cy="228600"/>
          </a:xfrm>
          <a:prstGeom prst="line">
            <a:avLst/>
          </a:prstGeom>
          <a:noFill/>
          <a:ln w="19050">
            <a:solidFill>
              <a:schemeClr val="tx1"/>
            </a:solidFill>
            <a:round/>
            <a:headEnd/>
            <a:tailEnd type="triangle" w="lg" len="med"/>
          </a:ln>
        </p:spPr>
        <p:txBody>
          <a:bodyPr>
            <a:prstTxWarp prst="textNoShape">
              <a:avLst/>
            </a:prstTxWarp>
          </a:bodyPr>
          <a:lstStyle/>
          <a:p>
            <a:endParaRPr lang="en-US"/>
          </a:p>
        </p:txBody>
      </p:sp>
      <p:sp>
        <p:nvSpPr>
          <p:cNvPr id="35" name="TextBox 34"/>
          <p:cNvSpPr txBox="1"/>
          <p:nvPr/>
        </p:nvSpPr>
        <p:spPr>
          <a:xfrm flipH="1">
            <a:off x="3101435" y="2238176"/>
            <a:ext cx="1567118" cy="369332"/>
          </a:xfrm>
          <a:prstGeom prst="rect">
            <a:avLst/>
          </a:prstGeom>
          <a:noFill/>
        </p:spPr>
        <p:txBody>
          <a:bodyPr wrap="square" rtlCol="0">
            <a:spAutoFit/>
          </a:bodyPr>
          <a:lstStyle/>
          <a:p>
            <a:r>
              <a:rPr lang="en-US" dirty="0" smtClean="0">
                <a:solidFill>
                  <a:srgbClr val="72F7FC"/>
                </a:solidFill>
                <a:latin typeface="Times New Roman"/>
                <a:cs typeface="Times New Roman"/>
              </a:rPr>
              <a:t>X-ray in color</a:t>
            </a:r>
            <a:endParaRPr lang="en-US" dirty="0">
              <a:solidFill>
                <a:srgbClr val="72F7FC"/>
              </a:solidFill>
              <a:latin typeface="Times New Roman"/>
              <a:cs typeface="Times New Roman"/>
            </a:endParaRPr>
          </a:p>
        </p:txBody>
      </p:sp>
      <p:pic>
        <p:nvPicPr>
          <p:cNvPr id="36" name="Picture 35"/>
          <p:cNvPicPr>
            <a:picLocks noChangeAspect="1"/>
          </p:cNvPicPr>
          <p:nvPr/>
        </p:nvPicPr>
        <p:blipFill>
          <a:blip r:embed="rId5">
            <a:lum bright="-76000"/>
            <a:alphaModFix amt="62000"/>
          </a:blip>
          <a:stretch>
            <a:fillRect/>
          </a:stretch>
        </p:blipFill>
        <p:spPr>
          <a:xfrm>
            <a:off x="6084468" y="4263629"/>
            <a:ext cx="1520190" cy="1773555"/>
          </a:xfrm>
          <a:prstGeom prst="rect">
            <a:avLst/>
          </a:prstGeom>
        </p:spPr>
      </p:pic>
      <p:sp>
        <p:nvSpPr>
          <p:cNvPr id="20" name="Text Box 11"/>
          <p:cNvSpPr txBox="1">
            <a:spLocks noChangeArrowheads="1"/>
          </p:cNvSpPr>
          <p:nvPr/>
        </p:nvSpPr>
        <p:spPr bwMode="auto">
          <a:xfrm>
            <a:off x="2671733" y="5830438"/>
            <a:ext cx="2040614" cy="338137"/>
          </a:xfrm>
          <a:prstGeom prst="rect">
            <a:avLst/>
          </a:prstGeom>
          <a:noFill/>
          <a:ln w="9525">
            <a:noFill/>
            <a:miter lim="800000"/>
            <a:headEnd/>
            <a:tailEnd/>
          </a:ln>
          <a:effectLst/>
        </p:spPr>
        <p:txBody>
          <a:bodyPr wrap="square">
            <a:prstTxWarp prst="textNoShape">
              <a:avLst/>
            </a:prstTxWarp>
            <a:spAutoFit/>
          </a:bodyPr>
          <a:lstStyle/>
          <a:p>
            <a:pPr>
              <a:spcBef>
                <a:spcPct val="50000"/>
              </a:spcBef>
              <a:defRPr/>
            </a:pPr>
            <a:r>
              <a:rPr lang="en-US" sz="1600" dirty="0">
                <a:solidFill>
                  <a:schemeClr val="bg1"/>
                </a:solidFill>
                <a:latin typeface="Times New Roman"/>
                <a:cs typeface="Times New Roman"/>
              </a:rPr>
              <a:t>Heinz &amp; </a:t>
            </a:r>
            <a:r>
              <a:rPr lang="en-US" sz="1600" dirty="0" err="1" smtClean="0">
                <a:solidFill>
                  <a:schemeClr val="bg1"/>
                </a:solidFill>
                <a:latin typeface="Times New Roman"/>
                <a:cs typeface="Times New Roman"/>
              </a:rPr>
              <a:t>Churazov</a:t>
            </a:r>
            <a:r>
              <a:rPr lang="en-US" sz="1600" dirty="0" smtClean="0">
                <a:solidFill>
                  <a:schemeClr val="bg1"/>
                </a:solidFill>
                <a:latin typeface="Times New Roman"/>
                <a:cs typeface="Times New Roman"/>
              </a:rPr>
              <a:t> 05</a:t>
            </a:r>
            <a:endParaRPr lang="en-US" sz="1600" dirty="0">
              <a:solidFill>
                <a:schemeClr val="bg1"/>
              </a:solidFill>
              <a:latin typeface="Times New Roman"/>
              <a:cs typeface="Times New Roma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Filament Kinematics in Outer Nebula</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Kinematics of selected filaments in outer nebula measured using slit spectroscopy.</a:t>
            </a:r>
          </a:p>
        </p:txBody>
      </p:sp>
      <p:pic>
        <p:nvPicPr>
          <p:cNvPr id="26" name="Picture 25"/>
          <p:cNvPicPr>
            <a:picLocks noChangeAspect="1"/>
          </p:cNvPicPr>
          <p:nvPr/>
        </p:nvPicPr>
        <p:blipFill>
          <a:blip r:embed="rId3"/>
          <a:stretch>
            <a:fillRect/>
          </a:stretch>
        </p:blipFill>
        <p:spPr>
          <a:xfrm flipH="1">
            <a:off x="4840520" y="1100809"/>
            <a:ext cx="4206912" cy="5679331"/>
          </a:xfrm>
          <a:prstGeom prst="rect">
            <a:avLst/>
          </a:prstGeom>
        </p:spPr>
      </p:pic>
      <p:sp>
        <p:nvSpPr>
          <p:cNvPr id="27" name="TextBox 26"/>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28" name="Straight Connector 27"/>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30" name="TextBox 2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pic>
        <p:nvPicPr>
          <p:cNvPr id="21" name="Picture 20"/>
          <p:cNvPicPr>
            <a:picLocks noChangeAspect="1"/>
          </p:cNvPicPr>
          <p:nvPr/>
        </p:nvPicPr>
        <p:blipFill>
          <a:blip r:embed="rId4"/>
          <a:stretch>
            <a:fillRect/>
          </a:stretch>
        </p:blipFill>
        <p:spPr>
          <a:xfrm>
            <a:off x="344948" y="1580715"/>
            <a:ext cx="4120000" cy="5191200"/>
          </a:xfrm>
          <a:prstGeom prst="rect">
            <a:avLst/>
          </a:prstGeom>
        </p:spPr>
      </p:pic>
      <p:sp>
        <p:nvSpPr>
          <p:cNvPr id="22" name="TextBox 21"/>
          <p:cNvSpPr txBox="1"/>
          <p:nvPr/>
        </p:nvSpPr>
        <p:spPr>
          <a:xfrm>
            <a:off x="3485930" y="6441586"/>
            <a:ext cx="1054130"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Hatch+06</a:t>
            </a:r>
            <a:endParaRPr lang="en-US" sz="1600" dirty="0">
              <a:solidFill>
                <a:srgbClr val="000000"/>
              </a:solidFill>
              <a:latin typeface="Times New Roman"/>
              <a:cs typeface="Times New Roman"/>
            </a:endParaRPr>
          </a:p>
        </p:txBody>
      </p:sp>
      <p:sp>
        <p:nvSpPr>
          <p:cNvPr id="12" name="Rectangle 11"/>
          <p:cNvSpPr/>
          <p:nvPr/>
        </p:nvSpPr>
        <p:spPr>
          <a:xfrm rot="180000">
            <a:off x="2459280" y="1586885"/>
            <a:ext cx="227417" cy="234458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rot="3300000">
            <a:off x="2980209" y="4003242"/>
            <a:ext cx="748572" cy="139562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rot="180000">
            <a:off x="7149199" y="1468611"/>
            <a:ext cx="144000" cy="199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rot="3300000">
            <a:off x="7499481" y="3547334"/>
            <a:ext cx="530836" cy="99449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5">
            <a:lum bright="-76000"/>
            <a:alphaModFix amt="62000"/>
          </a:blip>
          <a:stretch>
            <a:fillRect/>
          </a:stretch>
        </p:blipFill>
        <p:spPr>
          <a:xfrm>
            <a:off x="6084468" y="4263629"/>
            <a:ext cx="1520190" cy="17735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P spid="16" grpId="0" animBg="1"/>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Outer Nebula Structured by Rising Bubbles?</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Extended northern filament (bundle) dragged out by rising bubble?</a:t>
            </a:r>
          </a:p>
        </p:txBody>
      </p:sp>
      <p:pic>
        <p:nvPicPr>
          <p:cNvPr id="26" name="Picture 25"/>
          <p:cNvPicPr>
            <a:picLocks noChangeAspect="1"/>
          </p:cNvPicPr>
          <p:nvPr/>
        </p:nvPicPr>
        <p:blipFill>
          <a:blip r:embed="rId3"/>
          <a:stretch>
            <a:fillRect/>
          </a:stretch>
        </p:blipFill>
        <p:spPr>
          <a:xfrm flipH="1">
            <a:off x="4840520" y="1100809"/>
            <a:ext cx="4206912" cy="5679331"/>
          </a:xfrm>
          <a:prstGeom prst="rect">
            <a:avLst/>
          </a:prstGeom>
        </p:spPr>
      </p:pic>
      <p:sp>
        <p:nvSpPr>
          <p:cNvPr id="27" name="TextBox 26"/>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28" name="Straight Connector 27"/>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30" name="TextBox 2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pic>
        <p:nvPicPr>
          <p:cNvPr id="36" name="Picture 35"/>
          <p:cNvPicPr>
            <a:picLocks noChangeAspect="1"/>
          </p:cNvPicPr>
          <p:nvPr/>
        </p:nvPicPr>
        <p:blipFill>
          <a:blip r:embed="rId4">
            <a:lum bright="-76000"/>
            <a:alphaModFix amt="62000"/>
          </a:blip>
          <a:stretch>
            <a:fillRect/>
          </a:stretch>
        </p:blipFill>
        <p:spPr>
          <a:xfrm>
            <a:off x="6084468" y="4263629"/>
            <a:ext cx="1520190" cy="1773555"/>
          </a:xfrm>
          <a:prstGeom prst="rect">
            <a:avLst/>
          </a:prstGeom>
        </p:spPr>
      </p:pic>
      <p:sp>
        <p:nvSpPr>
          <p:cNvPr id="19" name="Rectangle 18"/>
          <p:cNvSpPr/>
          <p:nvPr/>
        </p:nvSpPr>
        <p:spPr>
          <a:xfrm rot="180000">
            <a:off x="7149199" y="1468611"/>
            <a:ext cx="144000" cy="199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5"/>
          <a:srcRect b="4578"/>
          <a:stretch>
            <a:fillRect/>
          </a:stretch>
        </p:blipFill>
        <p:spPr>
          <a:xfrm>
            <a:off x="349324" y="1695140"/>
            <a:ext cx="4028437" cy="5025866"/>
          </a:xfrm>
          <a:prstGeom prst="rect">
            <a:avLst/>
          </a:prstGeom>
        </p:spPr>
      </p:pic>
      <p:sp>
        <p:nvSpPr>
          <p:cNvPr id="21" name="TextBox 20"/>
          <p:cNvSpPr txBox="1"/>
          <p:nvPr/>
        </p:nvSpPr>
        <p:spPr>
          <a:xfrm>
            <a:off x="3423451" y="1387668"/>
            <a:ext cx="1178425" cy="338554"/>
          </a:xfrm>
          <a:prstGeom prst="rect">
            <a:avLst/>
          </a:prstGeom>
          <a:noFill/>
        </p:spPr>
        <p:txBody>
          <a:bodyPr wrap="square" rtlCol="0">
            <a:spAutoFit/>
          </a:bodyPr>
          <a:lstStyle/>
          <a:p>
            <a:r>
              <a:rPr lang="en-US" sz="1600" dirty="0" smtClean="0">
                <a:latin typeface="Times New Roman"/>
                <a:cs typeface="Times New Roman"/>
              </a:rPr>
              <a:t>Revaz+08</a:t>
            </a:r>
            <a:endParaRPr lang="en-US" sz="1600" dirty="0">
              <a:latin typeface="Times New Roman"/>
              <a:cs typeface="Times New Roman"/>
            </a:endParaRPr>
          </a:p>
        </p:txBody>
      </p:sp>
      <p:pic>
        <p:nvPicPr>
          <p:cNvPr id="22" name="Picture 21"/>
          <p:cNvPicPr>
            <a:picLocks noChangeAspect="1"/>
          </p:cNvPicPr>
          <p:nvPr/>
        </p:nvPicPr>
        <p:blipFill>
          <a:blip r:embed="rId5"/>
          <a:srcRect l="51474" t="38454" r="26335" b="43032"/>
          <a:stretch>
            <a:fillRect/>
          </a:stretch>
        </p:blipFill>
        <p:spPr>
          <a:xfrm rot="120000">
            <a:off x="6126785" y="998913"/>
            <a:ext cx="2259281" cy="2464492"/>
          </a:xfrm>
          <a:prstGeom prst="rect">
            <a:avLst/>
          </a:prstGeom>
        </p:spPr>
      </p:pic>
      <p:sp>
        <p:nvSpPr>
          <p:cNvPr id="23" name="Rectangle 22"/>
          <p:cNvSpPr/>
          <p:nvPr/>
        </p:nvSpPr>
        <p:spPr>
          <a:xfrm>
            <a:off x="2379520" y="3693611"/>
            <a:ext cx="990000" cy="1021948"/>
          </a:xfrm>
          <a:prstGeom prst="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974200" y="5915419"/>
            <a:ext cx="817633" cy="1588"/>
          </a:xfrm>
          <a:prstGeom prst="straightConnector1">
            <a:avLst/>
          </a:prstGeom>
          <a:ln>
            <a:solidFill>
              <a:srgbClr val="55FFE9"/>
            </a:solidFill>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974200" y="5917007"/>
            <a:ext cx="817633" cy="369332"/>
          </a:xfrm>
          <a:prstGeom prst="rect">
            <a:avLst/>
          </a:prstGeom>
          <a:noFill/>
        </p:spPr>
        <p:txBody>
          <a:bodyPr wrap="square" rtlCol="0">
            <a:spAutoFit/>
          </a:bodyPr>
          <a:lstStyle/>
          <a:p>
            <a:r>
              <a:rPr lang="en-US" dirty="0" smtClean="0">
                <a:solidFill>
                  <a:srgbClr val="AAFCFC"/>
                </a:solidFill>
                <a:latin typeface="Times New Roman"/>
                <a:cs typeface="Times New Roman"/>
              </a:rPr>
              <a:t>Time</a:t>
            </a:r>
            <a:endParaRPr lang="en-US" dirty="0">
              <a:solidFill>
                <a:srgbClr val="AAFCFC"/>
              </a:solidFill>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par>
                          <p:cTn id="7" fill="hold">
                            <p:stCondLst>
                              <p:cond delay="0"/>
                            </p:stCondLst>
                            <p:childTnLst>
                              <p:par>
                                <p:cTn id="8" presetID="9" presetClass="entr" presetSubtype="0" repeatCount="2000"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dissolve">
                                      <p:cBhvr>
                                        <p:cTn id="10"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Outer Nebula Structured by Rising Bubbles?</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Horseshoe loop comprises vortex behind rising bubble?</a:t>
            </a:r>
          </a:p>
        </p:txBody>
      </p:sp>
      <p:sp>
        <p:nvSpPr>
          <p:cNvPr id="21" name="TextBox 20"/>
          <p:cNvSpPr txBox="1"/>
          <p:nvPr/>
        </p:nvSpPr>
        <p:spPr>
          <a:xfrm>
            <a:off x="5145612" y="703411"/>
            <a:ext cx="3849703" cy="400110"/>
          </a:xfrm>
          <a:prstGeom prst="rect">
            <a:avLst/>
          </a:prstGeom>
          <a:noFill/>
        </p:spPr>
        <p:txBody>
          <a:bodyPr wrap="square" rtlCol="0">
            <a:spAutoFit/>
          </a:bodyPr>
          <a:lstStyle/>
          <a:p>
            <a:pPr algn="ctr"/>
            <a:r>
              <a:rPr lang="en-US" sz="2000" dirty="0" smtClean="0">
                <a:latin typeface="Times New Roman"/>
                <a:cs typeface="Times New Roman"/>
              </a:rPr>
              <a:t>Hα (green contours) on X-ray</a:t>
            </a:r>
            <a:endParaRPr lang="en-US" sz="2000" dirty="0">
              <a:latin typeface="Times New Roman"/>
              <a:cs typeface="Times New Roman"/>
            </a:endParaRPr>
          </a:p>
        </p:txBody>
      </p:sp>
      <p:pic>
        <p:nvPicPr>
          <p:cNvPr id="32" name="Picture 31"/>
          <p:cNvPicPr>
            <a:picLocks noChangeAspect="1"/>
          </p:cNvPicPr>
          <p:nvPr/>
        </p:nvPicPr>
        <p:blipFill>
          <a:blip r:embed="rId3"/>
          <a:srcRect l="11600" t="5014" r="11600"/>
          <a:stretch>
            <a:fillRect/>
          </a:stretch>
        </p:blipFill>
        <p:spPr>
          <a:xfrm>
            <a:off x="4840816" y="1081318"/>
            <a:ext cx="4198293" cy="5678998"/>
          </a:xfrm>
          <a:prstGeom prst="rect">
            <a:avLst/>
          </a:prstGeom>
        </p:spPr>
      </p:pic>
      <p:sp>
        <p:nvSpPr>
          <p:cNvPr id="22" name="TextBox 21"/>
          <p:cNvSpPr txBox="1"/>
          <p:nvPr/>
        </p:nvSpPr>
        <p:spPr>
          <a:xfrm>
            <a:off x="7948272" y="6307747"/>
            <a:ext cx="1178425" cy="338554"/>
          </a:xfrm>
          <a:prstGeom prst="rect">
            <a:avLst/>
          </a:prstGeom>
          <a:noFill/>
        </p:spPr>
        <p:txBody>
          <a:bodyPr wrap="square" rtlCol="0">
            <a:spAutoFit/>
          </a:bodyPr>
          <a:lstStyle/>
          <a:p>
            <a:r>
              <a:rPr lang="en-US" sz="1600" b="1" dirty="0" smtClean="0">
                <a:solidFill>
                  <a:srgbClr val="FFFFFF"/>
                </a:solidFill>
                <a:latin typeface="Times New Roman"/>
                <a:cs typeface="Times New Roman"/>
              </a:rPr>
              <a:t>Fabian+11</a:t>
            </a:r>
            <a:endParaRPr lang="en-US" sz="1600" b="1" dirty="0">
              <a:solidFill>
                <a:srgbClr val="FFFFFF"/>
              </a:solidFill>
              <a:latin typeface="Times New Roman"/>
              <a:cs typeface="Times New Roman"/>
            </a:endParaRPr>
          </a:p>
        </p:txBody>
      </p:sp>
      <p:sp>
        <p:nvSpPr>
          <p:cNvPr id="10" name="TextBox 9"/>
          <p:cNvSpPr txBox="1"/>
          <p:nvPr/>
        </p:nvSpPr>
        <p:spPr>
          <a:xfrm>
            <a:off x="461039" y="1624898"/>
            <a:ext cx="3849703" cy="707886"/>
          </a:xfrm>
          <a:prstGeom prst="rect">
            <a:avLst/>
          </a:prstGeom>
          <a:noFill/>
        </p:spPr>
        <p:txBody>
          <a:bodyPr wrap="square" rtlCol="0">
            <a:spAutoFit/>
          </a:bodyPr>
          <a:lstStyle/>
          <a:p>
            <a:pPr algn="ctr"/>
            <a:r>
              <a:rPr lang="en-US" sz="2000" dirty="0" smtClean="0">
                <a:latin typeface="Times New Roman"/>
                <a:cs typeface="Times New Roman"/>
              </a:rPr>
              <a:t>Flow pattern in viscous fluid containing rising bubble</a:t>
            </a:r>
            <a:endParaRPr lang="en-US" sz="2000" dirty="0">
              <a:latin typeface="Times New Roman"/>
              <a:cs typeface="Times New Roman"/>
            </a:endParaRPr>
          </a:p>
        </p:txBody>
      </p:sp>
      <p:pic>
        <p:nvPicPr>
          <p:cNvPr id="11" name="Picture 10"/>
          <p:cNvPicPr>
            <a:picLocks noChangeAspect="1"/>
          </p:cNvPicPr>
          <p:nvPr/>
        </p:nvPicPr>
        <p:blipFill>
          <a:blip r:embed="rId4"/>
          <a:srcRect l="69291" r="39" b="52426"/>
          <a:stretch>
            <a:fillRect/>
          </a:stretch>
        </p:blipFill>
        <p:spPr>
          <a:xfrm>
            <a:off x="224205" y="2332784"/>
            <a:ext cx="4415192" cy="4423023"/>
          </a:xfrm>
          <a:prstGeom prst="rect">
            <a:avLst/>
          </a:prstGeom>
        </p:spPr>
      </p:pic>
      <p:sp>
        <p:nvSpPr>
          <p:cNvPr id="12" name="TextBox 11"/>
          <p:cNvSpPr txBox="1"/>
          <p:nvPr/>
        </p:nvSpPr>
        <p:spPr>
          <a:xfrm>
            <a:off x="3352689" y="6363912"/>
            <a:ext cx="1431557"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Reynolds+05</a:t>
            </a:r>
            <a:endParaRPr lang="en-US" sz="1600" dirty="0">
              <a:solidFill>
                <a:srgbClr val="000000"/>
              </a:solidFill>
              <a:latin typeface="Times New Roman"/>
              <a:cs typeface="Times New Roman"/>
            </a:endParaRPr>
          </a:p>
        </p:txBody>
      </p:sp>
      <p:sp>
        <p:nvSpPr>
          <p:cNvPr id="13" name="Rectangle 12"/>
          <p:cNvSpPr/>
          <p:nvPr/>
        </p:nvSpPr>
        <p:spPr>
          <a:xfrm rot="3300000">
            <a:off x="7230602" y="3381033"/>
            <a:ext cx="530836" cy="888929"/>
          </a:xfrm>
          <a:prstGeom prst="rect">
            <a:avLst/>
          </a:prstGeom>
          <a:noFill/>
          <a:ln w="19050">
            <a:solidFill>
              <a:srgbClr val="72F7F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Outer Nebula Structured by Rising Bubbles?</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Outer loops comprise vortices behind rising bubbles?</a:t>
            </a:r>
          </a:p>
        </p:txBody>
      </p:sp>
      <p:sp>
        <p:nvSpPr>
          <p:cNvPr id="21" name="TextBox 20"/>
          <p:cNvSpPr txBox="1"/>
          <p:nvPr/>
        </p:nvSpPr>
        <p:spPr>
          <a:xfrm>
            <a:off x="5145612" y="703411"/>
            <a:ext cx="3849703" cy="400110"/>
          </a:xfrm>
          <a:prstGeom prst="rect">
            <a:avLst/>
          </a:prstGeom>
          <a:noFill/>
        </p:spPr>
        <p:txBody>
          <a:bodyPr wrap="square" rtlCol="0">
            <a:spAutoFit/>
          </a:bodyPr>
          <a:lstStyle/>
          <a:p>
            <a:pPr algn="ctr"/>
            <a:r>
              <a:rPr lang="en-US" sz="2000" dirty="0" smtClean="0">
                <a:latin typeface="Times New Roman"/>
                <a:cs typeface="Times New Roman"/>
              </a:rPr>
              <a:t>Hα (green contours) on X-ray</a:t>
            </a:r>
            <a:endParaRPr lang="en-US" sz="2000" dirty="0">
              <a:latin typeface="Times New Roman"/>
              <a:cs typeface="Times New Roman"/>
            </a:endParaRPr>
          </a:p>
        </p:txBody>
      </p:sp>
      <p:pic>
        <p:nvPicPr>
          <p:cNvPr id="32" name="Picture 31"/>
          <p:cNvPicPr>
            <a:picLocks noChangeAspect="1"/>
          </p:cNvPicPr>
          <p:nvPr/>
        </p:nvPicPr>
        <p:blipFill>
          <a:blip r:embed="rId3"/>
          <a:srcRect l="11600" t="5014" r="11600"/>
          <a:stretch>
            <a:fillRect/>
          </a:stretch>
        </p:blipFill>
        <p:spPr>
          <a:xfrm>
            <a:off x="4840816" y="1081318"/>
            <a:ext cx="4198293" cy="5678998"/>
          </a:xfrm>
          <a:prstGeom prst="rect">
            <a:avLst/>
          </a:prstGeom>
        </p:spPr>
      </p:pic>
      <p:sp>
        <p:nvSpPr>
          <p:cNvPr id="22" name="TextBox 21"/>
          <p:cNvSpPr txBox="1"/>
          <p:nvPr/>
        </p:nvSpPr>
        <p:spPr>
          <a:xfrm>
            <a:off x="7948272" y="6307747"/>
            <a:ext cx="1178425" cy="338554"/>
          </a:xfrm>
          <a:prstGeom prst="rect">
            <a:avLst/>
          </a:prstGeom>
          <a:noFill/>
        </p:spPr>
        <p:txBody>
          <a:bodyPr wrap="square" rtlCol="0">
            <a:spAutoFit/>
          </a:bodyPr>
          <a:lstStyle/>
          <a:p>
            <a:r>
              <a:rPr lang="en-US" sz="1600" b="1" dirty="0" smtClean="0">
                <a:solidFill>
                  <a:srgbClr val="FFFFFF"/>
                </a:solidFill>
                <a:latin typeface="Times New Roman"/>
                <a:cs typeface="Times New Roman"/>
              </a:rPr>
              <a:t>Fabian+11</a:t>
            </a:r>
            <a:endParaRPr lang="en-US" sz="1600" b="1" dirty="0">
              <a:solidFill>
                <a:srgbClr val="FFFFFF"/>
              </a:solidFill>
              <a:latin typeface="Times New Roman"/>
              <a:cs typeface="Times New Roman"/>
            </a:endParaRPr>
          </a:p>
        </p:txBody>
      </p:sp>
      <p:sp>
        <p:nvSpPr>
          <p:cNvPr id="10" name="TextBox 9"/>
          <p:cNvSpPr txBox="1"/>
          <p:nvPr/>
        </p:nvSpPr>
        <p:spPr>
          <a:xfrm>
            <a:off x="461039" y="1624898"/>
            <a:ext cx="3849703" cy="707886"/>
          </a:xfrm>
          <a:prstGeom prst="rect">
            <a:avLst/>
          </a:prstGeom>
          <a:noFill/>
        </p:spPr>
        <p:txBody>
          <a:bodyPr wrap="square" rtlCol="0">
            <a:spAutoFit/>
          </a:bodyPr>
          <a:lstStyle/>
          <a:p>
            <a:pPr algn="ctr"/>
            <a:r>
              <a:rPr lang="en-US" sz="2000" dirty="0" smtClean="0">
                <a:latin typeface="Times New Roman"/>
                <a:cs typeface="Times New Roman"/>
              </a:rPr>
              <a:t>Flow pattern in viscous fluid containing rising bubble</a:t>
            </a:r>
            <a:endParaRPr lang="en-US" sz="2000" dirty="0">
              <a:latin typeface="Times New Roman"/>
              <a:cs typeface="Times New Roman"/>
            </a:endParaRPr>
          </a:p>
        </p:txBody>
      </p:sp>
      <p:pic>
        <p:nvPicPr>
          <p:cNvPr id="11" name="Picture 10"/>
          <p:cNvPicPr>
            <a:picLocks noChangeAspect="1"/>
          </p:cNvPicPr>
          <p:nvPr/>
        </p:nvPicPr>
        <p:blipFill>
          <a:blip r:embed="rId4"/>
          <a:srcRect l="69291" r="39" b="52426"/>
          <a:stretch>
            <a:fillRect/>
          </a:stretch>
        </p:blipFill>
        <p:spPr>
          <a:xfrm>
            <a:off x="224205" y="2332784"/>
            <a:ext cx="4415192" cy="4423023"/>
          </a:xfrm>
          <a:prstGeom prst="rect">
            <a:avLst/>
          </a:prstGeom>
        </p:spPr>
      </p:pic>
      <p:sp>
        <p:nvSpPr>
          <p:cNvPr id="12" name="TextBox 11"/>
          <p:cNvSpPr txBox="1"/>
          <p:nvPr/>
        </p:nvSpPr>
        <p:spPr>
          <a:xfrm>
            <a:off x="3352689" y="6363912"/>
            <a:ext cx="1431557"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Reynolds+05</a:t>
            </a:r>
            <a:endParaRPr lang="en-US" sz="1600" dirty="0">
              <a:solidFill>
                <a:srgbClr val="000000"/>
              </a:solidFill>
              <a:latin typeface="Times New Roman"/>
              <a:cs typeface="Times New Roman"/>
            </a:endParaRPr>
          </a:p>
        </p:txBody>
      </p:sp>
      <p:pic>
        <p:nvPicPr>
          <p:cNvPr id="17" name="Picture 16"/>
          <p:cNvPicPr>
            <a:picLocks noChangeAspect="1"/>
          </p:cNvPicPr>
          <p:nvPr/>
        </p:nvPicPr>
        <p:blipFill>
          <a:blip r:embed="rId4"/>
          <a:srcRect l="69291" r="39" b="52426"/>
          <a:stretch>
            <a:fillRect/>
          </a:stretch>
        </p:blipFill>
        <p:spPr>
          <a:xfrm rot="3240000">
            <a:off x="6681291" y="2924143"/>
            <a:ext cx="2244529" cy="22485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repeatCount="3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1000"/>
                                        <p:tgtEl>
                                          <p:spTgt spid="17"/>
                                        </p:tgtEl>
                                      </p:cBhvr>
                                    </p:animEffect>
                                  </p:childTnLst>
                                  <p:subTnLst>
                                    <p:set>
                                      <p:cBhvr override="childStyle">
                                        <p:cTn dur="1" fill="hold" display="0" masterRel="sameClick" afterEffect="1">
                                          <p:stCondLst>
                                            <p:cond evt="end" delay="0">
                                              <p:tn val="5"/>
                                            </p:cond>
                                          </p:stCondLst>
                                        </p:cTn>
                                        <p:tgtEl>
                                          <p:spTgt spid="1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Outer Nebula Structured by Rising Bubbles?</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Outer loops comprise vortices behind rising bubbles?</a:t>
            </a:r>
          </a:p>
        </p:txBody>
      </p:sp>
      <p:sp>
        <p:nvSpPr>
          <p:cNvPr id="21" name="TextBox 20"/>
          <p:cNvSpPr txBox="1"/>
          <p:nvPr/>
        </p:nvSpPr>
        <p:spPr>
          <a:xfrm>
            <a:off x="5145612" y="703411"/>
            <a:ext cx="3849703" cy="400110"/>
          </a:xfrm>
          <a:prstGeom prst="rect">
            <a:avLst/>
          </a:prstGeom>
          <a:noFill/>
        </p:spPr>
        <p:txBody>
          <a:bodyPr wrap="square" rtlCol="0">
            <a:spAutoFit/>
          </a:bodyPr>
          <a:lstStyle/>
          <a:p>
            <a:pPr algn="ctr"/>
            <a:r>
              <a:rPr lang="en-US" sz="2000" dirty="0" smtClean="0">
                <a:latin typeface="Times New Roman"/>
                <a:cs typeface="Times New Roman"/>
              </a:rPr>
              <a:t>Hα (green contours) on X-ray</a:t>
            </a:r>
            <a:endParaRPr lang="en-US" sz="2000" dirty="0">
              <a:latin typeface="Times New Roman"/>
              <a:cs typeface="Times New Roman"/>
            </a:endParaRPr>
          </a:p>
        </p:txBody>
      </p:sp>
      <p:pic>
        <p:nvPicPr>
          <p:cNvPr id="32" name="Picture 31"/>
          <p:cNvPicPr>
            <a:picLocks noChangeAspect="1"/>
          </p:cNvPicPr>
          <p:nvPr/>
        </p:nvPicPr>
        <p:blipFill>
          <a:blip r:embed="rId3"/>
          <a:srcRect l="11600" t="5014" r="11600"/>
          <a:stretch>
            <a:fillRect/>
          </a:stretch>
        </p:blipFill>
        <p:spPr>
          <a:xfrm>
            <a:off x="4840816" y="1081318"/>
            <a:ext cx="4198293" cy="5678998"/>
          </a:xfrm>
          <a:prstGeom prst="rect">
            <a:avLst/>
          </a:prstGeom>
        </p:spPr>
      </p:pic>
      <p:sp>
        <p:nvSpPr>
          <p:cNvPr id="22" name="TextBox 21"/>
          <p:cNvSpPr txBox="1"/>
          <p:nvPr/>
        </p:nvSpPr>
        <p:spPr>
          <a:xfrm>
            <a:off x="7948272" y="6307747"/>
            <a:ext cx="1178425" cy="338554"/>
          </a:xfrm>
          <a:prstGeom prst="rect">
            <a:avLst/>
          </a:prstGeom>
          <a:noFill/>
        </p:spPr>
        <p:txBody>
          <a:bodyPr wrap="square" rtlCol="0">
            <a:spAutoFit/>
          </a:bodyPr>
          <a:lstStyle/>
          <a:p>
            <a:r>
              <a:rPr lang="en-US" sz="1600" b="1" dirty="0" smtClean="0">
                <a:solidFill>
                  <a:srgbClr val="FFFFFF"/>
                </a:solidFill>
                <a:latin typeface="Times New Roman"/>
                <a:cs typeface="Times New Roman"/>
              </a:rPr>
              <a:t>Fabian+11</a:t>
            </a:r>
            <a:endParaRPr lang="en-US" sz="1600" b="1" dirty="0">
              <a:solidFill>
                <a:srgbClr val="FFFFFF"/>
              </a:solidFill>
              <a:latin typeface="Times New Roman"/>
              <a:cs typeface="Times New Roman"/>
            </a:endParaRPr>
          </a:p>
        </p:txBody>
      </p:sp>
      <p:sp>
        <p:nvSpPr>
          <p:cNvPr id="10" name="TextBox 9"/>
          <p:cNvSpPr txBox="1"/>
          <p:nvPr/>
        </p:nvSpPr>
        <p:spPr>
          <a:xfrm>
            <a:off x="461039" y="1624898"/>
            <a:ext cx="3849703" cy="707886"/>
          </a:xfrm>
          <a:prstGeom prst="rect">
            <a:avLst/>
          </a:prstGeom>
          <a:noFill/>
        </p:spPr>
        <p:txBody>
          <a:bodyPr wrap="square" rtlCol="0">
            <a:spAutoFit/>
          </a:bodyPr>
          <a:lstStyle/>
          <a:p>
            <a:pPr algn="ctr"/>
            <a:r>
              <a:rPr lang="en-US" sz="2000" dirty="0" smtClean="0">
                <a:latin typeface="Times New Roman"/>
                <a:cs typeface="Times New Roman"/>
              </a:rPr>
              <a:t>Flow pattern in viscous fluid containing rising bubble</a:t>
            </a:r>
            <a:endParaRPr lang="en-US" sz="2000" dirty="0">
              <a:latin typeface="Times New Roman"/>
              <a:cs typeface="Times New Roman"/>
            </a:endParaRPr>
          </a:p>
        </p:txBody>
      </p:sp>
      <p:pic>
        <p:nvPicPr>
          <p:cNvPr id="11" name="Picture 10"/>
          <p:cNvPicPr>
            <a:picLocks noChangeAspect="1"/>
          </p:cNvPicPr>
          <p:nvPr/>
        </p:nvPicPr>
        <p:blipFill>
          <a:blip r:embed="rId4"/>
          <a:srcRect l="69291" r="39" b="52426"/>
          <a:stretch>
            <a:fillRect/>
          </a:stretch>
        </p:blipFill>
        <p:spPr>
          <a:xfrm>
            <a:off x="224205" y="2332784"/>
            <a:ext cx="4415192" cy="4423023"/>
          </a:xfrm>
          <a:prstGeom prst="rect">
            <a:avLst/>
          </a:prstGeom>
        </p:spPr>
      </p:pic>
      <p:sp>
        <p:nvSpPr>
          <p:cNvPr id="12" name="TextBox 11"/>
          <p:cNvSpPr txBox="1"/>
          <p:nvPr/>
        </p:nvSpPr>
        <p:spPr>
          <a:xfrm>
            <a:off x="3352689" y="6363912"/>
            <a:ext cx="1431557"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Reynolds+05</a:t>
            </a:r>
            <a:endParaRPr lang="en-US" sz="1600" dirty="0">
              <a:solidFill>
                <a:srgbClr val="000000"/>
              </a:solidFill>
              <a:latin typeface="Times New Roman"/>
              <a:cs typeface="Times New Roman"/>
            </a:endParaRPr>
          </a:p>
        </p:txBody>
      </p:sp>
      <p:pic>
        <p:nvPicPr>
          <p:cNvPr id="17" name="Picture 16"/>
          <p:cNvPicPr>
            <a:picLocks noChangeAspect="1"/>
          </p:cNvPicPr>
          <p:nvPr/>
        </p:nvPicPr>
        <p:blipFill>
          <a:blip r:embed="rId4"/>
          <a:srcRect l="69291" r="39" b="52426"/>
          <a:stretch>
            <a:fillRect/>
          </a:stretch>
        </p:blipFill>
        <p:spPr>
          <a:xfrm rot="10800000">
            <a:off x="5145612" y="4006361"/>
            <a:ext cx="2919864" cy="29250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repeatCount="3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1000"/>
                                        <p:tgtEl>
                                          <p:spTgt spid="17"/>
                                        </p:tgtEl>
                                      </p:cBhvr>
                                    </p:animEffect>
                                  </p:childTnLst>
                                  <p:subTnLst>
                                    <p:set>
                                      <p:cBhvr override="childStyle">
                                        <p:cTn dur="1" fill="hold" display="0" masterRel="sameClick" afterEffect="1">
                                          <p:stCondLst>
                                            <p:cond evt="end" delay="0">
                                              <p:tn val="5"/>
                                            </p:cond>
                                          </p:stCondLst>
                                        </p:cTn>
                                        <p:tgtEl>
                                          <p:spTgt spid="1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Kinematics of Northern Filament</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Kinematics of Northern filament measured using slit spectroscopy.</a:t>
            </a:r>
          </a:p>
        </p:txBody>
      </p:sp>
      <p:pic>
        <p:nvPicPr>
          <p:cNvPr id="26" name="Picture 25"/>
          <p:cNvPicPr>
            <a:picLocks noChangeAspect="1"/>
          </p:cNvPicPr>
          <p:nvPr/>
        </p:nvPicPr>
        <p:blipFill>
          <a:blip r:embed="rId3"/>
          <a:stretch>
            <a:fillRect/>
          </a:stretch>
        </p:blipFill>
        <p:spPr>
          <a:xfrm flipH="1">
            <a:off x="4840520" y="1100809"/>
            <a:ext cx="4206912" cy="5679331"/>
          </a:xfrm>
          <a:prstGeom prst="rect">
            <a:avLst/>
          </a:prstGeom>
        </p:spPr>
      </p:pic>
      <p:sp>
        <p:nvSpPr>
          <p:cNvPr id="27" name="TextBox 26"/>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28" name="Straight Connector 27"/>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30" name="TextBox 2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sp>
        <p:nvSpPr>
          <p:cNvPr id="15" name="Rectangle 14"/>
          <p:cNvSpPr/>
          <p:nvPr/>
        </p:nvSpPr>
        <p:spPr>
          <a:xfrm rot="180000">
            <a:off x="7149199" y="1468611"/>
            <a:ext cx="144000" cy="199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4"/>
          <a:stretch>
            <a:fillRect/>
          </a:stretch>
        </p:blipFill>
        <p:spPr>
          <a:xfrm>
            <a:off x="37484" y="1580715"/>
            <a:ext cx="4120000" cy="5191200"/>
          </a:xfrm>
          <a:prstGeom prst="rect">
            <a:avLst/>
          </a:prstGeom>
        </p:spPr>
      </p:pic>
      <p:sp>
        <p:nvSpPr>
          <p:cNvPr id="19" name="TextBox 18"/>
          <p:cNvSpPr txBox="1"/>
          <p:nvPr/>
        </p:nvSpPr>
        <p:spPr>
          <a:xfrm>
            <a:off x="3178466" y="6441586"/>
            <a:ext cx="1054130"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Hatch+06</a:t>
            </a:r>
            <a:endParaRPr lang="en-US" sz="1600" dirty="0">
              <a:solidFill>
                <a:srgbClr val="000000"/>
              </a:solidFill>
              <a:latin typeface="Times New Roman"/>
              <a:cs typeface="Times New Roman"/>
            </a:endParaRPr>
          </a:p>
        </p:txBody>
      </p:sp>
      <p:sp>
        <p:nvSpPr>
          <p:cNvPr id="20" name="Rectangle 19"/>
          <p:cNvSpPr/>
          <p:nvPr/>
        </p:nvSpPr>
        <p:spPr>
          <a:xfrm rot="180000">
            <a:off x="2151816" y="1586885"/>
            <a:ext cx="227417" cy="234458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rcRect l="84591" t="6525" r="2801" b="6525"/>
          <a:stretch>
            <a:fillRect/>
          </a:stretch>
        </p:blipFill>
        <p:spPr>
          <a:xfrm>
            <a:off x="8342478" y="1647759"/>
            <a:ext cx="855160" cy="5062817"/>
          </a:xfrm>
          <a:prstGeom prst="rect">
            <a:avLst/>
          </a:prstGeom>
        </p:spPr>
      </p:pic>
      <p:pic>
        <p:nvPicPr>
          <p:cNvPr id="23" name="Picture 22"/>
          <p:cNvPicPr>
            <a:picLocks noChangeAspect="1"/>
          </p:cNvPicPr>
          <p:nvPr/>
        </p:nvPicPr>
        <p:blipFill>
          <a:blip r:embed="rId4"/>
          <a:stretch>
            <a:fillRect/>
          </a:stretch>
        </p:blipFill>
        <p:spPr>
          <a:xfrm>
            <a:off x="37484" y="1580715"/>
            <a:ext cx="4120000" cy="5191200"/>
          </a:xfrm>
          <a:prstGeom prst="rect">
            <a:avLst/>
          </a:prstGeom>
        </p:spPr>
      </p:pic>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Velocity Field of Northern Filaments</a:t>
            </a:r>
            <a:endParaRPr lang="en-US" sz="2400" dirty="0">
              <a:latin typeface="Palatino"/>
            </a:endParaRPr>
          </a:p>
        </p:txBody>
      </p:sp>
      <p:sp>
        <p:nvSpPr>
          <p:cNvPr id="7" name="TextBox 6"/>
          <p:cNvSpPr txBox="1"/>
          <p:nvPr/>
        </p:nvSpPr>
        <p:spPr>
          <a:xfrm>
            <a:off x="99620" y="864000"/>
            <a:ext cx="89280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Velocity field of Northern filaments measured using PPAK on the </a:t>
            </a:r>
            <a:r>
              <a:rPr lang="en-US" sz="2000" dirty="0" err="1" smtClean="0">
                <a:latin typeface="Times New Roman"/>
                <a:cs typeface="Times New Roman"/>
              </a:rPr>
              <a:t>Calar</a:t>
            </a:r>
            <a:r>
              <a:rPr lang="en-US" sz="2000" dirty="0" smtClean="0">
                <a:latin typeface="Times New Roman"/>
                <a:cs typeface="Times New Roman"/>
              </a:rPr>
              <a:t> Alto 3.5-m telescope.</a:t>
            </a:r>
          </a:p>
        </p:txBody>
      </p:sp>
      <p:sp>
        <p:nvSpPr>
          <p:cNvPr id="20" name="TextBox 19"/>
          <p:cNvSpPr txBox="1"/>
          <p:nvPr/>
        </p:nvSpPr>
        <p:spPr>
          <a:xfrm>
            <a:off x="3178466" y="6441586"/>
            <a:ext cx="1054130"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Hatch+06</a:t>
            </a:r>
            <a:endParaRPr lang="en-US" sz="1600" dirty="0">
              <a:solidFill>
                <a:srgbClr val="000000"/>
              </a:solidFill>
              <a:latin typeface="Times New Roman"/>
              <a:cs typeface="Times New Roman"/>
            </a:endParaRPr>
          </a:p>
        </p:txBody>
      </p:sp>
      <p:sp>
        <p:nvSpPr>
          <p:cNvPr id="11" name="Rectangle 10"/>
          <p:cNvSpPr/>
          <p:nvPr/>
        </p:nvSpPr>
        <p:spPr>
          <a:xfrm rot="180000">
            <a:off x="2151816" y="1586885"/>
            <a:ext cx="227417" cy="234458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rot="16200000">
            <a:off x="7611037" y="3846495"/>
            <a:ext cx="2710304" cy="369332"/>
          </a:xfrm>
          <a:prstGeom prst="rect">
            <a:avLst/>
          </a:prstGeom>
          <a:noFill/>
        </p:spPr>
        <p:txBody>
          <a:bodyPr wrap="square" rtlCol="0">
            <a:spAutoFit/>
          </a:bodyPr>
          <a:lstStyle/>
          <a:p>
            <a:r>
              <a:rPr lang="en-US" dirty="0" smtClean="0">
                <a:latin typeface="Times New Roman"/>
                <a:cs typeface="Times New Roman"/>
              </a:rPr>
              <a:t>Relative Velocity (km/</a:t>
            </a:r>
            <a:r>
              <a:rPr lang="en-US" dirty="0" err="1" smtClean="0">
                <a:latin typeface="Times New Roman"/>
                <a:cs typeface="Times New Roman"/>
              </a:rPr>
              <a:t>s</a:t>
            </a:r>
            <a:r>
              <a:rPr lang="en-US" dirty="0" smtClean="0">
                <a:latin typeface="Times New Roman"/>
                <a:cs typeface="Times New Roman"/>
              </a:rPr>
              <a:t>)</a:t>
            </a:r>
            <a:endParaRPr lang="en-US" dirty="0">
              <a:latin typeface="Times New Roman"/>
              <a:cs typeface="Times New Roman"/>
            </a:endParaRPr>
          </a:p>
        </p:txBody>
      </p:sp>
      <p:pic>
        <p:nvPicPr>
          <p:cNvPr id="12" name="Picture 11"/>
          <p:cNvPicPr>
            <a:picLocks noChangeAspect="1"/>
          </p:cNvPicPr>
          <p:nvPr/>
        </p:nvPicPr>
        <p:blipFill>
          <a:blip r:embed="rId5"/>
          <a:srcRect l="29223" t="7480" r="29785" b="31209"/>
          <a:stretch>
            <a:fillRect/>
          </a:stretch>
        </p:blipFill>
        <p:spPr>
          <a:xfrm>
            <a:off x="4351772" y="1580400"/>
            <a:ext cx="3990688" cy="5202000"/>
          </a:xfrm>
          <a:prstGeom prst="rect">
            <a:avLst/>
          </a:prstGeom>
        </p:spPr>
      </p:pic>
      <p:sp>
        <p:nvSpPr>
          <p:cNvPr id="47" name="Rectangle 46"/>
          <p:cNvSpPr/>
          <p:nvPr/>
        </p:nvSpPr>
        <p:spPr>
          <a:xfrm rot="180000">
            <a:off x="6327825" y="1592236"/>
            <a:ext cx="227417" cy="2344582"/>
          </a:xfrm>
          <a:prstGeom prst="rect">
            <a:avLst/>
          </a:prstGeom>
          <a:noFill/>
          <a:ln>
            <a:solidFill>
              <a:srgbClr val="E80D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5184928" cy="461665"/>
          </a:xfrm>
          <a:prstGeom prst="rect">
            <a:avLst/>
          </a:prstGeom>
          <a:noFill/>
        </p:spPr>
        <p:txBody>
          <a:bodyPr wrap="square" rtlCol="0">
            <a:spAutoFit/>
          </a:bodyPr>
          <a:lstStyle/>
          <a:p>
            <a:r>
              <a:rPr lang="en-US" sz="2400" dirty="0" smtClean="0">
                <a:latin typeface="Palatino"/>
              </a:rPr>
              <a:t>Kinematics of Northern Filament</a:t>
            </a:r>
            <a:endParaRPr lang="en-US" sz="2400" dirty="0">
              <a:latin typeface="Palatino"/>
            </a:endParaRPr>
          </a:p>
        </p:txBody>
      </p:sp>
      <p:sp>
        <p:nvSpPr>
          <p:cNvPr id="7" name="TextBox 6"/>
          <p:cNvSpPr txBox="1"/>
          <p:nvPr/>
        </p:nvSpPr>
        <p:spPr>
          <a:xfrm>
            <a:off x="100800" y="864000"/>
            <a:ext cx="6929628" cy="400110"/>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Is Northern filament dragged outwards by a rising bubble?</a:t>
            </a:r>
          </a:p>
        </p:txBody>
      </p:sp>
      <p:pic>
        <p:nvPicPr>
          <p:cNvPr id="8" name="Picture 7" descr="2006MNRAS_367__433H-5.jpg"/>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75333" y="1491665"/>
            <a:ext cx="7049189" cy="5366335"/>
          </a:xfrm>
          <a:prstGeom prst="rect">
            <a:avLst/>
          </a:prstGeom>
        </p:spPr>
      </p:pic>
      <p:pic>
        <p:nvPicPr>
          <p:cNvPr id="9" name="Picture 8"/>
          <p:cNvPicPr>
            <a:picLocks noChangeAspect="1"/>
          </p:cNvPicPr>
          <p:nvPr/>
        </p:nvPicPr>
        <p:blipFill>
          <a:blip r:embed="rId4"/>
          <a:srcRect l="24094" r="24094"/>
          <a:stretch>
            <a:fillRect/>
          </a:stretch>
        </p:blipFill>
        <p:spPr>
          <a:xfrm flipH="1">
            <a:off x="6953254" y="969418"/>
            <a:ext cx="2179646" cy="5679331"/>
          </a:xfrm>
          <a:prstGeom prst="rect">
            <a:avLst/>
          </a:prstGeom>
        </p:spPr>
      </p:pic>
      <p:cxnSp>
        <p:nvCxnSpPr>
          <p:cNvPr id="11" name="Straight Connector 10"/>
          <p:cNvCxnSpPr/>
          <p:nvPr/>
        </p:nvCxnSpPr>
        <p:spPr>
          <a:xfrm>
            <a:off x="7201761" y="1053362"/>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857980" y="1054950"/>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13" name="TextBox 12"/>
          <p:cNvSpPr txBox="1"/>
          <p:nvPr/>
        </p:nvSpPr>
        <p:spPr>
          <a:xfrm>
            <a:off x="7852224" y="6310195"/>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sp>
        <p:nvSpPr>
          <p:cNvPr id="14" name="Rectangle 13"/>
          <p:cNvSpPr/>
          <p:nvPr/>
        </p:nvSpPr>
        <p:spPr>
          <a:xfrm rot="60000">
            <a:off x="8016111" y="1250350"/>
            <a:ext cx="702000" cy="2268000"/>
          </a:xfrm>
          <a:prstGeom prst="rect">
            <a:avLst/>
          </a:prstGeom>
          <a:noFill/>
          <a:ln>
            <a:solidFill>
              <a:srgbClr val="72F7F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1032168" y="1224434"/>
            <a:ext cx="4060619" cy="400110"/>
          </a:xfrm>
          <a:prstGeom prst="rect">
            <a:avLst/>
          </a:prstGeom>
          <a:noFill/>
        </p:spPr>
        <p:txBody>
          <a:bodyPr wrap="square" rtlCol="0">
            <a:spAutoFit/>
          </a:bodyPr>
          <a:lstStyle/>
          <a:p>
            <a:pPr marL="180975" indent="-180975">
              <a:spcAft>
                <a:spcPts val="600"/>
              </a:spcAft>
              <a:buSzPct val="50000"/>
            </a:pPr>
            <a:r>
              <a:rPr lang="en-US" sz="2000" dirty="0" smtClean="0">
                <a:latin typeface="Times New Roman"/>
                <a:cs typeface="Times New Roman"/>
              </a:rPr>
              <a:t>Slit spectroscopy of northern filament</a:t>
            </a:r>
          </a:p>
        </p:txBody>
      </p:sp>
      <p:sp>
        <p:nvSpPr>
          <p:cNvPr id="16" name="TextBox 15"/>
          <p:cNvSpPr txBox="1"/>
          <p:nvPr/>
        </p:nvSpPr>
        <p:spPr>
          <a:xfrm>
            <a:off x="721153" y="5893893"/>
            <a:ext cx="1041228" cy="338554"/>
          </a:xfrm>
          <a:prstGeom prst="rect">
            <a:avLst/>
          </a:prstGeom>
          <a:noFill/>
        </p:spPr>
        <p:txBody>
          <a:bodyPr wrap="square" rtlCol="0">
            <a:spAutoFit/>
          </a:bodyPr>
          <a:lstStyle/>
          <a:p>
            <a:r>
              <a:rPr lang="en-US" sz="1600" dirty="0" smtClean="0">
                <a:latin typeface="Times New Roman"/>
                <a:cs typeface="Times New Roman"/>
              </a:rPr>
              <a:t>Hatch+06</a:t>
            </a:r>
            <a:endParaRPr lang="en-US" sz="1600" dirty="0">
              <a:latin typeface="Times New Roman"/>
              <a:cs typeface="Times New Roman"/>
            </a:endParaRPr>
          </a:p>
        </p:txBody>
      </p:sp>
      <p:sp>
        <p:nvSpPr>
          <p:cNvPr id="17" name="Diamond 16"/>
          <p:cNvSpPr/>
          <p:nvPr/>
        </p:nvSpPr>
        <p:spPr>
          <a:xfrm>
            <a:off x="3076906" y="1924824"/>
            <a:ext cx="144000" cy="144000"/>
          </a:xfrm>
          <a:prstGeom prst="diamond">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220906" y="1794829"/>
            <a:ext cx="1041228" cy="338554"/>
          </a:xfrm>
          <a:prstGeom prst="rect">
            <a:avLst/>
          </a:prstGeom>
          <a:noFill/>
        </p:spPr>
        <p:txBody>
          <a:bodyPr wrap="square" rtlCol="0">
            <a:spAutoFit/>
          </a:bodyPr>
          <a:lstStyle/>
          <a:p>
            <a:r>
              <a:rPr lang="en-US" sz="1600" dirty="0" smtClean="0">
                <a:latin typeface="Times New Roman"/>
                <a:cs typeface="Times New Roman"/>
              </a:rPr>
              <a:t>Hatch</a:t>
            </a:r>
            <a:endParaRPr lang="en-US" sz="1600" dirty="0">
              <a:latin typeface="Times New Roman"/>
              <a:cs typeface="Times New Roman"/>
            </a:endParaRPr>
          </a:p>
        </p:txBody>
      </p:sp>
      <p:sp>
        <p:nvSpPr>
          <p:cNvPr id="20" name="TextBox 19"/>
          <p:cNvSpPr txBox="1"/>
          <p:nvPr/>
        </p:nvSpPr>
        <p:spPr>
          <a:xfrm>
            <a:off x="3229283" y="2078169"/>
            <a:ext cx="1041228" cy="338554"/>
          </a:xfrm>
          <a:prstGeom prst="rect">
            <a:avLst/>
          </a:prstGeom>
          <a:noFill/>
        </p:spPr>
        <p:txBody>
          <a:bodyPr wrap="square" rtlCol="0">
            <a:spAutoFit/>
          </a:bodyPr>
          <a:lstStyle/>
          <a:p>
            <a:r>
              <a:rPr lang="en-US" sz="1600" dirty="0" smtClean="0">
                <a:latin typeface="Times New Roman"/>
                <a:cs typeface="Times New Roman"/>
              </a:rPr>
              <a:t>Ours</a:t>
            </a:r>
            <a:endParaRPr lang="en-US" sz="1600" dirty="0">
              <a:latin typeface="Times New Roman"/>
              <a:cs typeface="Times New Roman"/>
            </a:endParaRPr>
          </a:p>
        </p:txBody>
      </p:sp>
      <p:sp>
        <p:nvSpPr>
          <p:cNvPr id="21" name="Oval 20"/>
          <p:cNvSpPr/>
          <p:nvPr/>
        </p:nvSpPr>
        <p:spPr>
          <a:xfrm>
            <a:off x="3129278" y="2233407"/>
            <a:ext cx="46800" cy="45719"/>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 name="Picture 29" descr="2006MNRAS_367__433H-5.jpg"/>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503516" y="1491777"/>
            <a:ext cx="7049189" cy="5366335"/>
          </a:xfrm>
          <a:prstGeom prst="rect">
            <a:avLst/>
          </a:prstGeom>
        </p:spPr>
      </p:pic>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5184928" cy="461665"/>
          </a:xfrm>
          <a:prstGeom prst="rect">
            <a:avLst/>
          </a:prstGeom>
          <a:noFill/>
        </p:spPr>
        <p:txBody>
          <a:bodyPr wrap="square" rtlCol="0">
            <a:spAutoFit/>
          </a:bodyPr>
          <a:lstStyle/>
          <a:p>
            <a:r>
              <a:rPr lang="en-US" sz="2400" dirty="0" smtClean="0">
                <a:latin typeface="Palatino"/>
              </a:rPr>
              <a:t>Velocity Field of Northern Filaments</a:t>
            </a:r>
            <a:endParaRPr lang="en-US" sz="2400" dirty="0">
              <a:latin typeface="Palatino"/>
            </a:endParaRPr>
          </a:p>
        </p:txBody>
      </p:sp>
      <p:sp>
        <p:nvSpPr>
          <p:cNvPr id="7" name="TextBox 6"/>
          <p:cNvSpPr txBox="1"/>
          <p:nvPr/>
        </p:nvSpPr>
        <p:spPr>
          <a:xfrm>
            <a:off x="100800" y="864000"/>
            <a:ext cx="6929628" cy="400110"/>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Are Northern filaments dragged outwards by a rising bubble?</a:t>
            </a:r>
          </a:p>
        </p:txBody>
      </p:sp>
      <p:pic>
        <p:nvPicPr>
          <p:cNvPr id="8" name="Picture 7" descr="2006MNRAS_367__433H-5.jpg"/>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r="3000"/>
          <a:stretch>
            <a:fillRect/>
          </a:stretch>
        </p:blipFill>
        <p:spPr>
          <a:xfrm>
            <a:off x="75333" y="1491665"/>
            <a:ext cx="6837831" cy="5366335"/>
          </a:xfrm>
          <a:prstGeom prst="rect">
            <a:avLst/>
          </a:prstGeom>
        </p:spPr>
      </p:pic>
      <p:sp>
        <p:nvSpPr>
          <p:cNvPr id="12" name="TextBox 11"/>
          <p:cNvSpPr txBox="1"/>
          <p:nvPr/>
        </p:nvSpPr>
        <p:spPr>
          <a:xfrm>
            <a:off x="6857980" y="1054950"/>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15" name="TextBox 14"/>
          <p:cNvSpPr txBox="1"/>
          <p:nvPr/>
        </p:nvSpPr>
        <p:spPr>
          <a:xfrm>
            <a:off x="1032168" y="1224434"/>
            <a:ext cx="4060619" cy="400110"/>
          </a:xfrm>
          <a:prstGeom prst="rect">
            <a:avLst/>
          </a:prstGeom>
          <a:noFill/>
        </p:spPr>
        <p:txBody>
          <a:bodyPr wrap="square" rtlCol="0">
            <a:spAutoFit/>
          </a:bodyPr>
          <a:lstStyle/>
          <a:p>
            <a:pPr marL="180975" indent="-180975">
              <a:spcAft>
                <a:spcPts val="600"/>
              </a:spcAft>
              <a:buSzPct val="50000"/>
            </a:pPr>
            <a:r>
              <a:rPr lang="en-US" sz="2000" dirty="0" smtClean="0">
                <a:latin typeface="Times New Roman"/>
                <a:cs typeface="Times New Roman"/>
              </a:rPr>
              <a:t>Slit spectroscopy of northern filament</a:t>
            </a:r>
          </a:p>
        </p:txBody>
      </p:sp>
      <p:sp>
        <p:nvSpPr>
          <p:cNvPr id="16" name="TextBox 15"/>
          <p:cNvSpPr txBox="1"/>
          <p:nvPr/>
        </p:nvSpPr>
        <p:spPr>
          <a:xfrm>
            <a:off x="721153" y="5893893"/>
            <a:ext cx="1041228" cy="338554"/>
          </a:xfrm>
          <a:prstGeom prst="rect">
            <a:avLst/>
          </a:prstGeom>
          <a:noFill/>
        </p:spPr>
        <p:txBody>
          <a:bodyPr wrap="square" rtlCol="0">
            <a:spAutoFit/>
          </a:bodyPr>
          <a:lstStyle/>
          <a:p>
            <a:r>
              <a:rPr lang="en-US" sz="1600" dirty="0" smtClean="0">
                <a:latin typeface="Times New Roman"/>
                <a:cs typeface="Times New Roman"/>
              </a:rPr>
              <a:t>Hatch+06</a:t>
            </a:r>
            <a:endParaRPr lang="en-US" sz="1600" dirty="0">
              <a:latin typeface="Times New Roman"/>
              <a:cs typeface="Times New Roman"/>
            </a:endParaRPr>
          </a:p>
        </p:txBody>
      </p:sp>
      <p:sp>
        <p:nvSpPr>
          <p:cNvPr id="17" name="Diamond 16"/>
          <p:cNvSpPr/>
          <p:nvPr/>
        </p:nvSpPr>
        <p:spPr>
          <a:xfrm>
            <a:off x="3076906" y="1924824"/>
            <a:ext cx="144000" cy="144000"/>
          </a:xfrm>
          <a:prstGeom prst="diamond">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220906" y="1794829"/>
            <a:ext cx="1041228" cy="338554"/>
          </a:xfrm>
          <a:prstGeom prst="rect">
            <a:avLst/>
          </a:prstGeom>
          <a:noFill/>
        </p:spPr>
        <p:txBody>
          <a:bodyPr wrap="square" rtlCol="0">
            <a:spAutoFit/>
          </a:bodyPr>
          <a:lstStyle/>
          <a:p>
            <a:r>
              <a:rPr lang="en-US" sz="1600" dirty="0" smtClean="0">
                <a:latin typeface="Times New Roman"/>
                <a:cs typeface="Times New Roman"/>
              </a:rPr>
              <a:t>Hatch</a:t>
            </a:r>
            <a:endParaRPr lang="en-US" sz="1600" dirty="0">
              <a:latin typeface="Times New Roman"/>
              <a:cs typeface="Times New Roman"/>
            </a:endParaRPr>
          </a:p>
        </p:txBody>
      </p:sp>
      <p:sp>
        <p:nvSpPr>
          <p:cNvPr id="20" name="TextBox 19"/>
          <p:cNvSpPr txBox="1"/>
          <p:nvPr/>
        </p:nvSpPr>
        <p:spPr>
          <a:xfrm>
            <a:off x="3229283" y="2078169"/>
            <a:ext cx="1041228" cy="338554"/>
          </a:xfrm>
          <a:prstGeom prst="rect">
            <a:avLst/>
          </a:prstGeom>
          <a:noFill/>
        </p:spPr>
        <p:txBody>
          <a:bodyPr wrap="square" rtlCol="0">
            <a:spAutoFit/>
          </a:bodyPr>
          <a:lstStyle/>
          <a:p>
            <a:r>
              <a:rPr lang="en-US" sz="1600" dirty="0" smtClean="0">
                <a:latin typeface="Times New Roman"/>
                <a:cs typeface="Times New Roman"/>
              </a:rPr>
              <a:t>Ours</a:t>
            </a:r>
            <a:endParaRPr lang="en-US" sz="1600" dirty="0">
              <a:latin typeface="Times New Roman"/>
              <a:cs typeface="Times New Roman"/>
            </a:endParaRPr>
          </a:p>
        </p:txBody>
      </p:sp>
      <p:sp>
        <p:nvSpPr>
          <p:cNvPr id="21" name="Oval 20"/>
          <p:cNvSpPr/>
          <p:nvPr/>
        </p:nvSpPr>
        <p:spPr>
          <a:xfrm>
            <a:off x="3129278" y="2233407"/>
            <a:ext cx="46800" cy="45719"/>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4"/>
          <a:srcRect l="84591" t="6525" r="2801" b="6525"/>
          <a:stretch>
            <a:fillRect/>
          </a:stretch>
        </p:blipFill>
        <p:spPr>
          <a:xfrm>
            <a:off x="8342478" y="1372785"/>
            <a:ext cx="855160" cy="5062817"/>
          </a:xfrm>
          <a:prstGeom prst="rect">
            <a:avLst/>
          </a:prstGeom>
        </p:spPr>
      </p:pic>
      <p:sp>
        <p:nvSpPr>
          <p:cNvPr id="22" name="TextBox 21"/>
          <p:cNvSpPr txBox="1"/>
          <p:nvPr/>
        </p:nvSpPr>
        <p:spPr>
          <a:xfrm rot="16200000">
            <a:off x="7611037" y="3571521"/>
            <a:ext cx="2710304" cy="369332"/>
          </a:xfrm>
          <a:prstGeom prst="rect">
            <a:avLst/>
          </a:prstGeom>
          <a:noFill/>
        </p:spPr>
        <p:txBody>
          <a:bodyPr wrap="square" rtlCol="0">
            <a:spAutoFit/>
          </a:bodyPr>
          <a:lstStyle/>
          <a:p>
            <a:r>
              <a:rPr lang="en-US" dirty="0" smtClean="0">
                <a:latin typeface="Times New Roman"/>
                <a:cs typeface="Times New Roman"/>
              </a:rPr>
              <a:t>Relative Velocity (km/</a:t>
            </a:r>
            <a:r>
              <a:rPr lang="en-US" dirty="0" err="1" smtClean="0">
                <a:latin typeface="Times New Roman"/>
                <a:cs typeface="Times New Roman"/>
              </a:rPr>
              <a:t>s</a:t>
            </a:r>
            <a:r>
              <a:rPr lang="en-US" dirty="0" smtClean="0">
                <a:latin typeface="Times New Roman"/>
                <a:cs typeface="Times New Roman"/>
              </a:rPr>
              <a:t>)</a:t>
            </a:r>
            <a:endParaRPr lang="en-US" dirty="0">
              <a:latin typeface="Times New Roman"/>
              <a:cs typeface="Times New Roman"/>
            </a:endParaRPr>
          </a:p>
        </p:txBody>
      </p:sp>
      <p:pic>
        <p:nvPicPr>
          <p:cNvPr id="41" name="Picture 40"/>
          <p:cNvPicPr>
            <a:picLocks noChangeAspect="1"/>
          </p:cNvPicPr>
          <p:nvPr/>
        </p:nvPicPr>
        <p:blipFill>
          <a:blip r:embed="rId5">
            <a:clrChange>
              <a:clrFrom>
                <a:srgbClr val="000000"/>
              </a:clrFrom>
              <a:clrTo>
                <a:srgbClr val="000000">
                  <a:alpha val="0"/>
                </a:srgbClr>
              </a:clrTo>
            </a:clrChange>
          </a:blip>
          <a:srcRect l="46420" r="45521" b="62161"/>
          <a:stretch>
            <a:fillRect/>
          </a:stretch>
        </p:blipFill>
        <p:spPr>
          <a:xfrm rot="21540000">
            <a:off x="6894000" y="1940400"/>
            <a:ext cx="1062830" cy="4348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par>
                          <p:cTn id="9" fill="hold">
                            <p:stCondLst>
                              <p:cond delay="0"/>
                            </p:stCondLst>
                            <p:childTnLst>
                              <p:par>
                                <p:cTn id="10" presetID="9" presetClass="entr" presetSubtype="0" repeatCount="200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Kinematics of Horseshoe Loop</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Kinematics of selected filaments in outer nebula measured using slit spectroscopy.</a:t>
            </a:r>
          </a:p>
        </p:txBody>
      </p:sp>
      <p:pic>
        <p:nvPicPr>
          <p:cNvPr id="26" name="Picture 25"/>
          <p:cNvPicPr>
            <a:picLocks noChangeAspect="1"/>
          </p:cNvPicPr>
          <p:nvPr/>
        </p:nvPicPr>
        <p:blipFill>
          <a:blip r:embed="rId3"/>
          <a:stretch>
            <a:fillRect/>
          </a:stretch>
        </p:blipFill>
        <p:spPr>
          <a:xfrm flipH="1">
            <a:off x="4840520" y="1100809"/>
            <a:ext cx="4206912" cy="5679331"/>
          </a:xfrm>
          <a:prstGeom prst="rect">
            <a:avLst/>
          </a:prstGeom>
        </p:spPr>
      </p:pic>
      <p:sp>
        <p:nvSpPr>
          <p:cNvPr id="27" name="TextBox 26"/>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28" name="Straight Connector 27"/>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30" name="TextBox 2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pic>
        <p:nvPicPr>
          <p:cNvPr id="21" name="Picture 20"/>
          <p:cNvPicPr>
            <a:picLocks noChangeAspect="1"/>
          </p:cNvPicPr>
          <p:nvPr/>
        </p:nvPicPr>
        <p:blipFill>
          <a:blip r:embed="rId4"/>
          <a:stretch>
            <a:fillRect/>
          </a:stretch>
        </p:blipFill>
        <p:spPr>
          <a:xfrm>
            <a:off x="344948" y="1580715"/>
            <a:ext cx="4120000" cy="5191200"/>
          </a:xfrm>
          <a:prstGeom prst="rect">
            <a:avLst/>
          </a:prstGeom>
        </p:spPr>
      </p:pic>
      <p:sp>
        <p:nvSpPr>
          <p:cNvPr id="22" name="TextBox 21"/>
          <p:cNvSpPr txBox="1"/>
          <p:nvPr/>
        </p:nvSpPr>
        <p:spPr>
          <a:xfrm>
            <a:off x="3485930" y="6441586"/>
            <a:ext cx="1054130"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Hatch+06</a:t>
            </a:r>
            <a:endParaRPr lang="en-US" sz="1600" dirty="0">
              <a:solidFill>
                <a:srgbClr val="000000"/>
              </a:solidFill>
              <a:latin typeface="Times New Roman"/>
              <a:cs typeface="Times New Roman"/>
            </a:endParaRPr>
          </a:p>
        </p:txBody>
      </p:sp>
      <p:sp>
        <p:nvSpPr>
          <p:cNvPr id="13" name="Rectangle 12"/>
          <p:cNvSpPr/>
          <p:nvPr/>
        </p:nvSpPr>
        <p:spPr>
          <a:xfrm rot="3300000">
            <a:off x="2980209" y="4003242"/>
            <a:ext cx="748572" cy="139562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rot="3300000">
            <a:off x="7499481" y="3547334"/>
            <a:ext cx="530836" cy="99449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Kinematics of Horseshoe Loop</a:t>
            </a: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Is Horseshoe loop a vortex behind a rising bubble?</a:t>
            </a:r>
          </a:p>
        </p:txBody>
      </p:sp>
      <p:sp>
        <p:nvSpPr>
          <p:cNvPr id="21" name="TextBox 20"/>
          <p:cNvSpPr txBox="1"/>
          <p:nvPr/>
        </p:nvSpPr>
        <p:spPr>
          <a:xfrm>
            <a:off x="5145612" y="703411"/>
            <a:ext cx="3849703" cy="400110"/>
          </a:xfrm>
          <a:prstGeom prst="rect">
            <a:avLst/>
          </a:prstGeom>
          <a:noFill/>
        </p:spPr>
        <p:txBody>
          <a:bodyPr wrap="square" rtlCol="0">
            <a:spAutoFit/>
          </a:bodyPr>
          <a:lstStyle/>
          <a:p>
            <a:pPr algn="ctr"/>
            <a:r>
              <a:rPr lang="en-US" sz="2000" dirty="0" smtClean="0">
                <a:latin typeface="Times New Roman"/>
                <a:cs typeface="Times New Roman"/>
              </a:rPr>
              <a:t>Hα (green contours) on X-ray</a:t>
            </a:r>
            <a:endParaRPr lang="en-US" sz="2000" dirty="0">
              <a:latin typeface="Times New Roman"/>
              <a:cs typeface="Times New Roman"/>
            </a:endParaRPr>
          </a:p>
        </p:txBody>
      </p:sp>
      <p:pic>
        <p:nvPicPr>
          <p:cNvPr id="32" name="Picture 31"/>
          <p:cNvPicPr>
            <a:picLocks noChangeAspect="1"/>
          </p:cNvPicPr>
          <p:nvPr/>
        </p:nvPicPr>
        <p:blipFill>
          <a:blip r:embed="rId3"/>
          <a:srcRect l="11600" t="5014" r="11600"/>
          <a:stretch>
            <a:fillRect/>
          </a:stretch>
        </p:blipFill>
        <p:spPr>
          <a:xfrm>
            <a:off x="4840816" y="1081318"/>
            <a:ext cx="4198293" cy="5678998"/>
          </a:xfrm>
          <a:prstGeom prst="rect">
            <a:avLst/>
          </a:prstGeom>
        </p:spPr>
      </p:pic>
      <p:sp>
        <p:nvSpPr>
          <p:cNvPr id="22" name="TextBox 21"/>
          <p:cNvSpPr txBox="1"/>
          <p:nvPr/>
        </p:nvSpPr>
        <p:spPr>
          <a:xfrm>
            <a:off x="7948272" y="6307747"/>
            <a:ext cx="1178425" cy="338554"/>
          </a:xfrm>
          <a:prstGeom prst="rect">
            <a:avLst/>
          </a:prstGeom>
          <a:noFill/>
        </p:spPr>
        <p:txBody>
          <a:bodyPr wrap="square" rtlCol="0">
            <a:spAutoFit/>
          </a:bodyPr>
          <a:lstStyle/>
          <a:p>
            <a:r>
              <a:rPr lang="en-US" sz="1600" b="1" dirty="0" smtClean="0">
                <a:solidFill>
                  <a:srgbClr val="FFFFFF"/>
                </a:solidFill>
                <a:latin typeface="Times New Roman"/>
                <a:cs typeface="Times New Roman"/>
              </a:rPr>
              <a:t>Fabian+11</a:t>
            </a:r>
            <a:endParaRPr lang="en-US" sz="1600" b="1" dirty="0">
              <a:solidFill>
                <a:srgbClr val="FFFFFF"/>
              </a:solidFill>
              <a:latin typeface="Times New Roman"/>
              <a:cs typeface="Times New Roman"/>
            </a:endParaRPr>
          </a:p>
        </p:txBody>
      </p:sp>
      <p:sp>
        <p:nvSpPr>
          <p:cNvPr id="10" name="TextBox 9"/>
          <p:cNvSpPr txBox="1"/>
          <p:nvPr/>
        </p:nvSpPr>
        <p:spPr>
          <a:xfrm>
            <a:off x="300461" y="1624898"/>
            <a:ext cx="4379481" cy="400110"/>
          </a:xfrm>
          <a:prstGeom prst="rect">
            <a:avLst/>
          </a:prstGeom>
          <a:noFill/>
        </p:spPr>
        <p:txBody>
          <a:bodyPr wrap="square" rtlCol="0">
            <a:spAutoFit/>
          </a:bodyPr>
          <a:lstStyle/>
          <a:p>
            <a:pPr algn="ctr"/>
            <a:r>
              <a:rPr lang="en-US" sz="2000" dirty="0" smtClean="0">
                <a:latin typeface="Times New Roman"/>
                <a:cs typeface="Times New Roman"/>
              </a:rPr>
              <a:t>Kinematics of Horseshoe Filament</a:t>
            </a:r>
            <a:endParaRPr lang="en-US" sz="2000" dirty="0">
              <a:latin typeface="Times New Roman"/>
              <a:cs typeface="Times New Roman"/>
            </a:endParaRPr>
          </a:p>
        </p:txBody>
      </p:sp>
      <p:pic>
        <p:nvPicPr>
          <p:cNvPr id="13" name="Picture 12"/>
          <p:cNvPicPr>
            <a:picLocks noChangeAspect="1"/>
          </p:cNvPicPr>
          <p:nvPr/>
        </p:nvPicPr>
        <p:blipFill>
          <a:blip r:embed="rId4"/>
          <a:srcRect l="2640" t="5817" r="51539" b="5289"/>
          <a:stretch>
            <a:fillRect/>
          </a:stretch>
        </p:blipFill>
        <p:spPr>
          <a:xfrm>
            <a:off x="36039" y="2037730"/>
            <a:ext cx="4775285" cy="3700223"/>
          </a:xfrm>
          <a:prstGeom prst="rect">
            <a:avLst/>
          </a:prstGeom>
        </p:spPr>
      </p:pic>
      <p:sp>
        <p:nvSpPr>
          <p:cNvPr id="14" name="TextBox 13"/>
          <p:cNvSpPr txBox="1"/>
          <p:nvPr/>
        </p:nvSpPr>
        <p:spPr>
          <a:xfrm>
            <a:off x="21441" y="5409987"/>
            <a:ext cx="1054130"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Hatch+06</a:t>
            </a:r>
            <a:endParaRPr lang="en-US" sz="1600" dirty="0">
              <a:solidFill>
                <a:srgbClr val="000000"/>
              </a:solidFill>
              <a:latin typeface="Times New Roman"/>
              <a:cs typeface="Times New Roman"/>
            </a:endParaRPr>
          </a:p>
        </p:txBody>
      </p:sp>
      <p:sp>
        <p:nvSpPr>
          <p:cNvPr id="12" name="Rectangle 11"/>
          <p:cNvSpPr/>
          <p:nvPr/>
        </p:nvSpPr>
        <p:spPr>
          <a:xfrm rot="2880000">
            <a:off x="7151420" y="3457176"/>
            <a:ext cx="1001206" cy="852253"/>
          </a:xfrm>
          <a:prstGeom prst="rect">
            <a:avLst/>
          </a:prstGeom>
          <a:noFill/>
          <a:ln w="19050">
            <a:solidFill>
              <a:srgbClr val="72F7F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Kinematics of Horseshoe Loop</a:t>
            </a: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Is Horseshoe loop a vortex behind a rising bubble?</a:t>
            </a:r>
          </a:p>
        </p:txBody>
      </p:sp>
      <p:sp>
        <p:nvSpPr>
          <p:cNvPr id="10" name="TextBox 9"/>
          <p:cNvSpPr txBox="1"/>
          <p:nvPr/>
        </p:nvSpPr>
        <p:spPr>
          <a:xfrm>
            <a:off x="300461" y="1624898"/>
            <a:ext cx="4379481" cy="400110"/>
          </a:xfrm>
          <a:prstGeom prst="rect">
            <a:avLst/>
          </a:prstGeom>
          <a:noFill/>
        </p:spPr>
        <p:txBody>
          <a:bodyPr wrap="square" rtlCol="0">
            <a:spAutoFit/>
          </a:bodyPr>
          <a:lstStyle/>
          <a:p>
            <a:pPr algn="ctr"/>
            <a:r>
              <a:rPr lang="en-US" sz="2000" dirty="0" smtClean="0">
                <a:latin typeface="Times New Roman"/>
                <a:cs typeface="Times New Roman"/>
              </a:rPr>
              <a:t>Kinematics of Horseshoe Filament</a:t>
            </a:r>
            <a:endParaRPr lang="en-US" sz="2000" dirty="0">
              <a:latin typeface="Times New Roman"/>
              <a:cs typeface="Times New Roman"/>
            </a:endParaRPr>
          </a:p>
        </p:txBody>
      </p:sp>
      <p:pic>
        <p:nvPicPr>
          <p:cNvPr id="13" name="Picture 12"/>
          <p:cNvPicPr>
            <a:picLocks noChangeAspect="1"/>
          </p:cNvPicPr>
          <p:nvPr/>
        </p:nvPicPr>
        <p:blipFill>
          <a:blip r:embed="rId3"/>
          <a:srcRect l="2640" t="5817" r="51539" b="5289"/>
          <a:stretch>
            <a:fillRect/>
          </a:stretch>
        </p:blipFill>
        <p:spPr>
          <a:xfrm>
            <a:off x="36039" y="2037730"/>
            <a:ext cx="4775285" cy="3700223"/>
          </a:xfrm>
          <a:prstGeom prst="rect">
            <a:avLst/>
          </a:prstGeom>
        </p:spPr>
      </p:pic>
      <p:sp>
        <p:nvSpPr>
          <p:cNvPr id="14" name="TextBox 13"/>
          <p:cNvSpPr txBox="1"/>
          <p:nvPr/>
        </p:nvSpPr>
        <p:spPr>
          <a:xfrm>
            <a:off x="21441" y="5409987"/>
            <a:ext cx="1054130"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Hatch+06</a:t>
            </a:r>
            <a:endParaRPr lang="en-US" sz="1600" dirty="0">
              <a:solidFill>
                <a:srgbClr val="000000"/>
              </a:solidFill>
              <a:latin typeface="Times New Roman"/>
              <a:cs typeface="Times New Roman"/>
            </a:endParaRPr>
          </a:p>
        </p:txBody>
      </p:sp>
      <p:sp>
        <p:nvSpPr>
          <p:cNvPr id="12" name="TextBox 11"/>
          <p:cNvSpPr txBox="1"/>
          <p:nvPr/>
        </p:nvSpPr>
        <p:spPr>
          <a:xfrm>
            <a:off x="4977909" y="1311567"/>
            <a:ext cx="3849703" cy="707886"/>
          </a:xfrm>
          <a:prstGeom prst="rect">
            <a:avLst/>
          </a:prstGeom>
          <a:noFill/>
        </p:spPr>
        <p:txBody>
          <a:bodyPr wrap="square" rtlCol="0">
            <a:spAutoFit/>
          </a:bodyPr>
          <a:lstStyle/>
          <a:p>
            <a:pPr algn="ctr"/>
            <a:r>
              <a:rPr lang="en-US" sz="2000" dirty="0" smtClean="0">
                <a:latin typeface="Times New Roman"/>
                <a:cs typeface="Times New Roman"/>
              </a:rPr>
              <a:t>Flow pattern in viscous fluid containing rising bubble</a:t>
            </a:r>
            <a:endParaRPr lang="en-US" sz="2000" dirty="0">
              <a:latin typeface="Times New Roman"/>
              <a:cs typeface="Times New Roman"/>
            </a:endParaRPr>
          </a:p>
        </p:txBody>
      </p:sp>
      <p:pic>
        <p:nvPicPr>
          <p:cNvPr id="15" name="Picture 14"/>
          <p:cNvPicPr>
            <a:picLocks noChangeAspect="1"/>
          </p:cNvPicPr>
          <p:nvPr/>
        </p:nvPicPr>
        <p:blipFill>
          <a:blip r:embed="rId4"/>
          <a:srcRect l="69291" r="39" b="52426"/>
          <a:stretch>
            <a:fillRect/>
          </a:stretch>
        </p:blipFill>
        <p:spPr>
          <a:xfrm>
            <a:off x="5300328" y="2045642"/>
            <a:ext cx="3711916" cy="3718500"/>
          </a:xfrm>
          <a:prstGeom prst="rect">
            <a:avLst/>
          </a:prstGeom>
        </p:spPr>
      </p:pic>
      <p:sp>
        <p:nvSpPr>
          <p:cNvPr id="16" name="TextBox 15"/>
          <p:cNvSpPr txBox="1"/>
          <p:nvPr/>
        </p:nvSpPr>
        <p:spPr>
          <a:xfrm>
            <a:off x="7738629" y="5425588"/>
            <a:ext cx="1431557"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Reynolds+05</a:t>
            </a:r>
            <a:endParaRPr lang="en-US" sz="1600" dirty="0">
              <a:solidFill>
                <a:srgbClr val="000000"/>
              </a:solidFill>
              <a:latin typeface="Times New Roman"/>
              <a:cs typeface="Times New Roman"/>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6" name="TextBox 105"/>
          <p:cNvSpPr txBox="1"/>
          <p:nvPr/>
        </p:nvSpPr>
        <p:spPr>
          <a:xfrm>
            <a:off x="4977909" y="1311567"/>
            <a:ext cx="3849703" cy="707886"/>
          </a:xfrm>
          <a:prstGeom prst="rect">
            <a:avLst/>
          </a:prstGeom>
          <a:noFill/>
        </p:spPr>
        <p:txBody>
          <a:bodyPr wrap="square" rtlCol="0">
            <a:spAutoFit/>
          </a:bodyPr>
          <a:lstStyle/>
          <a:p>
            <a:pPr algn="ctr"/>
            <a:r>
              <a:rPr lang="en-US" sz="2000" dirty="0" smtClean="0">
                <a:latin typeface="Times New Roman"/>
                <a:cs typeface="Times New Roman"/>
              </a:rPr>
              <a:t>Flow pattern in viscous fluid containing rising bubble</a:t>
            </a:r>
            <a:endParaRPr lang="en-US" sz="2000" dirty="0">
              <a:latin typeface="Times New Roman"/>
              <a:cs typeface="Times New Roman"/>
            </a:endParaRPr>
          </a:p>
        </p:txBody>
      </p:sp>
      <p:pic>
        <p:nvPicPr>
          <p:cNvPr id="107" name="Picture 106"/>
          <p:cNvPicPr>
            <a:picLocks noChangeAspect="1"/>
          </p:cNvPicPr>
          <p:nvPr/>
        </p:nvPicPr>
        <p:blipFill>
          <a:blip r:embed="rId3"/>
          <a:srcRect l="69291" r="39" b="52426"/>
          <a:stretch>
            <a:fillRect/>
          </a:stretch>
        </p:blipFill>
        <p:spPr>
          <a:xfrm>
            <a:off x="5300328" y="2045642"/>
            <a:ext cx="3711916" cy="3718500"/>
          </a:xfrm>
          <a:prstGeom prst="rect">
            <a:avLst/>
          </a:prstGeom>
        </p:spPr>
      </p:pic>
      <p:sp>
        <p:nvSpPr>
          <p:cNvPr id="108" name="TextBox 107"/>
          <p:cNvSpPr txBox="1"/>
          <p:nvPr/>
        </p:nvSpPr>
        <p:spPr>
          <a:xfrm>
            <a:off x="7738629" y="5425588"/>
            <a:ext cx="1431557"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Reynolds+05</a:t>
            </a:r>
            <a:endParaRPr lang="en-US" sz="1600" dirty="0">
              <a:solidFill>
                <a:srgbClr val="000000"/>
              </a:solidFill>
              <a:latin typeface="Times New Roman"/>
              <a:cs typeface="Times New Roman"/>
            </a:endParaRPr>
          </a:p>
        </p:txBody>
      </p:sp>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Velocity Field of Horseshoe Loops</a:t>
            </a:r>
          </a:p>
        </p:txBody>
      </p:sp>
      <p:sp>
        <p:nvSpPr>
          <p:cNvPr id="10" name="TextBox 9"/>
          <p:cNvSpPr txBox="1"/>
          <p:nvPr/>
        </p:nvSpPr>
        <p:spPr>
          <a:xfrm>
            <a:off x="300461" y="1624898"/>
            <a:ext cx="4379481" cy="400110"/>
          </a:xfrm>
          <a:prstGeom prst="rect">
            <a:avLst/>
          </a:prstGeom>
          <a:noFill/>
        </p:spPr>
        <p:txBody>
          <a:bodyPr wrap="square" rtlCol="0">
            <a:spAutoFit/>
          </a:bodyPr>
          <a:lstStyle/>
          <a:p>
            <a:pPr algn="ctr"/>
            <a:r>
              <a:rPr lang="en-US" sz="2000" dirty="0" smtClean="0">
                <a:latin typeface="Times New Roman"/>
                <a:cs typeface="Times New Roman"/>
              </a:rPr>
              <a:t>Kinematics of Horseshoe Filament</a:t>
            </a:r>
            <a:endParaRPr lang="en-US" sz="2000" dirty="0">
              <a:latin typeface="Times New Roman"/>
              <a:cs typeface="Times New Roman"/>
            </a:endParaRPr>
          </a:p>
        </p:txBody>
      </p:sp>
      <p:pic>
        <p:nvPicPr>
          <p:cNvPr id="13" name="Picture 12"/>
          <p:cNvPicPr>
            <a:picLocks noChangeAspect="1"/>
          </p:cNvPicPr>
          <p:nvPr/>
        </p:nvPicPr>
        <p:blipFill>
          <a:blip r:embed="rId4"/>
          <a:srcRect l="2640" t="5817" r="51539" b="5289"/>
          <a:stretch>
            <a:fillRect/>
          </a:stretch>
        </p:blipFill>
        <p:spPr>
          <a:xfrm>
            <a:off x="36039" y="2037730"/>
            <a:ext cx="4775285" cy="3700223"/>
          </a:xfrm>
          <a:prstGeom prst="rect">
            <a:avLst/>
          </a:prstGeom>
        </p:spPr>
      </p:pic>
      <p:sp>
        <p:nvSpPr>
          <p:cNvPr id="14" name="TextBox 13"/>
          <p:cNvSpPr txBox="1"/>
          <p:nvPr/>
        </p:nvSpPr>
        <p:spPr>
          <a:xfrm>
            <a:off x="21441" y="5409987"/>
            <a:ext cx="1054130"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Hatch+06</a:t>
            </a:r>
            <a:endParaRPr lang="en-US" sz="1600" dirty="0">
              <a:solidFill>
                <a:srgbClr val="000000"/>
              </a:solidFill>
              <a:latin typeface="Times New Roman"/>
              <a:cs typeface="Times New Roman"/>
            </a:endParaRPr>
          </a:p>
        </p:txBody>
      </p:sp>
      <p:pic>
        <p:nvPicPr>
          <p:cNvPr id="103" name="Picture 102"/>
          <p:cNvPicPr>
            <a:picLocks noChangeAspect="1"/>
          </p:cNvPicPr>
          <p:nvPr/>
        </p:nvPicPr>
        <p:blipFill>
          <a:blip r:embed="rId5">
            <a:clrChange>
              <a:clrFrom>
                <a:srgbClr val="000000"/>
              </a:clrFrom>
              <a:clrTo>
                <a:srgbClr val="000000">
                  <a:alpha val="0"/>
                </a:srgbClr>
              </a:clrTo>
            </a:clrChange>
          </a:blip>
          <a:srcRect l="51539" t="35629" r="26890" b="41632"/>
          <a:stretch>
            <a:fillRect/>
          </a:stretch>
        </p:blipFill>
        <p:spPr>
          <a:xfrm rot="18480000">
            <a:off x="-165127" y="1443360"/>
            <a:ext cx="5822112" cy="5268829"/>
          </a:xfrm>
          <a:prstGeom prst="rect">
            <a:avLst/>
          </a:prstGeom>
        </p:spPr>
      </p:pic>
      <p:sp>
        <p:nvSpPr>
          <p:cNvPr id="105" name="Rectangle 104"/>
          <p:cNvSpPr/>
          <p:nvPr/>
        </p:nvSpPr>
        <p:spPr>
          <a:xfrm rot="16200000">
            <a:off x="2053503" y="3684448"/>
            <a:ext cx="1120048" cy="52270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5"/>
          <a:srcRect l="84591" t="6525" r="2801" b="6525"/>
          <a:stretch>
            <a:fillRect/>
          </a:stretch>
        </p:blipFill>
        <p:spPr>
          <a:xfrm rot="5400000">
            <a:off x="2036949" y="3835700"/>
            <a:ext cx="810215" cy="4796927"/>
          </a:xfrm>
          <a:prstGeom prst="rect">
            <a:avLst/>
          </a:prstGeom>
        </p:spPr>
      </p:pic>
      <p:sp>
        <p:nvSpPr>
          <p:cNvPr id="15" name="TextBox 14"/>
          <p:cNvSpPr txBox="1"/>
          <p:nvPr/>
        </p:nvSpPr>
        <p:spPr>
          <a:xfrm>
            <a:off x="1075571" y="6361029"/>
            <a:ext cx="2710304" cy="369332"/>
          </a:xfrm>
          <a:prstGeom prst="rect">
            <a:avLst/>
          </a:prstGeom>
          <a:noFill/>
        </p:spPr>
        <p:txBody>
          <a:bodyPr wrap="square" rtlCol="0">
            <a:spAutoFit/>
          </a:bodyPr>
          <a:lstStyle/>
          <a:p>
            <a:r>
              <a:rPr lang="en-US" dirty="0" smtClean="0">
                <a:latin typeface="Times New Roman"/>
                <a:cs typeface="Times New Roman"/>
              </a:rPr>
              <a:t>Relative Velocity (km/</a:t>
            </a:r>
            <a:r>
              <a:rPr lang="en-US" dirty="0" err="1" smtClean="0">
                <a:latin typeface="Times New Roman"/>
                <a:cs typeface="Times New Roman"/>
              </a:rPr>
              <a:t>s</a:t>
            </a:r>
            <a:r>
              <a:rPr lang="en-US" dirty="0" smtClean="0">
                <a:latin typeface="Times New Roman"/>
                <a:cs typeface="Times New Roman"/>
              </a:rPr>
              <a:t>)</a:t>
            </a:r>
            <a:endParaRPr lang="en-US" dirty="0">
              <a:latin typeface="Times New Roman"/>
              <a:cs typeface="Times New Roman"/>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Are Horseshoe loops vortices behind  rising bubbles?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Velocity Field of Southern Loops</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Do Southern loops comprise vortices behind rising bubbles?</a:t>
            </a:r>
          </a:p>
        </p:txBody>
      </p:sp>
      <p:sp>
        <p:nvSpPr>
          <p:cNvPr id="21" name="TextBox 20"/>
          <p:cNvSpPr txBox="1"/>
          <p:nvPr/>
        </p:nvSpPr>
        <p:spPr>
          <a:xfrm>
            <a:off x="5145612" y="703411"/>
            <a:ext cx="3849703" cy="400110"/>
          </a:xfrm>
          <a:prstGeom prst="rect">
            <a:avLst/>
          </a:prstGeom>
          <a:noFill/>
        </p:spPr>
        <p:txBody>
          <a:bodyPr wrap="square" rtlCol="0">
            <a:spAutoFit/>
          </a:bodyPr>
          <a:lstStyle/>
          <a:p>
            <a:pPr algn="ctr"/>
            <a:r>
              <a:rPr lang="en-US" sz="2000" dirty="0" smtClean="0">
                <a:latin typeface="Times New Roman"/>
                <a:cs typeface="Times New Roman"/>
              </a:rPr>
              <a:t>Hα (green contours) on X-ray</a:t>
            </a:r>
            <a:endParaRPr lang="en-US" sz="2000" dirty="0">
              <a:latin typeface="Times New Roman"/>
              <a:cs typeface="Times New Roman"/>
            </a:endParaRPr>
          </a:p>
        </p:txBody>
      </p:sp>
      <p:pic>
        <p:nvPicPr>
          <p:cNvPr id="32" name="Picture 31"/>
          <p:cNvPicPr>
            <a:picLocks noChangeAspect="1"/>
          </p:cNvPicPr>
          <p:nvPr/>
        </p:nvPicPr>
        <p:blipFill>
          <a:blip r:embed="rId3"/>
          <a:srcRect l="11600" t="5014" r="11600"/>
          <a:stretch>
            <a:fillRect/>
          </a:stretch>
        </p:blipFill>
        <p:spPr>
          <a:xfrm>
            <a:off x="4840816" y="1081318"/>
            <a:ext cx="4198293" cy="5678998"/>
          </a:xfrm>
          <a:prstGeom prst="rect">
            <a:avLst/>
          </a:prstGeom>
        </p:spPr>
      </p:pic>
      <p:sp>
        <p:nvSpPr>
          <p:cNvPr id="22" name="TextBox 21"/>
          <p:cNvSpPr txBox="1"/>
          <p:nvPr/>
        </p:nvSpPr>
        <p:spPr>
          <a:xfrm>
            <a:off x="7948272" y="6307747"/>
            <a:ext cx="1178425" cy="338554"/>
          </a:xfrm>
          <a:prstGeom prst="rect">
            <a:avLst/>
          </a:prstGeom>
          <a:noFill/>
        </p:spPr>
        <p:txBody>
          <a:bodyPr wrap="square" rtlCol="0">
            <a:spAutoFit/>
          </a:bodyPr>
          <a:lstStyle/>
          <a:p>
            <a:r>
              <a:rPr lang="en-US" sz="1600" b="1" dirty="0" smtClean="0">
                <a:solidFill>
                  <a:srgbClr val="FFFFFF"/>
                </a:solidFill>
                <a:latin typeface="Times New Roman"/>
                <a:cs typeface="Times New Roman"/>
              </a:rPr>
              <a:t>Fabian+11</a:t>
            </a:r>
            <a:endParaRPr lang="en-US" sz="1600" b="1" dirty="0">
              <a:solidFill>
                <a:srgbClr val="FFFFFF"/>
              </a:solidFill>
              <a:latin typeface="Times New Roman"/>
              <a:cs typeface="Times New Roman"/>
            </a:endParaRPr>
          </a:p>
        </p:txBody>
      </p:sp>
      <p:sp>
        <p:nvSpPr>
          <p:cNvPr id="12" name="TextBox 11"/>
          <p:cNvSpPr txBox="1"/>
          <p:nvPr/>
        </p:nvSpPr>
        <p:spPr>
          <a:xfrm>
            <a:off x="3352689" y="6023468"/>
            <a:ext cx="1431557"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Reynolds+05</a:t>
            </a:r>
            <a:endParaRPr lang="en-US" sz="1600" dirty="0">
              <a:solidFill>
                <a:srgbClr val="000000"/>
              </a:solidFill>
              <a:latin typeface="Times New Roman"/>
              <a:cs typeface="Times New Roman"/>
            </a:endParaRPr>
          </a:p>
        </p:txBody>
      </p:sp>
      <p:sp>
        <p:nvSpPr>
          <p:cNvPr id="13" name="TextBox 12"/>
          <p:cNvSpPr txBox="1"/>
          <p:nvPr/>
        </p:nvSpPr>
        <p:spPr>
          <a:xfrm>
            <a:off x="300461" y="1624898"/>
            <a:ext cx="4379481" cy="400110"/>
          </a:xfrm>
          <a:prstGeom prst="rect">
            <a:avLst/>
          </a:prstGeom>
          <a:noFill/>
        </p:spPr>
        <p:txBody>
          <a:bodyPr wrap="square" rtlCol="0">
            <a:spAutoFit/>
          </a:bodyPr>
          <a:lstStyle/>
          <a:p>
            <a:pPr algn="ctr"/>
            <a:r>
              <a:rPr lang="en-US" sz="2000" dirty="0" smtClean="0">
                <a:latin typeface="Times New Roman"/>
                <a:cs typeface="Times New Roman"/>
              </a:rPr>
              <a:t>Velocity Field of Southern Loops</a:t>
            </a:r>
            <a:endParaRPr lang="en-US" sz="2000" dirty="0">
              <a:latin typeface="Times New Roman"/>
              <a:cs typeface="Times New Roman"/>
            </a:endParaRPr>
          </a:p>
        </p:txBody>
      </p:sp>
      <p:pic>
        <p:nvPicPr>
          <p:cNvPr id="11" name="Picture 10"/>
          <p:cNvPicPr>
            <a:picLocks noChangeAspect="1"/>
          </p:cNvPicPr>
          <p:nvPr/>
        </p:nvPicPr>
        <p:blipFill>
          <a:blip r:embed="rId4"/>
          <a:srcRect l="21288" t="57815" r="39214" b="7178"/>
          <a:stretch>
            <a:fillRect/>
          </a:stretch>
        </p:blipFill>
        <p:spPr>
          <a:xfrm>
            <a:off x="99620" y="2009041"/>
            <a:ext cx="4705688" cy="3580438"/>
          </a:xfrm>
          <a:prstGeom prst="rect">
            <a:avLst/>
          </a:prstGeom>
        </p:spPr>
      </p:pic>
      <p:pic>
        <p:nvPicPr>
          <p:cNvPr id="14" name="Picture 13"/>
          <p:cNvPicPr>
            <a:picLocks noChangeAspect="1"/>
          </p:cNvPicPr>
          <p:nvPr/>
        </p:nvPicPr>
        <p:blipFill>
          <a:blip r:embed="rId4"/>
          <a:srcRect l="84591" t="6525" r="2801" b="6525"/>
          <a:stretch>
            <a:fillRect/>
          </a:stretch>
        </p:blipFill>
        <p:spPr>
          <a:xfrm rot="5400000">
            <a:off x="2036949" y="3639290"/>
            <a:ext cx="810215" cy="4796927"/>
          </a:xfrm>
          <a:prstGeom prst="rect">
            <a:avLst/>
          </a:prstGeom>
        </p:spPr>
      </p:pic>
      <p:sp>
        <p:nvSpPr>
          <p:cNvPr id="15" name="TextBox 14"/>
          <p:cNvSpPr txBox="1"/>
          <p:nvPr/>
        </p:nvSpPr>
        <p:spPr>
          <a:xfrm>
            <a:off x="1075571" y="6164619"/>
            <a:ext cx="2710304" cy="369332"/>
          </a:xfrm>
          <a:prstGeom prst="rect">
            <a:avLst/>
          </a:prstGeom>
          <a:noFill/>
        </p:spPr>
        <p:txBody>
          <a:bodyPr wrap="square" rtlCol="0">
            <a:spAutoFit/>
          </a:bodyPr>
          <a:lstStyle/>
          <a:p>
            <a:r>
              <a:rPr lang="en-US" dirty="0" smtClean="0">
                <a:latin typeface="Times New Roman"/>
                <a:cs typeface="Times New Roman"/>
              </a:rPr>
              <a:t>Relative Velocity (km/</a:t>
            </a:r>
            <a:r>
              <a:rPr lang="en-US" dirty="0" err="1" smtClean="0">
                <a:latin typeface="Times New Roman"/>
                <a:cs typeface="Times New Roman"/>
              </a:rPr>
              <a:t>s</a:t>
            </a:r>
            <a:r>
              <a:rPr lang="en-US" dirty="0" smtClean="0">
                <a:latin typeface="Times New Roman"/>
                <a:cs typeface="Times New Roman"/>
              </a:rPr>
              <a:t>)</a:t>
            </a:r>
            <a:endParaRPr lang="en-US" dirty="0">
              <a:latin typeface="Times New Roman"/>
              <a:cs typeface="Times New Roman"/>
            </a:endParaRPr>
          </a:p>
        </p:txBody>
      </p:sp>
      <p:sp>
        <p:nvSpPr>
          <p:cNvPr id="19" name="Rectangle 18"/>
          <p:cNvSpPr/>
          <p:nvPr/>
        </p:nvSpPr>
        <p:spPr>
          <a:xfrm>
            <a:off x="5749985" y="4536257"/>
            <a:ext cx="1886854" cy="1234800"/>
          </a:xfrm>
          <a:prstGeom prst="rect">
            <a:avLst/>
          </a:prstGeom>
          <a:noFill/>
          <a:ln w="19050">
            <a:solidFill>
              <a:srgbClr val="72F7F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Velocity Field of Southern Loops</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Do Southern loops comprise vortices behind rising bubbles?</a:t>
            </a:r>
          </a:p>
        </p:txBody>
      </p:sp>
      <p:pic>
        <p:nvPicPr>
          <p:cNvPr id="25" name="Picture 24"/>
          <p:cNvPicPr>
            <a:picLocks noChangeAspect="1"/>
          </p:cNvPicPr>
          <p:nvPr/>
        </p:nvPicPr>
        <p:blipFill>
          <a:blip r:embed="rId3"/>
          <a:srcRect/>
          <a:stretch>
            <a:fillRect/>
          </a:stretch>
        </p:blipFill>
        <p:spPr>
          <a:xfrm>
            <a:off x="1562400" y="1569600"/>
            <a:ext cx="7069006" cy="5234400"/>
          </a:xfrm>
          <a:prstGeom prst="rect">
            <a:avLst/>
          </a:prstGeom>
        </p:spPr>
      </p:pic>
      <p:sp>
        <p:nvSpPr>
          <p:cNvPr id="27" name="TextBox 26"/>
          <p:cNvSpPr txBox="1"/>
          <p:nvPr/>
        </p:nvSpPr>
        <p:spPr>
          <a:xfrm rot="16200000">
            <a:off x="7036472" y="3766436"/>
            <a:ext cx="2710304" cy="369332"/>
          </a:xfrm>
          <a:prstGeom prst="rect">
            <a:avLst/>
          </a:prstGeom>
          <a:noFill/>
        </p:spPr>
        <p:txBody>
          <a:bodyPr wrap="square" rtlCol="0">
            <a:spAutoFit/>
          </a:bodyPr>
          <a:lstStyle/>
          <a:p>
            <a:r>
              <a:rPr lang="en-US" dirty="0" smtClean="0">
                <a:latin typeface="Times New Roman"/>
                <a:cs typeface="Times New Roman"/>
              </a:rPr>
              <a:t>Relative Velocity (km/</a:t>
            </a:r>
            <a:r>
              <a:rPr lang="en-US" dirty="0" err="1" smtClean="0">
                <a:latin typeface="Times New Roman"/>
                <a:cs typeface="Times New Roman"/>
              </a:rPr>
              <a:t>s</a:t>
            </a:r>
            <a:r>
              <a:rPr lang="en-US" dirty="0" smtClean="0">
                <a:latin typeface="Times New Roman"/>
                <a:cs typeface="Times New Roman"/>
              </a:rPr>
              <a:t>)</a:t>
            </a:r>
            <a:endParaRPr lang="en-US" dirty="0">
              <a:latin typeface="Times New Roman"/>
              <a:cs typeface="Times New Roman"/>
            </a:endParaRPr>
          </a:p>
        </p:txBody>
      </p:sp>
      <p:sp>
        <p:nvSpPr>
          <p:cNvPr id="28" name="TextBox 27"/>
          <p:cNvSpPr txBox="1"/>
          <p:nvPr/>
        </p:nvSpPr>
        <p:spPr>
          <a:xfrm>
            <a:off x="2785273" y="1532003"/>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2-Component Fit to Velocity Field</a:t>
            </a:r>
            <a:endParaRPr lang="en-US" sz="2000" dirty="0">
              <a:solidFill>
                <a:schemeClr val="bg1"/>
              </a:solidFill>
              <a:latin typeface="Times New Roman"/>
              <a:cs typeface="Times New Roman"/>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4726656" cy="461665"/>
          </a:xfrm>
          <a:prstGeom prst="rect">
            <a:avLst/>
          </a:prstGeom>
          <a:noFill/>
        </p:spPr>
        <p:txBody>
          <a:bodyPr wrap="square" rtlCol="0">
            <a:spAutoFit/>
          </a:bodyPr>
          <a:lstStyle/>
          <a:p>
            <a:r>
              <a:rPr lang="en-US" sz="2400" dirty="0" smtClean="0">
                <a:latin typeface="Palatino"/>
              </a:rPr>
              <a:t>Summary</a:t>
            </a:r>
            <a:endParaRPr lang="en-US" sz="2400" dirty="0">
              <a:latin typeface="Palatino"/>
            </a:endParaRPr>
          </a:p>
        </p:txBody>
      </p:sp>
      <p:sp>
        <p:nvSpPr>
          <p:cNvPr id="16" name="TextBox 15"/>
          <p:cNvSpPr txBox="1"/>
          <p:nvPr/>
        </p:nvSpPr>
        <p:spPr>
          <a:xfrm>
            <a:off x="99620" y="864000"/>
            <a:ext cx="8928000" cy="4401205"/>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Velocity field of NGC 1275 optical nebula promises a more complete test for models for how this nebula is produced, and will likely lead to significant revisions of current leading models.</a:t>
            </a:r>
            <a:endParaRPr lang="en-US" sz="2000" dirty="0" smtClean="0">
              <a:latin typeface="Times New Roman"/>
              <a:cs typeface="Times New Roman"/>
            </a:endParaRPr>
          </a:p>
          <a:p>
            <a:pPr marL="180975" indent="-180975">
              <a:spcAft>
                <a:spcPts val="600"/>
              </a:spcAft>
              <a:buSzPct val="50000"/>
              <a:buFont typeface="Wingdings" charset="2"/>
              <a:buChar char="u"/>
            </a:pPr>
            <a:r>
              <a:rPr lang="en-US" sz="2000" dirty="0" smtClean="0">
                <a:latin typeface="Times New Roman"/>
                <a:cs typeface="Times New Roman"/>
              </a:rPr>
              <a:t>Velocity </a:t>
            </a:r>
            <a:r>
              <a:rPr lang="en-US" sz="2000" dirty="0" smtClean="0">
                <a:latin typeface="Times New Roman"/>
                <a:cs typeface="Times New Roman"/>
              </a:rPr>
              <a:t>field of inner nebula can, at places, be complicated by </a:t>
            </a:r>
            <a:r>
              <a:rPr lang="en-US" sz="2000" dirty="0" smtClean="0">
                <a:latin typeface="Times New Roman"/>
                <a:cs typeface="Times New Roman"/>
              </a:rPr>
              <a:t>overlapping filaments</a:t>
            </a:r>
            <a:r>
              <a:rPr lang="en-US" sz="2000" dirty="0" smtClean="0">
                <a:latin typeface="Times New Roman"/>
                <a:cs typeface="Times New Roman"/>
              </a:rPr>
              <a:t>, but the velocity field of most filaments can be untangled</a:t>
            </a:r>
            <a:r>
              <a:rPr lang="en-US" sz="2000" dirty="0" smtClean="0">
                <a:latin typeface="Times New Roman"/>
                <a:cs typeface="Times New Roman"/>
              </a:rPr>
              <a:t>.</a:t>
            </a:r>
          </a:p>
          <a:p>
            <a:pPr marL="180975" indent="-180975">
              <a:spcAft>
                <a:spcPts val="600"/>
              </a:spcAft>
              <a:buSzPct val="50000"/>
              <a:buFont typeface="Wingdings" charset="2"/>
              <a:buChar char="u"/>
            </a:pPr>
            <a:r>
              <a:rPr lang="en-US" sz="2000" dirty="0" smtClean="0">
                <a:latin typeface="Times New Roman"/>
                <a:cs typeface="Times New Roman"/>
              </a:rPr>
              <a:t>The two strands of the Northern filament reverse in velocity inwards, in </a:t>
            </a:r>
            <a:r>
              <a:rPr lang="en-US" sz="2000" i="1" dirty="0" smtClean="0">
                <a:latin typeface="Times New Roman"/>
                <a:cs typeface="Times New Roman"/>
              </a:rPr>
              <a:t>qualitative </a:t>
            </a:r>
            <a:r>
              <a:rPr lang="en-US" sz="2000" dirty="0" smtClean="0">
                <a:latin typeface="Times New Roman"/>
                <a:cs typeface="Times New Roman"/>
              </a:rPr>
              <a:t>agreement with models where the outer portion is dragged outwards whereas the inner portion is falling back.  At the same radius from center, however, the two strands have entirely different velocities (by ~100 km/</a:t>
            </a:r>
            <a:r>
              <a:rPr lang="en-US" sz="2000" dirty="0" err="1" smtClean="0">
                <a:latin typeface="Times New Roman"/>
                <a:cs typeface="Times New Roman"/>
              </a:rPr>
              <a:t>s</a:t>
            </a:r>
            <a:r>
              <a:rPr lang="en-US" sz="2000" dirty="0" smtClean="0">
                <a:latin typeface="Times New Roman"/>
                <a:cs typeface="Times New Roman"/>
              </a:rPr>
              <a:t>)</a:t>
            </a:r>
            <a:endParaRPr lang="en-US" sz="2000" dirty="0" smtClean="0">
              <a:latin typeface="Times New Roman"/>
              <a:cs typeface="Times New Roman"/>
            </a:endParaRPr>
          </a:p>
          <a:p>
            <a:pPr marL="180975" indent="-180975">
              <a:spcAft>
                <a:spcPts val="600"/>
              </a:spcAft>
              <a:buSzPct val="50000"/>
              <a:buFont typeface="Wingdings" charset="2"/>
              <a:buChar char="u"/>
            </a:pPr>
            <a:r>
              <a:rPr lang="en-US" sz="2000" dirty="0" smtClean="0">
                <a:latin typeface="Times New Roman"/>
                <a:cs typeface="Times New Roman"/>
              </a:rPr>
              <a:t>Velocity field of Horseshoe</a:t>
            </a:r>
            <a:r>
              <a:rPr lang="en-US" sz="2000" dirty="0" smtClean="0">
                <a:latin typeface="Times New Roman"/>
                <a:cs typeface="Times New Roman"/>
              </a:rPr>
              <a:t> loop in </a:t>
            </a:r>
            <a:r>
              <a:rPr lang="en-US" sz="2000" i="1" dirty="0" smtClean="0">
                <a:latin typeface="Times New Roman"/>
                <a:cs typeface="Times New Roman"/>
              </a:rPr>
              <a:t>qualitative </a:t>
            </a:r>
            <a:r>
              <a:rPr lang="en-US" sz="2000" dirty="0" smtClean="0">
                <a:latin typeface="Times New Roman"/>
                <a:cs typeface="Times New Roman"/>
              </a:rPr>
              <a:t>agreement with vortex behind rising bubble, but that of its </a:t>
            </a:r>
            <a:r>
              <a:rPr lang="en-US" sz="2000" smtClean="0">
                <a:latin typeface="Times New Roman"/>
                <a:cs typeface="Times New Roman"/>
              </a:rPr>
              <a:t>counterpart</a:t>
            </a:r>
            <a:r>
              <a:rPr lang="en-US" sz="2000" smtClean="0">
                <a:latin typeface="Times New Roman"/>
                <a:cs typeface="Times New Roman"/>
              </a:rPr>
              <a:t> difficult to </a:t>
            </a:r>
            <a:r>
              <a:rPr lang="en-US" sz="2000" dirty="0" smtClean="0">
                <a:latin typeface="Times New Roman"/>
                <a:cs typeface="Times New Roman"/>
              </a:rPr>
              <a:t>reconcile with </a:t>
            </a:r>
            <a:r>
              <a:rPr lang="en-US" sz="2000" dirty="0" smtClean="0">
                <a:latin typeface="Times New Roman"/>
                <a:cs typeface="Times New Roman"/>
              </a:rPr>
              <a:t>this</a:t>
            </a:r>
            <a:r>
              <a:rPr lang="en-US" sz="2000" dirty="0" smtClean="0">
                <a:latin typeface="Times New Roman"/>
                <a:cs typeface="Times New Roman"/>
              </a:rPr>
              <a:t> model.</a:t>
            </a:r>
            <a:endParaRPr lang="en-US" sz="2000" dirty="0" smtClean="0">
              <a:latin typeface="Times New Roman"/>
              <a:cs typeface="Times New Roman"/>
            </a:endParaRPr>
          </a:p>
          <a:p>
            <a:pPr marL="180975" indent="-180975">
              <a:spcAft>
                <a:spcPts val="600"/>
              </a:spcAft>
              <a:buSzPct val="50000"/>
              <a:buFont typeface="Wingdings" charset="2"/>
              <a:buChar char="u"/>
            </a:pPr>
            <a:r>
              <a:rPr lang="en-US" sz="2000" dirty="0" smtClean="0">
                <a:latin typeface="Times New Roman"/>
                <a:cs typeface="Times New Roman"/>
              </a:rPr>
              <a:t>Velocity field of Southern loops</a:t>
            </a:r>
            <a:r>
              <a:rPr lang="en-US" sz="2000" dirty="0" smtClean="0">
                <a:latin typeface="Times New Roman"/>
                <a:cs typeface="Times New Roman"/>
              </a:rPr>
              <a:t> difficult to reconcile with </a:t>
            </a:r>
            <a:r>
              <a:rPr lang="en-US" sz="2000" dirty="0" smtClean="0">
                <a:latin typeface="Times New Roman"/>
                <a:cs typeface="Times New Roman"/>
              </a:rPr>
              <a:t>vortices </a:t>
            </a:r>
            <a:r>
              <a:rPr lang="en-US" sz="2000" dirty="0" smtClean="0">
                <a:latin typeface="Times New Roman"/>
                <a:cs typeface="Times New Roman"/>
              </a:rPr>
              <a:t>behind a rising bubble.</a:t>
            </a:r>
            <a:endParaRPr lang="en-US" sz="2000" dirty="0" smtClean="0">
              <a:latin typeface="Times New Roman"/>
              <a:cs typeface="Times New Roman"/>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Kinematics of Outer Nebula</a:t>
            </a:r>
            <a:endParaRPr lang="en-US" sz="2400" dirty="0">
              <a:latin typeface="Palatino"/>
            </a:endParaRP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Kinematics of selected filaments in outer nebula measured using slit spectroscopy.</a:t>
            </a:r>
          </a:p>
        </p:txBody>
      </p:sp>
      <p:pic>
        <p:nvPicPr>
          <p:cNvPr id="26" name="Picture 25"/>
          <p:cNvPicPr>
            <a:picLocks noChangeAspect="1"/>
          </p:cNvPicPr>
          <p:nvPr/>
        </p:nvPicPr>
        <p:blipFill>
          <a:blip r:embed="rId2"/>
          <a:stretch>
            <a:fillRect/>
          </a:stretch>
        </p:blipFill>
        <p:spPr>
          <a:xfrm flipH="1">
            <a:off x="4840520" y="1100809"/>
            <a:ext cx="4206912" cy="5679331"/>
          </a:xfrm>
          <a:prstGeom prst="rect">
            <a:avLst/>
          </a:prstGeom>
        </p:spPr>
      </p:pic>
      <p:sp>
        <p:nvSpPr>
          <p:cNvPr id="27" name="TextBox 26"/>
          <p:cNvSpPr txBox="1"/>
          <p:nvPr/>
        </p:nvSpPr>
        <p:spPr>
          <a:xfrm>
            <a:off x="5037312" y="1078929"/>
            <a:ext cx="3849703" cy="400110"/>
          </a:xfrm>
          <a:prstGeom prst="rect">
            <a:avLst/>
          </a:prstGeom>
          <a:noFill/>
        </p:spPr>
        <p:txBody>
          <a:bodyPr wrap="square" rtlCol="0">
            <a:spAutoFit/>
          </a:bodyPr>
          <a:lstStyle/>
          <a:p>
            <a:pPr algn="ctr"/>
            <a:r>
              <a:rPr lang="en-US" sz="2000" dirty="0" smtClean="0">
                <a:solidFill>
                  <a:schemeClr val="bg1"/>
                </a:solidFill>
                <a:latin typeface="Times New Roman"/>
                <a:cs typeface="Times New Roman"/>
              </a:rPr>
              <a:t>Hα (red) on optical continuum</a:t>
            </a:r>
            <a:endParaRPr lang="en-US" sz="2000" dirty="0">
              <a:solidFill>
                <a:schemeClr val="bg1"/>
              </a:solidFill>
              <a:latin typeface="Times New Roman"/>
              <a:cs typeface="Times New Roman"/>
            </a:endParaRPr>
          </a:p>
        </p:txBody>
      </p:sp>
      <p:cxnSp>
        <p:nvCxnSpPr>
          <p:cNvPr id="28" name="Straight Connector 27"/>
          <p:cNvCxnSpPr/>
          <p:nvPr/>
        </p:nvCxnSpPr>
        <p:spPr>
          <a:xfrm>
            <a:off x="8135588" y="1583241"/>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791807" y="1584829"/>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30" name="TextBox 29"/>
          <p:cNvSpPr txBox="1"/>
          <p:nvPr/>
        </p:nvSpPr>
        <p:spPr>
          <a:xfrm>
            <a:off x="7786084" y="6441586"/>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pic>
        <p:nvPicPr>
          <p:cNvPr id="21" name="Picture 20"/>
          <p:cNvPicPr>
            <a:picLocks noChangeAspect="1"/>
          </p:cNvPicPr>
          <p:nvPr/>
        </p:nvPicPr>
        <p:blipFill>
          <a:blip r:embed="rId3"/>
          <a:stretch>
            <a:fillRect/>
          </a:stretch>
        </p:blipFill>
        <p:spPr>
          <a:xfrm>
            <a:off x="344948" y="1580715"/>
            <a:ext cx="4120000" cy="5191200"/>
          </a:xfrm>
          <a:prstGeom prst="rect">
            <a:avLst/>
          </a:prstGeom>
        </p:spPr>
      </p:pic>
      <p:sp>
        <p:nvSpPr>
          <p:cNvPr id="22" name="TextBox 21"/>
          <p:cNvSpPr txBox="1"/>
          <p:nvPr/>
        </p:nvSpPr>
        <p:spPr>
          <a:xfrm>
            <a:off x="3485930" y="6441586"/>
            <a:ext cx="1054130"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Hatch+06</a:t>
            </a:r>
            <a:endParaRPr lang="en-US" sz="1600" dirty="0">
              <a:solidFill>
                <a:srgbClr val="000000"/>
              </a:solidFill>
              <a:latin typeface="Times New Roman"/>
              <a:cs typeface="Times New Roman"/>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4726656" cy="461665"/>
          </a:xfrm>
          <a:prstGeom prst="rect">
            <a:avLst/>
          </a:prstGeom>
          <a:noFill/>
        </p:spPr>
        <p:txBody>
          <a:bodyPr wrap="square" rtlCol="0">
            <a:spAutoFit/>
          </a:bodyPr>
          <a:lstStyle/>
          <a:p>
            <a:r>
              <a:rPr lang="en-US" sz="2400" dirty="0" smtClean="0">
                <a:latin typeface="Palatino"/>
              </a:rPr>
              <a:t>Origin of Nebula</a:t>
            </a:r>
            <a:endParaRPr lang="en-US" sz="2400" dirty="0">
              <a:latin typeface="Palatino"/>
            </a:endParaRPr>
          </a:p>
        </p:txBody>
      </p:sp>
      <p:sp>
        <p:nvSpPr>
          <p:cNvPr id="7" name="TextBox 6"/>
          <p:cNvSpPr txBox="1"/>
          <p:nvPr/>
        </p:nvSpPr>
        <p:spPr>
          <a:xfrm>
            <a:off x="100800" y="864000"/>
            <a:ext cx="6929628" cy="400110"/>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Is northern filament being dragged outwards by a rising bubble?</a:t>
            </a:r>
          </a:p>
        </p:txBody>
      </p:sp>
      <p:pic>
        <p:nvPicPr>
          <p:cNvPr id="8" name="Picture 7" descr="2006MNRAS_367__433H-5.jpg"/>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75333" y="1491665"/>
            <a:ext cx="7049189" cy="5366335"/>
          </a:xfrm>
          <a:prstGeom prst="rect">
            <a:avLst/>
          </a:prstGeom>
        </p:spPr>
      </p:pic>
      <p:pic>
        <p:nvPicPr>
          <p:cNvPr id="9" name="Picture 8"/>
          <p:cNvPicPr>
            <a:picLocks noChangeAspect="1"/>
          </p:cNvPicPr>
          <p:nvPr/>
        </p:nvPicPr>
        <p:blipFill>
          <a:blip r:embed="rId3"/>
          <a:srcRect l="24094" r="24094"/>
          <a:stretch>
            <a:fillRect/>
          </a:stretch>
        </p:blipFill>
        <p:spPr>
          <a:xfrm flipH="1">
            <a:off x="6953254" y="969418"/>
            <a:ext cx="2179646" cy="5679331"/>
          </a:xfrm>
          <a:prstGeom prst="rect">
            <a:avLst/>
          </a:prstGeom>
        </p:spPr>
      </p:pic>
      <p:cxnSp>
        <p:nvCxnSpPr>
          <p:cNvPr id="11" name="Straight Connector 10"/>
          <p:cNvCxnSpPr/>
          <p:nvPr/>
        </p:nvCxnSpPr>
        <p:spPr>
          <a:xfrm>
            <a:off x="7201761" y="1053362"/>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857980" y="1054950"/>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13" name="TextBox 12"/>
          <p:cNvSpPr txBox="1"/>
          <p:nvPr/>
        </p:nvSpPr>
        <p:spPr>
          <a:xfrm>
            <a:off x="7852224" y="6310195"/>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sp>
        <p:nvSpPr>
          <p:cNvPr id="14" name="Rectangle 13"/>
          <p:cNvSpPr/>
          <p:nvPr/>
        </p:nvSpPr>
        <p:spPr>
          <a:xfrm>
            <a:off x="7989925" y="1250350"/>
            <a:ext cx="702000" cy="2268000"/>
          </a:xfrm>
          <a:prstGeom prst="rect">
            <a:avLst/>
          </a:prstGeom>
          <a:noFill/>
          <a:ln>
            <a:solidFill>
              <a:srgbClr val="72F7F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1032168" y="1224434"/>
            <a:ext cx="4060619" cy="400110"/>
          </a:xfrm>
          <a:prstGeom prst="rect">
            <a:avLst/>
          </a:prstGeom>
          <a:noFill/>
        </p:spPr>
        <p:txBody>
          <a:bodyPr wrap="square" rtlCol="0">
            <a:spAutoFit/>
          </a:bodyPr>
          <a:lstStyle/>
          <a:p>
            <a:pPr marL="180975" indent="-180975">
              <a:spcAft>
                <a:spcPts val="600"/>
              </a:spcAft>
              <a:buSzPct val="50000"/>
            </a:pPr>
            <a:r>
              <a:rPr lang="en-US" sz="2000" dirty="0" smtClean="0">
                <a:latin typeface="Times New Roman"/>
                <a:cs typeface="Times New Roman"/>
              </a:rPr>
              <a:t>Slit spectroscopy of northern filament</a:t>
            </a:r>
          </a:p>
        </p:txBody>
      </p:sp>
      <p:sp>
        <p:nvSpPr>
          <p:cNvPr id="16" name="TextBox 15"/>
          <p:cNvSpPr txBox="1"/>
          <p:nvPr/>
        </p:nvSpPr>
        <p:spPr>
          <a:xfrm>
            <a:off x="721153" y="5893893"/>
            <a:ext cx="1041228" cy="338554"/>
          </a:xfrm>
          <a:prstGeom prst="rect">
            <a:avLst/>
          </a:prstGeom>
          <a:noFill/>
        </p:spPr>
        <p:txBody>
          <a:bodyPr wrap="square" rtlCol="0">
            <a:spAutoFit/>
          </a:bodyPr>
          <a:lstStyle/>
          <a:p>
            <a:r>
              <a:rPr lang="en-US" sz="1600" dirty="0" smtClean="0">
                <a:latin typeface="Times New Roman"/>
                <a:cs typeface="Times New Roman"/>
              </a:rPr>
              <a:t>Hatch+06</a:t>
            </a:r>
            <a:endParaRPr lang="en-US" sz="1600" dirty="0">
              <a:latin typeface="Times New Roman"/>
              <a:cs typeface="Times New Roman"/>
            </a:endParaRPr>
          </a:p>
        </p:txBody>
      </p:sp>
      <p:pic>
        <p:nvPicPr>
          <p:cNvPr id="24" name="Picture 23"/>
          <p:cNvPicPr>
            <a:picLocks/>
          </p:cNvPicPr>
          <p:nvPr/>
        </p:nvPicPr>
        <p:blipFill>
          <a:blip r:embed="rId4"/>
          <a:srcRect l="29901" t="3028" r="23921" b="45427"/>
          <a:stretch>
            <a:fillRect/>
          </a:stretch>
        </p:blipFill>
        <p:spPr>
          <a:xfrm>
            <a:off x="763134" y="1607151"/>
            <a:ext cx="3279997" cy="4671987"/>
          </a:xfrm>
          <a:prstGeom prst="rect">
            <a:avLst/>
          </a:prstGeom>
        </p:spPr>
      </p:pic>
      <p:sp>
        <p:nvSpPr>
          <p:cNvPr id="17" name="TextBox 16"/>
          <p:cNvSpPr txBox="1"/>
          <p:nvPr/>
        </p:nvSpPr>
        <p:spPr>
          <a:xfrm>
            <a:off x="800563" y="5944100"/>
            <a:ext cx="1316190" cy="338554"/>
          </a:xfrm>
          <a:prstGeom prst="rect">
            <a:avLst/>
          </a:prstGeom>
          <a:noFill/>
        </p:spPr>
        <p:txBody>
          <a:bodyPr wrap="square" rtlCol="0">
            <a:spAutoFit/>
          </a:bodyPr>
          <a:lstStyle/>
          <a:p>
            <a:r>
              <a:rPr lang="en-US" sz="1600" dirty="0" smtClean="0">
                <a:latin typeface="Times New Roman"/>
                <a:cs typeface="Times New Roman"/>
              </a:rPr>
              <a:t>Salomé+11</a:t>
            </a:r>
            <a:endParaRPr lang="en-US" sz="1600" dirty="0">
              <a:latin typeface="Times New Roman"/>
              <a:cs typeface="Times New Roman"/>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3" y="261881"/>
            <a:ext cx="4726656" cy="461665"/>
          </a:xfrm>
          <a:prstGeom prst="rect">
            <a:avLst/>
          </a:prstGeom>
          <a:noFill/>
        </p:spPr>
        <p:txBody>
          <a:bodyPr wrap="square" rtlCol="0">
            <a:spAutoFit/>
          </a:bodyPr>
          <a:lstStyle/>
          <a:p>
            <a:r>
              <a:rPr lang="en-US" sz="2400" dirty="0" smtClean="0">
                <a:latin typeface="Palatino"/>
              </a:rPr>
              <a:t>Origin of Nebula</a:t>
            </a:r>
            <a:endParaRPr lang="en-US" sz="2400" dirty="0">
              <a:latin typeface="Palatino"/>
            </a:endParaRPr>
          </a:p>
        </p:txBody>
      </p:sp>
      <p:sp>
        <p:nvSpPr>
          <p:cNvPr id="7" name="TextBox 6"/>
          <p:cNvSpPr txBox="1"/>
          <p:nvPr/>
        </p:nvSpPr>
        <p:spPr>
          <a:xfrm>
            <a:off x="100800" y="864000"/>
            <a:ext cx="6929628" cy="400110"/>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Is northern filament being dragged outwards by a rising bubble?</a:t>
            </a:r>
          </a:p>
        </p:txBody>
      </p:sp>
      <p:pic>
        <p:nvPicPr>
          <p:cNvPr id="8" name="Picture 7" descr="2006MNRAS_367__433H-5.jpg"/>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75333" y="1491665"/>
            <a:ext cx="7049189" cy="5366335"/>
          </a:xfrm>
          <a:prstGeom prst="rect">
            <a:avLst/>
          </a:prstGeom>
        </p:spPr>
      </p:pic>
      <p:pic>
        <p:nvPicPr>
          <p:cNvPr id="9" name="Picture 8"/>
          <p:cNvPicPr>
            <a:picLocks noChangeAspect="1"/>
          </p:cNvPicPr>
          <p:nvPr/>
        </p:nvPicPr>
        <p:blipFill>
          <a:blip r:embed="rId3"/>
          <a:srcRect l="24094" r="24094"/>
          <a:stretch>
            <a:fillRect/>
          </a:stretch>
        </p:blipFill>
        <p:spPr>
          <a:xfrm flipH="1">
            <a:off x="6953254" y="969418"/>
            <a:ext cx="2179646" cy="5679331"/>
          </a:xfrm>
          <a:prstGeom prst="rect">
            <a:avLst/>
          </a:prstGeom>
        </p:spPr>
      </p:pic>
      <p:cxnSp>
        <p:nvCxnSpPr>
          <p:cNvPr id="11" name="Straight Connector 10"/>
          <p:cNvCxnSpPr/>
          <p:nvPr/>
        </p:nvCxnSpPr>
        <p:spPr>
          <a:xfrm>
            <a:off x="7201761" y="1053362"/>
            <a:ext cx="659776" cy="158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857980" y="1054950"/>
            <a:ext cx="1221263" cy="646331"/>
          </a:xfrm>
          <a:prstGeom prst="rect">
            <a:avLst/>
          </a:prstGeom>
          <a:noFill/>
        </p:spPr>
        <p:txBody>
          <a:bodyPr wrap="square" rtlCol="0">
            <a:spAutoFit/>
          </a:bodyPr>
          <a:lstStyle/>
          <a:p>
            <a:pPr algn="ctr"/>
            <a:r>
              <a:rPr lang="en-US" dirty="0" smtClean="0">
                <a:solidFill>
                  <a:schemeClr val="bg1"/>
                </a:solidFill>
                <a:latin typeface="Times New Roman"/>
                <a:cs typeface="Times New Roman"/>
              </a:rPr>
              <a:t>    30˝</a:t>
            </a:r>
          </a:p>
          <a:p>
            <a:pPr algn="ctr"/>
            <a:r>
              <a:rPr lang="en-US" dirty="0" smtClean="0">
                <a:solidFill>
                  <a:schemeClr val="bg1"/>
                </a:solidFill>
                <a:latin typeface="Times New Roman"/>
                <a:cs typeface="Times New Roman"/>
              </a:rPr>
              <a:t> (10.8 </a:t>
            </a:r>
            <a:r>
              <a:rPr lang="en-US" dirty="0" err="1" smtClean="0">
                <a:solidFill>
                  <a:schemeClr val="bg1"/>
                </a:solidFill>
                <a:latin typeface="Times New Roman"/>
                <a:cs typeface="Times New Roman"/>
              </a:rPr>
              <a:t>kpc</a:t>
            </a:r>
            <a:r>
              <a:rPr lang="en-US" dirty="0" smtClean="0">
                <a:solidFill>
                  <a:schemeClr val="bg1"/>
                </a:solidFill>
                <a:latin typeface="Times New Roman"/>
                <a:cs typeface="Times New Roman"/>
              </a:rPr>
              <a:t>)</a:t>
            </a:r>
            <a:endParaRPr lang="en-US" dirty="0">
              <a:solidFill>
                <a:schemeClr val="bg1"/>
              </a:solidFill>
              <a:latin typeface="Times New Roman"/>
              <a:cs typeface="Times New Roman"/>
            </a:endParaRPr>
          </a:p>
        </p:txBody>
      </p:sp>
      <p:sp>
        <p:nvSpPr>
          <p:cNvPr id="13" name="TextBox 12"/>
          <p:cNvSpPr txBox="1"/>
          <p:nvPr/>
        </p:nvSpPr>
        <p:spPr>
          <a:xfrm>
            <a:off x="7852224" y="6310195"/>
            <a:ext cx="1431557" cy="338554"/>
          </a:xfrm>
          <a:prstGeom prst="rect">
            <a:avLst/>
          </a:prstGeom>
          <a:noFill/>
        </p:spPr>
        <p:txBody>
          <a:bodyPr wrap="square" rtlCol="0">
            <a:spAutoFit/>
          </a:bodyPr>
          <a:lstStyle/>
          <a:p>
            <a:r>
              <a:rPr lang="en-US" sz="1600" dirty="0" smtClean="0">
                <a:solidFill>
                  <a:srgbClr val="FFFFFF"/>
                </a:solidFill>
                <a:latin typeface="Times New Roman"/>
                <a:cs typeface="Times New Roman"/>
              </a:rPr>
              <a:t>Conselice+01</a:t>
            </a:r>
            <a:endParaRPr lang="en-US" sz="1600" dirty="0">
              <a:solidFill>
                <a:srgbClr val="FFFFFF"/>
              </a:solidFill>
              <a:latin typeface="Times New Roman"/>
              <a:cs typeface="Times New Roman"/>
            </a:endParaRPr>
          </a:p>
        </p:txBody>
      </p:sp>
      <p:sp>
        <p:nvSpPr>
          <p:cNvPr id="14" name="Rectangle 13"/>
          <p:cNvSpPr/>
          <p:nvPr/>
        </p:nvSpPr>
        <p:spPr>
          <a:xfrm>
            <a:off x="7989925" y="1250350"/>
            <a:ext cx="702000" cy="2268000"/>
          </a:xfrm>
          <a:prstGeom prst="rect">
            <a:avLst/>
          </a:prstGeom>
          <a:noFill/>
          <a:ln>
            <a:solidFill>
              <a:srgbClr val="72F7F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1032168" y="1224434"/>
            <a:ext cx="4060619" cy="400110"/>
          </a:xfrm>
          <a:prstGeom prst="rect">
            <a:avLst/>
          </a:prstGeom>
          <a:noFill/>
        </p:spPr>
        <p:txBody>
          <a:bodyPr wrap="square" rtlCol="0">
            <a:spAutoFit/>
          </a:bodyPr>
          <a:lstStyle/>
          <a:p>
            <a:pPr marL="180975" indent="-180975">
              <a:spcAft>
                <a:spcPts val="600"/>
              </a:spcAft>
              <a:buSzPct val="50000"/>
            </a:pPr>
            <a:r>
              <a:rPr lang="en-US" sz="2000" dirty="0" smtClean="0">
                <a:latin typeface="Times New Roman"/>
                <a:cs typeface="Times New Roman"/>
              </a:rPr>
              <a:t>Slit spectroscopy of northern filament</a:t>
            </a:r>
          </a:p>
        </p:txBody>
      </p:sp>
      <p:sp>
        <p:nvSpPr>
          <p:cNvPr id="16" name="TextBox 15"/>
          <p:cNvSpPr txBox="1"/>
          <p:nvPr/>
        </p:nvSpPr>
        <p:spPr>
          <a:xfrm>
            <a:off x="721153" y="5893893"/>
            <a:ext cx="1041228" cy="338554"/>
          </a:xfrm>
          <a:prstGeom prst="rect">
            <a:avLst/>
          </a:prstGeom>
          <a:noFill/>
        </p:spPr>
        <p:txBody>
          <a:bodyPr wrap="square" rtlCol="0">
            <a:spAutoFit/>
          </a:bodyPr>
          <a:lstStyle/>
          <a:p>
            <a:r>
              <a:rPr lang="en-US" sz="1600" dirty="0" smtClean="0">
                <a:latin typeface="Times New Roman"/>
                <a:cs typeface="Times New Roman"/>
              </a:rPr>
              <a:t>Hatch+06</a:t>
            </a:r>
            <a:endParaRPr lang="en-US" sz="1600" dirty="0">
              <a:latin typeface="Times New Roman"/>
              <a:cs typeface="Times New Roman"/>
            </a:endParaRPr>
          </a:p>
        </p:txBody>
      </p:sp>
      <p:pic>
        <p:nvPicPr>
          <p:cNvPr id="24" name="Picture 23"/>
          <p:cNvPicPr>
            <a:picLocks/>
          </p:cNvPicPr>
          <p:nvPr/>
        </p:nvPicPr>
        <p:blipFill>
          <a:blip r:embed="rId4"/>
          <a:srcRect l="29901" t="3028" r="23921" b="45427"/>
          <a:stretch>
            <a:fillRect/>
          </a:stretch>
        </p:blipFill>
        <p:spPr>
          <a:xfrm>
            <a:off x="763134" y="1607151"/>
            <a:ext cx="3279997" cy="4671987"/>
          </a:xfrm>
          <a:prstGeom prst="rect">
            <a:avLst/>
          </a:prstGeom>
        </p:spPr>
      </p:pic>
      <p:sp>
        <p:nvSpPr>
          <p:cNvPr id="17" name="TextBox 16"/>
          <p:cNvSpPr txBox="1"/>
          <p:nvPr/>
        </p:nvSpPr>
        <p:spPr>
          <a:xfrm>
            <a:off x="800563" y="5944100"/>
            <a:ext cx="1316190" cy="338554"/>
          </a:xfrm>
          <a:prstGeom prst="rect">
            <a:avLst/>
          </a:prstGeom>
          <a:noFill/>
        </p:spPr>
        <p:txBody>
          <a:bodyPr wrap="square" rtlCol="0">
            <a:spAutoFit/>
          </a:bodyPr>
          <a:lstStyle/>
          <a:p>
            <a:r>
              <a:rPr lang="en-US" sz="1600" dirty="0" smtClean="0">
                <a:latin typeface="Times New Roman"/>
                <a:cs typeface="Times New Roman"/>
              </a:rPr>
              <a:t>Salomé+11</a:t>
            </a:r>
            <a:endParaRPr lang="en-US" sz="1600" dirty="0">
              <a:latin typeface="Times New Roman"/>
              <a:cs typeface="Times New Roman"/>
            </a:endParaRPr>
          </a:p>
        </p:txBody>
      </p:sp>
      <p:pic>
        <p:nvPicPr>
          <p:cNvPr id="29" name="Picture 28"/>
          <p:cNvPicPr>
            <a:picLocks/>
          </p:cNvPicPr>
          <p:nvPr/>
        </p:nvPicPr>
        <p:blipFill>
          <a:blip r:embed="rId5"/>
          <a:srcRect l="34983" t="3446" r="32984" b="45368"/>
          <a:stretch>
            <a:fillRect/>
          </a:stretch>
        </p:blipFill>
        <p:spPr>
          <a:xfrm>
            <a:off x="684000" y="1642971"/>
            <a:ext cx="3230469" cy="46368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 name="Straight Connector 3"/>
          <p:cNvCxnSpPr/>
          <p:nvPr/>
        </p:nvCxnSpPr>
        <p:spPr>
          <a:xfrm>
            <a:off x="301153" y="733266"/>
            <a:ext cx="5184928"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01152" y="261881"/>
            <a:ext cx="6180486" cy="461665"/>
          </a:xfrm>
          <a:prstGeom prst="rect">
            <a:avLst/>
          </a:prstGeom>
          <a:noFill/>
        </p:spPr>
        <p:txBody>
          <a:bodyPr wrap="square" rtlCol="0">
            <a:spAutoFit/>
          </a:bodyPr>
          <a:lstStyle/>
          <a:p>
            <a:r>
              <a:rPr lang="en-US" sz="2400" dirty="0" smtClean="0">
                <a:latin typeface="Palatino"/>
              </a:rPr>
              <a:t>Kinematics of Horseshoe Filament</a:t>
            </a:r>
          </a:p>
        </p:txBody>
      </p:sp>
      <p:sp>
        <p:nvSpPr>
          <p:cNvPr id="7" name="TextBox 6"/>
          <p:cNvSpPr txBox="1"/>
          <p:nvPr/>
        </p:nvSpPr>
        <p:spPr>
          <a:xfrm>
            <a:off x="99620" y="864000"/>
            <a:ext cx="4740900" cy="707886"/>
          </a:xfrm>
          <a:prstGeom prst="rect">
            <a:avLst/>
          </a:prstGeom>
          <a:noFill/>
        </p:spPr>
        <p:txBody>
          <a:bodyPr wrap="square" rtlCol="0">
            <a:spAutoFit/>
          </a:bodyPr>
          <a:lstStyle/>
          <a:p>
            <a:pPr marL="180975" indent="-180975">
              <a:spcAft>
                <a:spcPts val="600"/>
              </a:spcAft>
              <a:buSzPct val="50000"/>
              <a:buFont typeface="Wingdings" charset="2"/>
              <a:buChar char="u"/>
            </a:pPr>
            <a:r>
              <a:rPr lang="en-US" sz="2000" dirty="0" smtClean="0">
                <a:latin typeface="Times New Roman"/>
                <a:cs typeface="Times New Roman"/>
              </a:rPr>
              <a:t>Is Horseshoe filament a vortex behind a rising bubble?</a:t>
            </a:r>
          </a:p>
        </p:txBody>
      </p:sp>
      <p:sp>
        <p:nvSpPr>
          <p:cNvPr id="21" name="TextBox 20"/>
          <p:cNvSpPr txBox="1"/>
          <p:nvPr/>
        </p:nvSpPr>
        <p:spPr>
          <a:xfrm>
            <a:off x="5145612" y="703411"/>
            <a:ext cx="3849703" cy="400110"/>
          </a:xfrm>
          <a:prstGeom prst="rect">
            <a:avLst/>
          </a:prstGeom>
          <a:noFill/>
        </p:spPr>
        <p:txBody>
          <a:bodyPr wrap="square" rtlCol="0">
            <a:spAutoFit/>
          </a:bodyPr>
          <a:lstStyle/>
          <a:p>
            <a:pPr algn="ctr"/>
            <a:r>
              <a:rPr lang="en-US" sz="2000" dirty="0" smtClean="0">
                <a:latin typeface="Times New Roman"/>
                <a:cs typeface="Times New Roman"/>
              </a:rPr>
              <a:t>Hα (green contours) on X-ray</a:t>
            </a:r>
            <a:endParaRPr lang="en-US" sz="2000" dirty="0">
              <a:latin typeface="Times New Roman"/>
              <a:cs typeface="Times New Roman"/>
            </a:endParaRPr>
          </a:p>
        </p:txBody>
      </p:sp>
      <p:sp>
        <p:nvSpPr>
          <p:cNvPr id="22" name="TextBox 21"/>
          <p:cNvSpPr txBox="1"/>
          <p:nvPr/>
        </p:nvSpPr>
        <p:spPr>
          <a:xfrm>
            <a:off x="7948272" y="6307747"/>
            <a:ext cx="1178425" cy="338554"/>
          </a:xfrm>
          <a:prstGeom prst="rect">
            <a:avLst/>
          </a:prstGeom>
          <a:noFill/>
        </p:spPr>
        <p:txBody>
          <a:bodyPr wrap="square" rtlCol="0">
            <a:spAutoFit/>
          </a:bodyPr>
          <a:lstStyle/>
          <a:p>
            <a:r>
              <a:rPr lang="en-US" sz="1600" b="1" dirty="0" smtClean="0">
                <a:solidFill>
                  <a:srgbClr val="FFFFFF"/>
                </a:solidFill>
                <a:latin typeface="Times New Roman"/>
                <a:cs typeface="Times New Roman"/>
              </a:rPr>
              <a:t>Fabian+11</a:t>
            </a:r>
            <a:endParaRPr lang="en-US" sz="1600" b="1" dirty="0">
              <a:solidFill>
                <a:srgbClr val="FFFFFF"/>
              </a:solidFill>
              <a:latin typeface="Times New Roman"/>
              <a:cs typeface="Times New Roman"/>
            </a:endParaRPr>
          </a:p>
        </p:txBody>
      </p:sp>
      <p:sp>
        <p:nvSpPr>
          <p:cNvPr id="10" name="TextBox 9"/>
          <p:cNvSpPr txBox="1"/>
          <p:nvPr/>
        </p:nvSpPr>
        <p:spPr>
          <a:xfrm>
            <a:off x="300461" y="1624898"/>
            <a:ext cx="4379481" cy="400110"/>
          </a:xfrm>
          <a:prstGeom prst="rect">
            <a:avLst/>
          </a:prstGeom>
          <a:noFill/>
        </p:spPr>
        <p:txBody>
          <a:bodyPr wrap="square" rtlCol="0">
            <a:spAutoFit/>
          </a:bodyPr>
          <a:lstStyle/>
          <a:p>
            <a:pPr algn="ctr"/>
            <a:r>
              <a:rPr lang="en-US" sz="2000" dirty="0" smtClean="0">
                <a:latin typeface="Times New Roman"/>
                <a:cs typeface="Times New Roman"/>
              </a:rPr>
              <a:t>Kinematics of Horseshoe Filament</a:t>
            </a:r>
            <a:endParaRPr lang="en-US" sz="2000" dirty="0">
              <a:latin typeface="Times New Roman"/>
              <a:cs typeface="Times New Roman"/>
            </a:endParaRPr>
          </a:p>
        </p:txBody>
      </p:sp>
      <p:pic>
        <p:nvPicPr>
          <p:cNvPr id="13" name="Picture 12"/>
          <p:cNvPicPr>
            <a:picLocks noChangeAspect="1"/>
          </p:cNvPicPr>
          <p:nvPr/>
        </p:nvPicPr>
        <p:blipFill>
          <a:blip r:embed="rId3"/>
          <a:srcRect l="2640" t="5817" r="51539" b="5289"/>
          <a:stretch>
            <a:fillRect/>
          </a:stretch>
        </p:blipFill>
        <p:spPr>
          <a:xfrm>
            <a:off x="36039" y="2037730"/>
            <a:ext cx="4775285" cy="3700223"/>
          </a:xfrm>
          <a:prstGeom prst="rect">
            <a:avLst/>
          </a:prstGeom>
        </p:spPr>
      </p:pic>
      <p:sp>
        <p:nvSpPr>
          <p:cNvPr id="14" name="TextBox 13"/>
          <p:cNvSpPr txBox="1"/>
          <p:nvPr/>
        </p:nvSpPr>
        <p:spPr>
          <a:xfrm>
            <a:off x="21441" y="5409987"/>
            <a:ext cx="1054130" cy="338554"/>
          </a:xfrm>
          <a:prstGeom prst="rect">
            <a:avLst/>
          </a:prstGeom>
          <a:noFill/>
        </p:spPr>
        <p:txBody>
          <a:bodyPr wrap="square" rtlCol="0">
            <a:spAutoFit/>
          </a:bodyPr>
          <a:lstStyle/>
          <a:p>
            <a:r>
              <a:rPr lang="en-US" sz="1600" dirty="0" smtClean="0">
                <a:solidFill>
                  <a:srgbClr val="000000"/>
                </a:solidFill>
                <a:latin typeface="Times New Roman"/>
                <a:cs typeface="Times New Roman"/>
              </a:rPr>
              <a:t>Hatch+06</a:t>
            </a:r>
            <a:endParaRPr lang="en-US" sz="1600" dirty="0">
              <a:solidFill>
                <a:srgbClr val="000000"/>
              </a:solidFill>
              <a:latin typeface="Times New Roman"/>
              <a:cs typeface="Times New Roman"/>
            </a:endParaRPr>
          </a:p>
        </p:txBody>
      </p:sp>
      <p:pic>
        <p:nvPicPr>
          <p:cNvPr id="32" name="Picture 31"/>
          <p:cNvPicPr>
            <a:picLocks noChangeAspect="1"/>
          </p:cNvPicPr>
          <p:nvPr/>
        </p:nvPicPr>
        <p:blipFill>
          <a:blip r:embed="rId4"/>
          <a:srcRect l="11600" t="5014" r="11600"/>
          <a:stretch>
            <a:fillRect/>
          </a:stretch>
        </p:blipFill>
        <p:spPr>
          <a:xfrm>
            <a:off x="4840816" y="1081318"/>
            <a:ext cx="4198293" cy="5678998"/>
          </a:xfrm>
          <a:prstGeom prst="rect">
            <a:avLst/>
          </a:prstGeom>
        </p:spPr>
      </p:pic>
      <p:sp>
        <p:nvSpPr>
          <p:cNvPr id="12" name="Rectangle 11"/>
          <p:cNvSpPr/>
          <p:nvPr/>
        </p:nvSpPr>
        <p:spPr>
          <a:xfrm rot="2880000">
            <a:off x="7100755" y="3570970"/>
            <a:ext cx="1307455" cy="852253"/>
          </a:xfrm>
          <a:prstGeom prst="rect">
            <a:avLst/>
          </a:prstGeom>
          <a:noFill/>
          <a:ln w="19050">
            <a:solidFill>
              <a:srgbClr val="72F7F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5">
            <a:clrChange>
              <a:clrFrom>
                <a:srgbClr val="000000"/>
              </a:clrFrom>
              <a:clrTo>
                <a:srgbClr val="000000">
                  <a:alpha val="0"/>
                </a:srgbClr>
              </a:clrTo>
            </a:clrChange>
          </a:blip>
          <a:srcRect l="51539" t="35629" r="26890" b="41632"/>
          <a:stretch>
            <a:fillRect/>
          </a:stretch>
        </p:blipFill>
        <p:spPr>
          <a:xfrm rot="18480000">
            <a:off x="-165127" y="1443360"/>
            <a:ext cx="5822112" cy="5268829"/>
          </a:xfrm>
          <a:prstGeom prst="rect">
            <a:avLst/>
          </a:prstGeom>
        </p:spPr>
      </p:pic>
      <p:sp>
        <p:nvSpPr>
          <p:cNvPr id="18" name="Rectangle 17"/>
          <p:cNvSpPr/>
          <p:nvPr/>
        </p:nvSpPr>
        <p:spPr>
          <a:xfrm rot="16200000">
            <a:off x="1860386" y="3877566"/>
            <a:ext cx="1120048" cy="484081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5"/>
          <a:srcRect l="84591" t="6525" b="6525"/>
          <a:stretch>
            <a:fillRect/>
          </a:stretch>
        </p:blipFill>
        <p:spPr>
          <a:xfrm rot="5400000">
            <a:off x="1946921" y="3925728"/>
            <a:ext cx="990270" cy="4796927"/>
          </a:xfrm>
          <a:prstGeom prst="rect">
            <a:avLst/>
          </a:prstGeom>
        </p:spPr>
      </p:pic>
      <p:sp>
        <p:nvSpPr>
          <p:cNvPr id="17" name="TextBox 16"/>
          <p:cNvSpPr txBox="1"/>
          <p:nvPr/>
        </p:nvSpPr>
        <p:spPr>
          <a:xfrm>
            <a:off x="1075571" y="6361029"/>
            <a:ext cx="2710304" cy="369332"/>
          </a:xfrm>
          <a:prstGeom prst="rect">
            <a:avLst/>
          </a:prstGeom>
          <a:noFill/>
        </p:spPr>
        <p:txBody>
          <a:bodyPr wrap="square" rtlCol="0">
            <a:spAutoFit/>
          </a:bodyPr>
          <a:lstStyle/>
          <a:p>
            <a:r>
              <a:rPr lang="en-US" dirty="0" smtClean="0">
                <a:latin typeface="Times New Roman"/>
                <a:cs typeface="Times New Roman"/>
              </a:rPr>
              <a:t>Relative Velocity (km/</a:t>
            </a:r>
            <a:r>
              <a:rPr lang="en-US" dirty="0" err="1" smtClean="0">
                <a:latin typeface="Times New Roman"/>
                <a:cs typeface="Times New Roman"/>
              </a:rPr>
              <a:t>s</a:t>
            </a:r>
            <a:r>
              <a:rPr lang="en-US" dirty="0" smtClean="0">
                <a:latin typeface="Times New Roman"/>
                <a:cs typeface="Times New Roman"/>
              </a:rPr>
              <a:t>)</a:t>
            </a:r>
            <a:endParaRPr lang="en-US" dirty="0">
              <a:latin typeface="Times New Roman"/>
              <a:cs typeface="Times New Roman"/>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7206</TotalTime>
  <Words>3159</Words>
  <Application>Microsoft Macintosh PowerPoint</Application>
  <PresentationFormat>On-screen Show (4:3)</PresentationFormat>
  <Paragraphs>316</Paragraphs>
  <Slides>34</Slides>
  <Notes>28</Notes>
  <HiddenSlides>0</HiddenSlides>
  <MMClips>0</MMClips>
  <ScaleCrop>false</ScaleCrop>
  <HeadingPairs>
    <vt:vector size="4" baseType="variant">
      <vt:variant>
        <vt:lpstr>Design Template</vt:lpstr>
      </vt:variant>
      <vt:variant>
        <vt:i4>1</vt:i4>
      </vt:variant>
      <vt:variant>
        <vt:lpstr>Slide Titles</vt:lpstr>
      </vt:variant>
      <vt:variant>
        <vt:i4>34</vt:i4>
      </vt:variant>
    </vt:vector>
  </HeadingPairs>
  <TitlesOfParts>
    <vt:vector size="3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Manager/>
  <Company>University of Hong Kong</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Jeremy Lim</dc:creator>
  <cp:keywords/>
  <dc:description/>
  <cp:lastModifiedBy>Jeremy Lim</cp:lastModifiedBy>
  <cp:revision>391</cp:revision>
  <dcterms:created xsi:type="dcterms:W3CDTF">2011-07-12T08:47:19Z</dcterms:created>
  <dcterms:modified xsi:type="dcterms:W3CDTF">2011-07-12T10:14:22Z</dcterms:modified>
  <cp:category/>
</cp:coreProperties>
</file>