
<file path=[Content_Types].xml><?xml version="1.0" encoding="utf-8"?>
<Types xmlns="http://schemas.openxmlformats.org/package/2006/content-types">
  <Default Extension="mp4" ContentType="video/unknown"/>
  <Default Extension="rels" ContentType="application/vnd.openxmlformats-package.relationships+xml"/>
  <Default Extension="jpg" ContentType="image/jpeg"/>
  <Default Extension="xml" ContentType="application/xml"/>
  <Default Extension="jpeg" ContentType="image/jpeg"/>
  <Default Extension="gif" ContentType="image/gif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7" r:id="rId11"/>
    <p:sldId id="265" r:id="rId12"/>
    <p:sldId id="280" r:id="rId13"/>
    <p:sldId id="266" r:id="rId14"/>
    <p:sldId id="288" r:id="rId15"/>
    <p:sldId id="267" r:id="rId16"/>
    <p:sldId id="281" r:id="rId17"/>
    <p:sldId id="290" r:id="rId18"/>
    <p:sldId id="283" r:id="rId19"/>
    <p:sldId id="284" r:id="rId20"/>
    <p:sldId id="291" r:id="rId21"/>
    <p:sldId id="282" r:id="rId22"/>
    <p:sldId id="268" r:id="rId23"/>
    <p:sldId id="289" r:id="rId24"/>
    <p:sldId id="269" r:id="rId25"/>
    <p:sldId id="285" r:id="rId26"/>
    <p:sldId id="287" r:id="rId27"/>
    <p:sldId id="270" r:id="rId28"/>
    <p:sldId id="298" r:id="rId29"/>
    <p:sldId id="271" r:id="rId30"/>
    <p:sldId id="272" r:id="rId31"/>
    <p:sldId id="303" r:id="rId32"/>
    <p:sldId id="304" r:id="rId33"/>
    <p:sldId id="305" r:id="rId34"/>
    <p:sldId id="308" r:id="rId35"/>
    <p:sldId id="273" r:id="rId36"/>
    <p:sldId id="292" r:id="rId37"/>
    <p:sldId id="293" r:id="rId38"/>
    <p:sldId id="286" r:id="rId39"/>
    <p:sldId id="294" r:id="rId40"/>
    <p:sldId id="274" r:id="rId41"/>
    <p:sldId id="307" r:id="rId42"/>
    <p:sldId id="295" r:id="rId43"/>
    <p:sldId id="296" r:id="rId44"/>
    <p:sldId id="275" r:id="rId45"/>
    <p:sldId id="299" r:id="rId46"/>
    <p:sldId id="300" r:id="rId47"/>
    <p:sldId id="301" r:id="rId48"/>
    <p:sldId id="276" r:id="rId49"/>
    <p:sldId id="278" r:id="rId50"/>
    <p:sldId id="302" r:id="rId51"/>
    <p:sldId id="279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FFFF"/>
    <a:srgbClr val="FF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34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tableStyles" Target="tableStyles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viewProps" Target="viewProp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theme" Target="theme/theme1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presProps" Target="presProp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printerSettings" Target="printerSettings/printerSettings1.bin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8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3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3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24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0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2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9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8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19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0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9BE35-AB5C-D543-BC0A-B66000158504}" type="datetimeFigureOut">
              <a:rPr lang="en-US" smtClean="0"/>
              <a:t>06/07/2011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37F1D-F0CC-F847-9288-A8ABED8FC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42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6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Cold Gas in Cluster Cores –</a:t>
            </a:r>
            <a:br>
              <a:rPr lang="en-US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1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so much progress in the Chandra era</a:t>
            </a:r>
            <a:endParaRPr lang="en-US" sz="3100" i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Alastair Edge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(Durham University)</a:t>
            </a:r>
          </a:p>
          <a:p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FF"/>
                </a:solidFill>
              </a:rPr>
              <a:t>nd many collaborators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6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tx2">
                <a:lumMod val="20000"/>
                <a:lumOff val="80000"/>
                <a:alpha val="65000"/>
              </a:schemeClr>
            </a:gs>
            <a:gs pos="100000">
              <a:schemeClr val="accent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600200"/>
            <a:ext cx="8661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This conference is primarily focused (rightly) on the X-ray regime so I should just define the parameters for this talk!</a:t>
            </a:r>
          </a:p>
          <a:p>
            <a:pPr marL="0" indent="0">
              <a:buNone/>
            </a:pPr>
            <a:r>
              <a:rPr lang="en-US" dirty="0" smtClean="0"/>
              <a:t>I regard “cold” as gas with a temperature of &lt;10</a:t>
            </a:r>
            <a:r>
              <a:rPr lang="en-US" baseline="30000" dirty="0" smtClean="0"/>
              <a:t>3</a:t>
            </a:r>
            <a:r>
              <a:rPr lang="en-US" dirty="0" smtClean="0"/>
              <a:t>K. So “warm” is 10</a:t>
            </a:r>
            <a:r>
              <a:rPr lang="en-US" baseline="30000" dirty="0" smtClean="0"/>
              <a:t>3</a:t>
            </a:r>
            <a:r>
              <a:rPr lang="en-US" dirty="0" smtClean="0"/>
              <a:t>&lt;T&lt;10</a:t>
            </a:r>
            <a:r>
              <a:rPr lang="en-US" baseline="30000" dirty="0" smtClean="0"/>
              <a:t>6</a:t>
            </a:r>
            <a:r>
              <a:rPr lang="en-US" dirty="0" smtClean="0"/>
              <a:t>K (see next talk!) and everything hotter can be accessed by Chandra. </a:t>
            </a:r>
          </a:p>
          <a:p>
            <a:pPr marL="0" indent="0">
              <a:buNone/>
            </a:pPr>
            <a:r>
              <a:rPr lang="en-US" dirty="0" smtClean="0"/>
              <a:t>This still leaves me with a very wide range of observations to review!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323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tx2">
                <a:lumMod val="20000"/>
                <a:lumOff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Cold, cooling and cooled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9243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 will leave the semantic discussion of cool core/cooling flow for others and instead I’ll focus on the simple issue of the presence and properties of gas at &lt;10</a:t>
            </a:r>
            <a:r>
              <a:rPr lang="en-US" baseline="30000" dirty="0" smtClean="0"/>
              <a:t>3</a:t>
            </a:r>
            <a:r>
              <a:rPr lang="en-US" dirty="0" smtClean="0"/>
              <a:t>K in clusters and the links to the X-ray properties of the cluster.</a:t>
            </a:r>
          </a:p>
          <a:p>
            <a:pPr marL="0" indent="0">
              <a:buNone/>
            </a:pPr>
            <a:r>
              <a:rPr lang="en-US" dirty="0" smtClean="0"/>
              <a:t>We will learn only when we determine the properties of many clusters, not just a few extreme ones.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65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….talking of which…!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 review in this area is complete without acknowledging the “Monster” that is NGC1275…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791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87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NGC1275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NGC1275 the BCG of the Perseus cluster and has many peculiar properties for a giant elliptical galaxy:</a:t>
            </a:r>
          </a:p>
          <a:p>
            <a:pPr marL="0" indent="0">
              <a:buNone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Optical line filaments,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Seyfert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 nucleus and importantly cold molecular gas.</a:t>
            </a:r>
          </a:p>
          <a:p>
            <a:pPr marL="0" indent="0">
              <a:buNone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 has played an important role in the unfolding story of AGN feedback 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448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Feeding Feedback?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err="1" smtClean="0"/>
              <a:t>realisation</a:t>
            </a:r>
            <a:r>
              <a:rPr lang="en-US" dirty="0" smtClean="0"/>
              <a:t> that AGN feedback has a dramatic effect on cluster cores is thanks largely  to Chandra observations of cavities and temperature profiles on &lt;100kpc scales.</a:t>
            </a:r>
          </a:p>
          <a:p>
            <a:pPr marL="0" indent="0">
              <a:buNone/>
            </a:pPr>
            <a:r>
              <a:rPr lang="en-US" dirty="0" smtClean="0"/>
              <a:t>However, the feedback loop requires some gas to cool in order fuel AGN activity. </a:t>
            </a:r>
          </a:p>
          <a:p>
            <a:pPr marL="0" indent="0">
              <a:buNone/>
            </a:pPr>
            <a:r>
              <a:rPr lang="en-US" dirty="0" smtClean="0"/>
              <a:t>Can we find this gas and use its properties to refine models?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608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is all you need!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Cold gas by its nature keeps a very low observational profile!</a:t>
            </a:r>
          </a:p>
          <a:p>
            <a:pPr marL="0" indent="0">
              <a:buNone/>
            </a:pPr>
            <a:r>
              <a:rPr lang="en-US" dirty="0" smtClean="0"/>
              <a:t>Molecular Hydrogen is only directly observable at T&gt;~500K.</a:t>
            </a:r>
          </a:p>
          <a:p>
            <a:pPr marL="0" indent="0">
              <a:buNone/>
            </a:pPr>
            <a:r>
              <a:rPr lang="en-US" dirty="0"/>
              <a:t>F</a:t>
            </a:r>
            <a:r>
              <a:rPr lang="en-US" dirty="0" smtClean="0"/>
              <a:t>ortunately nature has provided CO as a very versatile tracer of cold, molecular gas.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32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86711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the 1990s a number of groups searched for CO in BCGs with no success apart from NGC1275.</a:t>
            </a:r>
          </a:p>
          <a:p>
            <a:pPr marL="0" indent="0">
              <a:buNone/>
            </a:pPr>
            <a:r>
              <a:rPr lang="en-US" dirty="0" smtClean="0"/>
              <a:t>Why?</a:t>
            </a:r>
          </a:p>
          <a:p>
            <a:pPr marL="0" indent="0">
              <a:buNone/>
            </a:pPr>
            <a:r>
              <a:rPr lang="en-US" dirty="0" smtClean="0"/>
              <a:t>Receivers – narrow bandwidth</a:t>
            </a:r>
          </a:p>
          <a:p>
            <a:pPr marL="0" indent="0">
              <a:buNone/>
            </a:pPr>
            <a:r>
              <a:rPr lang="en-US" dirty="0" smtClean="0"/>
              <a:t>Telescopes – 10-12m dishes are not sensitive enough</a:t>
            </a:r>
          </a:p>
          <a:p>
            <a:pPr marL="0" indent="0">
              <a:buNone/>
            </a:pPr>
            <a:r>
              <a:rPr lang="en-US" dirty="0" smtClean="0"/>
              <a:t>Targets – very few BCGs as extreme as NGC1275 were observed.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047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Boxing Day 1998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Realising</a:t>
            </a:r>
            <a:r>
              <a:rPr lang="en-US" dirty="0" smtClean="0"/>
              <a:t> that there were objects more line luminous than NGC1275 in the RASS samples (e.g. A1835</a:t>
            </a:r>
            <a:r>
              <a:rPr lang="en-US" dirty="0"/>
              <a:t> </a:t>
            </a:r>
            <a:r>
              <a:rPr lang="en-US" dirty="0" smtClean="0"/>
              <a:t>and Zw3146) we requested JCMT time to search for CO(3-2) </a:t>
            </a:r>
            <a:r>
              <a:rPr lang="en-US" dirty="0" err="1" smtClean="0"/>
              <a:t>redshifted</a:t>
            </a:r>
            <a:r>
              <a:rPr lang="en-US" dirty="0" smtClean="0"/>
              <a:t> into the band of a newly upgraded receiver.</a:t>
            </a:r>
          </a:p>
        </p:txBody>
      </p:sp>
    </p:spTree>
    <p:extLst>
      <p:ext uri="{BB962C8B-B14F-4D97-AF65-F5344CB8AC3E}">
        <p14:creationId xmlns:p14="http://schemas.microsoft.com/office/powerpoint/2010/main" val="988760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2a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46238" y="-484162"/>
            <a:ext cx="5710382" cy="738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46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 the T…?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You wait for ages for one event (a British bus or a Red Sox World Series win!) then more seem to follow immediately after.</a:t>
            </a:r>
          </a:p>
          <a:p>
            <a:pPr marL="0" indent="0">
              <a:buNone/>
            </a:pPr>
            <a:r>
              <a:rPr lang="en-US" dirty="0" smtClean="0"/>
              <a:t>Likewise with CO detections of BCGs. Within a year of the JCMT detection we had more than a dozen others!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62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meline_best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90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in the Chandra 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the 12 years of Chandra operations we have gone from one to &gt;46 CO detections!</a:t>
            </a:r>
          </a:p>
          <a:p>
            <a:pPr marL="0" indent="0">
              <a:buNone/>
            </a:pPr>
            <a:r>
              <a:rPr lang="en-US" dirty="0" smtClean="0"/>
              <a:t>What can we learn from these detections?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485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a baseline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Making any detection of CO tells us that there is at least some molecular gas present.</a:t>
            </a:r>
          </a:p>
          <a:p>
            <a:pPr marL="0" indent="0">
              <a:buNone/>
            </a:pPr>
            <a:r>
              <a:rPr lang="en-US" dirty="0" smtClean="0"/>
              <a:t>The fact it isn’t at the level expected for a “classic” cooling flow for 10</a:t>
            </a:r>
            <a:r>
              <a:rPr lang="en-US" baseline="30000" dirty="0" smtClean="0"/>
              <a:t>10 </a:t>
            </a:r>
            <a:r>
              <a:rPr lang="en-US" dirty="0" smtClean="0"/>
              <a:t>years is an important mirror of the X-ray constraints on mass deposition rates.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439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One of the factors that affects the likelihood of detecting a particular line is the line width. This can vary from 100 to 800 km s</a:t>
            </a:r>
            <a:r>
              <a:rPr lang="en-US" baseline="30000" dirty="0" smtClean="0"/>
              <a:t>-1</a:t>
            </a:r>
            <a:r>
              <a:rPr lang="en-US" dirty="0" smtClean="0"/>
              <a:t>!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658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dths_hist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26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One of the factors that affects the likelihood of detecting a particular line is the line width. This can vary from 100 to 800 km s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-1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!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/>
              <a:t>Also there are a number of systems that show clear double-peaked line profiles that are characteristic of gas disks.</a:t>
            </a:r>
          </a:p>
        </p:txBody>
      </p:sp>
    </p:spTree>
    <p:extLst>
      <p:ext uri="{BB962C8B-B14F-4D97-AF65-F5344CB8AC3E}">
        <p14:creationId xmlns:p14="http://schemas.microsoft.com/office/powerpoint/2010/main" val="828379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dra-a_wilma_nice5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3369" y="-1083517"/>
            <a:ext cx="7367916" cy="95349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3138" y="1347591"/>
            <a:ext cx="5651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Hydra-A CO(2-1) IRAM 30m spectrum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106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89602" y="1347591"/>
            <a:ext cx="5397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A1664 CO(2-1) IRAM 30m spectrum</a:t>
            </a:r>
            <a:endParaRPr lang="en-US" sz="2800" dirty="0"/>
          </a:p>
        </p:txBody>
      </p:sp>
      <p:pic>
        <p:nvPicPr>
          <p:cNvPr id="4" name="Picture 3" descr="a1664_4mhz_nice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3768" y="-1110300"/>
            <a:ext cx="7233625" cy="936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36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One of the factors that affects the likelihood of detecting a particular line is the line width. This can vary from 100 to 800 km s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-1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!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Also there are a number of systems that show clear double-peaked line profiles that are characteristic of gas disks.</a:t>
            </a:r>
          </a:p>
          <a:p>
            <a:pPr marL="0" indent="0">
              <a:buNone/>
            </a:pPr>
            <a:r>
              <a:rPr lang="en-US" dirty="0" smtClean="0"/>
              <a:t>The variation in the line width is also reflected in the optical line dynamics.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009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_ha_width_nice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5189" y="-1043332"/>
            <a:ext cx="6982042" cy="90355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99068" y="2352634"/>
            <a:ext cx="218567" cy="215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3967168" y="3127334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4525968" y="3736934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4058451" y="4816434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3837002" y="3942333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3468702" y="4159332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/>
          </p:cNvSpPr>
          <p:nvPr/>
        </p:nvSpPr>
        <p:spPr>
          <a:xfrm>
            <a:off x="3176602" y="4452531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/>
          </p:cNvSpPr>
          <p:nvPr/>
        </p:nvSpPr>
        <p:spPr>
          <a:xfrm>
            <a:off x="2808302" y="4312831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/>
          </p:cNvSpPr>
          <p:nvPr/>
        </p:nvSpPr>
        <p:spPr>
          <a:xfrm>
            <a:off x="2821002" y="3995331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2681302" y="4820831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/>
          </p:cNvSpPr>
          <p:nvPr/>
        </p:nvSpPr>
        <p:spPr>
          <a:xfrm>
            <a:off x="2592402" y="4655731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2389202" y="4770031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2401902" y="4566831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2122502" y="4668431"/>
            <a:ext cx="182566" cy="179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excitation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majority of the brightest systems have detections at CO(2-1) and/or CO(3-2) so we can place limits on the excitation of the cold gas.</a:t>
            </a:r>
          </a:p>
          <a:p>
            <a:pPr marL="0" indent="0">
              <a:buNone/>
            </a:pPr>
            <a:r>
              <a:rPr lang="en-US" dirty="0" smtClean="0"/>
              <a:t>Indeed, it is frequently easier to detect the higher order lines in good conditions so searches for CO(2-1) or CO(3-2) in weaker systems can be more efficient than simply exposing longer on CO(1-0), particularly at z&lt;0.05.</a:t>
            </a:r>
          </a:p>
        </p:txBody>
      </p:sp>
    </p:spTree>
    <p:extLst>
      <p:ext uri="{BB962C8B-B14F-4D97-AF65-F5344CB8AC3E}">
        <p14:creationId xmlns:p14="http://schemas.microsoft.com/office/powerpoint/2010/main" val="299461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04_fancy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12243" y="-523457"/>
            <a:ext cx="6702280" cy="86735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47524" y="369232"/>
            <a:ext cx="6869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 line ratios for best multiple line detections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6545268" y="2633520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72968" y="2862219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13749" y="2678839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117541" y="2227791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015891" y="2812238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95191" y="3419632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78464" y="2721174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87865" y="4416180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87865" y="2174236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681515" y="2678839"/>
            <a:ext cx="215999" cy="2159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6526218" y="2394225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6725931" y="3628420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5803813" y="3418771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3668815" y="2394225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3867867" y="2929962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3670918" y="3958620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/>
          <p:cNvSpPr/>
          <p:nvPr/>
        </p:nvSpPr>
        <p:spPr>
          <a:xfrm>
            <a:off x="3677268" y="4212620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6725931" y="4356666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/>
          <p:cNvSpPr/>
          <p:nvPr/>
        </p:nvSpPr>
        <p:spPr>
          <a:xfrm>
            <a:off x="2060268" y="3419632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761267" y="3958620"/>
            <a:ext cx="218567" cy="215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837242" y="4174619"/>
            <a:ext cx="218567" cy="215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194647" y="3241733"/>
            <a:ext cx="218567" cy="215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545268" y="3152734"/>
            <a:ext cx="218567" cy="215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060268" y="3742621"/>
            <a:ext cx="218567" cy="2159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7173918" y="3432332"/>
            <a:ext cx="251996" cy="251996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38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correlations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CO line strengths and the molecular gas mass derived from them can be compared to a number of other tracers of the cold gas phase.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32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ul11_correcte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08403"/>
            <a:ext cx="8572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9840" y="278813"/>
            <a:ext cx="6226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Edge (2001) updated – H</a:t>
            </a:r>
            <a:r>
              <a:rPr lang="en-US" sz="24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a</a:t>
            </a:r>
            <a:r>
              <a:rPr lang="en-US" sz="2400" dirty="0" smtClean="0">
                <a:solidFill>
                  <a:schemeClr val="bg1"/>
                </a:solidFill>
                <a:cs typeface="Symbol" charset="2"/>
              </a:rPr>
              <a:t> line luminosity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vs</a:t>
            </a:r>
            <a:r>
              <a:rPr lang="en-US" sz="2400" dirty="0" smtClean="0">
                <a:solidFill>
                  <a:schemeClr val="bg1"/>
                </a:solidFill>
              </a:rPr>
              <a:t> M</a:t>
            </a:r>
            <a:r>
              <a:rPr lang="en-US" sz="2400" baseline="-25000" dirty="0" smtClean="0">
                <a:solidFill>
                  <a:schemeClr val="bg1"/>
                </a:solidFill>
              </a:rPr>
              <a:t>H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34100" y="3225800"/>
            <a:ext cx="1690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AGN dominated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9400" y="2844800"/>
            <a:ext cx="873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33FFFF"/>
                </a:solidFill>
              </a:rPr>
              <a:t>NGC1275</a:t>
            </a:r>
            <a:endParaRPr lang="en-US" sz="1400" dirty="0">
              <a:solidFill>
                <a:srgbClr val="33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8600" y="4165600"/>
            <a:ext cx="864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33FFFF"/>
                </a:solidFill>
              </a:rPr>
              <a:t>Cygnus-A</a:t>
            </a:r>
            <a:endParaRPr lang="en-US" sz="1400" dirty="0">
              <a:solidFill>
                <a:srgbClr val="33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760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dea_fig8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311" y="464693"/>
            <a:ext cx="9343751" cy="6229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9840" y="278813"/>
            <a:ext cx="6606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O’Dea et al (2008) – Spitzer MIR derived SFR </a:t>
            </a:r>
            <a:r>
              <a:rPr lang="en-US" sz="2400" dirty="0" err="1" smtClean="0"/>
              <a:t>vs</a:t>
            </a:r>
            <a:r>
              <a:rPr lang="en-US" sz="2400" dirty="0" smtClean="0"/>
              <a:t> M</a:t>
            </a:r>
            <a:r>
              <a:rPr lang="en-US" sz="2400" baseline="-25000" dirty="0" smtClean="0"/>
              <a:t>H</a:t>
            </a:r>
            <a:r>
              <a:rPr lang="en-US" sz="2400" baseline="-250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5470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Observing CO is clearly a powerful technique if the source is sufficiently bright and the instrument used has a good bandwidth.</a:t>
            </a:r>
          </a:p>
          <a:p>
            <a:pPr marL="0" indent="0">
              <a:buNone/>
            </a:pPr>
            <a:r>
              <a:rPr lang="en-US" dirty="0" smtClean="0"/>
              <a:t>However, there is a limit to how faint single dish observations can reach.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01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tection_rati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283974"/>
            <a:ext cx="8314341" cy="647242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006600" y="5397500"/>
            <a:ext cx="241300" cy="2540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18000" y="4191000"/>
            <a:ext cx="241300" cy="2540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73700" y="3022600"/>
            <a:ext cx="241300" cy="2540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42100" y="1231900"/>
            <a:ext cx="241300" cy="2540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83500" y="1511300"/>
            <a:ext cx="241300" cy="2540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35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ALMA is clearly going to </a:t>
            </a:r>
            <a:r>
              <a:rPr lang="en-US" dirty="0" err="1" smtClean="0"/>
              <a:t>revolutionise</a:t>
            </a:r>
            <a:r>
              <a:rPr lang="en-US" dirty="0" smtClean="0"/>
              <a:t> our ability to study CO in BCGs in terms of spatial resolution and sensitivity. </a:t>
            </a:r>
          </a:p>
          <a:p>
            <a:pPr marL="0" indent="0">
              <a:buNone/>
            </a:pPr>
            <a:r>
              <a:rPr lang="en-US" dirty="0" smtClean="0"/>
              <a:t>CAMRA, SMA and </a:t>
            </a:r>
            <a:r>
              <a:rPr lang="en-US" dirty="0" err="1" smtClean="0"/>
              <a:t>PdBI</a:t>
            </a:r>
            <a:r>
              <a:rPr lang="en-US" dirty="0" smtClean="0"/>
              <a:t> in the north will be important.</a:t>
            </a:r>
          </a:p>
          <a:p>
            <a:pPr marL="0" indent="0">
              <a:buNone/>
            </a:pPr>
            <a:r>
              <a:rPr lang="en-US" dirty="0" smtClean="0"/>
              <a:t>Also there are many other lines that can be used to derive the properties of the cold phase (</a:t>
            </a:r>
            <a:r>
              <a:rPr lang="en-US" baseline="30000" dirty="0" smtClean="0"/>
              <a:t>13</a:t>
            </a:r>
            <a:r>
              <a:rPr lang="en-US" dirty="0" smtClean="0"/>
              <a:t>CO, HCN, CN, HCO</a:t>
            </a:r>
            <a:r>
              <a:rPr lang="en-US" baseline="30000" dirty="0" smtClean="0"/>
              <a:t>+</a:t>
            </a:r>
            <a:r>
              <a:rPr lang="en-US" dirty="0" smtClean="0"/>
              <a:t>) – </a:t>
            </a:r>
            <a:r>
              <a:rPr lang="en-US" dirty="0"/>
              <a:t>s</a:t>
            </a:r>
            <a:r>
              <a:rPr lang="en-US" dirty="0" smtClean="0"/>
              <a:t>ee </a:t>
            </a:r>
            <a:r>
              <a:rPr lang="en-US" dirty="0" err="1" smtClean="0"/>
              <a:t>Bayet</a:t>
            </a:r>
            <a:r>
              <a:rPr lang="en-US" dirty="0" smtClean="0"/>
              <a:t> et al (2011).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14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 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Herschel offers the first realistic opportunity to detect emission from atomic lines CII, OI and others that are efficient cooling lines in the cool ISM.</a:t>
            </a:r>
          </a:p>
          <a:p>
            <a:pPr marL="0" indent="0">
              <a:buNone/>
            </a:pPr>
            <a:r>
              <a:rPr lang="en-US" dirty="0" smtClean="0"/>
              <a:t>I am PI of a Key Project to observe 11 BCGs.</a:t>
            </a:r>
          </a:p>
          <a:p>
            <a:pPr marL="0" indent="0">
              <a:buNone/>
            </a:pPr>
            <a:r>
              <a:rPr lang="en-US" dirty="0" smtClean="0"/>
              <a:t>There are several other OT1 </a:t>
            </a:r>
            <a:r>
              <a:rPr lang="en-US" dirty="0" err="1" smtClean="0"/>
              <a:t>programmes</a:t>
            </a:r>
            <a:r>
              <a:rPr lang="en-US" dirty="0" smtClean="0"/>
              <a:t> and one more round for proposals in September.</a:t>
            </a:r>
          </a:p>
        </p:txBody>
      </p:sp>
    </p:spTree>
    <p:extLst>
      <p:ext uri="{BB962C8B-B14F-4D97-AF65-F5344CB8AC3E}">
        <p14:creationId xmlns:p14="http://schemas.microsoft.com/office/powerpoint/2010/main" val="366120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1068_cii_308_gfit_rest_su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500"/>
            <a:ext cx="8681987" cy="64688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27800" y="127000"/>
            <a:ext cx="2150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Edge et al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14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1068_oi_307_gfit_rest_su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500"/>
            <a:ext cx="8681987" cy="64688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27800" y="127000"/>
            <a:ext cx="2150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Edge et al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85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1068co21andO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292100"/>
            <a:ext cx="8017844" cy="625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77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S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0999" y="0"/>
            <a:ext cx="8517467" cy="6388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43100" y="177800"/>
            <a:ext cx="5520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NGC1275 CII Herschel PACS channel map – Mittal in prep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318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molecular H</a:t>
            </a:r>
            <a:r>
              <a:rPr lang="en-US" baseline="-25000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While cold molecular H</a:t>
            </a:r>
            <a:r>
              <a:rPr lang="en-US" baseline="-25000" dirty="0" smtClean="0"/>
              <a:t>2</a:t>
            </a:r>
            <a:r>
              <a:rPr lang="en-US" dirty="0" smtClean="0"/>
              <a:t> is effectively invisible, when warmed it is visible in the NIR and MIR.</a:t>
            </a:r>
          </a:p>
          <a:p>
            <a:pPr marL="0" indent="0">
              <a:buNone/>
            </a:pPr>
            <a:r>
              <a:rPr lang="en-US" dirty="0" smtClean="0"/>
              <a:t>We have ~30 detections in the NIR of 1-0 S series lines with UKIRT and a similar number of 0-0 S series with Spitzer.</a:t>
            </a:r>
          </a:p>
          <a:p>
            <a:pPr marL="0" indent="0">
              <a:buNone/>
            </a:pPr>
            <a:r>
              <a:rPr lang="en-US" dirty="0" smtClean="0"/>
              <a:t>This emission correlates directly with CO and the optical lines.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101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2597_kspec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9144000" cy="67645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9900" y="132834"/>
            <a:ext cx="58145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Edge et al (2002) UKIRT CGS4 spectru</a:t>
            </a:r>
            <a:r>
              <a:rPr lang="en-US" sz="2400" dirty="0"/>
              <a:t>m</a:t>
            </a:r>
          </a:p>
        </p:txBody>
      </p:sp>
      <p:sp>
        <p:nvSpPr>
          <p:cNvPr id="7" name="Up Arrow 6"/>
          <p:cNvSpPr/>
          <p:nvPr/>
        </p:nvSpPr>
        <p:spPr>
          <a:xfrm>
            <a:off x="1244602" y="4686302"/>
            <a:ext cx="107996" cy="323997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>
            <a:off x="2247902" y="4682803"/>
            <a:ext cx="107996" cy="323997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2882902" y="4686302"/>
            <a:ext cx="107996" cy="323997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 flipH="1">
            <a:off x="3689398" y="4686302"/>
            <a:ext cx="95202" cy="323997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 flipH="1">
            <a:off x="4565698" y="4699002"/>
            <a:ext cx="95202" cy="323997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 flipH="1">
            <a:off x="5568998" y="4686302"/>
            <a:ext cx="95202" cy="323997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 flipH="1">
            <a:off x="6762798" y="4711702"/>
            <a:ext cx="95202" cy="323997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57302" y="5022998"/>
            <a:ext cx="5600698" cy="72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990898" y="5207000"/>
            <a:ext cx="2044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1-0 S Series H</a:t>
            </a:r>
            <a:r>
              <a:rPr lang="en-US" baseline="-25000" dirty="0" smtClean="0"/>
              <a:t>2 </a:t>
            </a:r>
            <a:r>
              <a:rPr lang="en-US" dirty="0" smtClean="0"/>
              <a:t>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74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gami_irs_spe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93" y="355600"/>
            <a:ext cx="8738507" cy="64389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13100" y="-63500"/>
            <a:ext cx="3163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</a:t>
            </a:r>
            <a:r>
              <a:rPr lang="en-US" sz="2400" dirty="0" err="1" smtClean="0"/>
              <a:t>Egami</a:t>
            </a:r>
            <a:r>
              <a:rPr lang="en-US" sz="2400" dirty="0" smtClean="0"/>
              <a:t> et al (2006)</a:t>
            </a:r>
            <a:endParaRPr lang="en-US" sz="2400" dirty="0"/>
          </a:p>
        </p:txBody>
      </p:sp>
      <p:sp>
        <p:nvSpPr>
          <p:cNvPr id="5" name="Up Arrow 4"/>
          <p:cNvSpPr/>
          <p:nvPr/>
        </p:nvSpPr>
        <p:spPr>
          <a:xfrm flipV="1">
            <a:off x="2768602" y="4359100"/>
            <a:ext cx="107996" cy="403400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 flipV="1">
            <a:off x="3213100" y="3203400"/>
            <a:ext cx="107996" cy="403400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flipV="1">
            <a:off x="3759200" y="3698700"/>
            <a:ext cx="107996" cy="403400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 flipV="1">
            <a:off x="4457700" y="3203400"/>
            <a:ext cx="107996" cy="403400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 flipV="1">
            <a:off x="5334000" y="3282600"/>
            <a:ext cx="107996" cy="403400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 flipV="1">
            <a:off x="6553200" y="3603100"/>
            <a:ext cx="107996" cy="403400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69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B475.fig7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21408" y="-725520"/>
            <a:ext cx="6611258" cy="85557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9840" y="278813"/>
            <a:ext cx="6093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Edge et al (2002) – UKIRT 1-0 S Series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err="1" smtClean="0"/>
              <a:t>vs</a:t>
            </a:r>
            <a:r>
              <a:rPr lang="en-US" sz="2400" dirty="0" smtClean="0"/>
              <a:t> M</a:t>
            </a:r>
            <a:r>
              <a:rPr lang="en-US" sz="2400" baseline="-25000" dirty="0" smtClean="0"/>
              <a:t>H</a:t>
            </a:r>
            <a:r>
              <a:rPr lang="en-US" sz="2400" baseline="-51000" dirty="0" smtClean="0"/>
              <a:t>2</a:t>
            </a:r>
            <a:r>
              <a:rPr lang="en-US" sz="2400" dirty="0" smtClean="0"/>
              <a:t> </a:t>
            </a:r>
            <a:endParaRPr lang="en-US" sz="2400" baseline="-43000" dirty="0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2260601" y="5118101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3708401" y="4089401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883151" y="3562351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5651501" y="3980353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74203" y="3046903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6037753" y="3295651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6395549" y="3575052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558203" y="2470151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5876807" y="2381252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6556495" y="2747595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6594595" y="2843086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7140695" y="1922336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7376743" y="1395286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7037997" y="1476738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4210051" y="4331799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030055" y="3820506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3416301" y="4557344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2838451" y="4288447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5928705" y="3625616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5864107" y="3497754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2780203" y="2843705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4654551" y="3239599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4731849" y="3356955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6299201" y="2582261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6533292" y="2313841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7203097" y="2369893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6497388" y="2395915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6342792" y="2156434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6190153" y="3096605"/>
            <a:ext cx="179996" cy="1799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02813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2_CO_comp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8383" y="-1008530"/>
            <a:ext cx="6858002" cy="8875061"/>
          </a:xfrm>
          <a:prstGeom prst="rect">
            <a:avLst/>
          </a:prstGeom>
        </p:spPr>
      </p:pic>
      <p:sp>
        <p:nvSpPr>
          <p:cNvPr id="3" name="Oval 2"/>
          <p:cNvSpPr>
            <a:spLocks noChangeAspect="1"/>
          </p:cNvSpPr>
          <p:nvPr/>
        </p:nvSpPr>
        <p:spPr>
          <a:xfrm>
            <a:off x="2616201" y="4953001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4000501" y="2908301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4062903" y="2908301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570903" y="3708401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4941399" y="2728305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004899" y="2804505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5449399" y="3657602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5691797" y="3213102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6644297" y="3365502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6834797" y="2324102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6720497" y="2057402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6720497" y="1841502"/>
            <a:ext cx="179996" cy="1799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6600" y="203200"/>
            <a:ext cx="8262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Egami</a:t>
            </a:r>
            <a:r>
              <a:rPr lang="en-US" sz="2400" dirty="0" smtClean="0"/>
              <a:t> in prep and Donahue et al (2011) 0-0 S(1) </a:t>
            </a:r>
            <a:r>
              <a:rPr lang="en-US" sz="2400" dirty="0" err="1" smtClean="0"/>
              <a:t>vs</a:t>
            </a:r>
            <a:r>
              <a:rPr lang="en-US" sz="2400" dirty="0" smtClean="0"/>
              <a:t> CO line fluxes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5377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Cold molecular gas is infused with dust wherever it is found.</a:t>
            </a:r>
          </a:p>
          <a:p>
            <a:pPr marL="0" indent="0">
              <a:buNone/>
            </a:pPr>
            <a:r>
              <a:rPr lang="en-US" dirty="0" smtClean="0"/>
              <a:t>Can we use the FIR dust continuum to understand the cold gas?</a:t>
            </a:r>
          </a:p>
          <a:p>
            <a:pPr marL="0" indent="0">
              <a:buNone/>
            </a:pPr>
            <a:r>
              <a:rPr lang="en-US" dirty="0" smtClean="0"/>
              <a:t>SCUBA detections of two BCGs were published in July 1999 and now with Herschel this number is it is several dozen. </a:t>
            </a:r>
          </a:p>
          <a:p>
            <a:pPr marL="0" indent="0">
              <a:buNone/>
            </a:pPr>
            <a:r>
              <a:rPr lang="en-US" dirty="0" smtClean="0"/>
              <a:t>In the MIR, 24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>
                <a:cs typeface="Symbol" charset="2"/>
              </a:rPr>
              <a:t>m detections with Spitzer and WISE are nearing 100.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656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gb_sp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31" y="317500"/>
            <a:ext cx="8329253" cy="546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43200" y="76200"/>
            <a:ext cx="444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Herschel imaging of Edge et al (2010) clusters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5400000">
            <a:off x="8109374" y="1508190"/>
            <a:ext cx="666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PACS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5400000">
            <a:off x="8123094" y="3794191"/>
            <a:ext cx="706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70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1068_sed_pacs_spire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5345" y="-322354"/>
            <a:ext cx="5580391" cy="7221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000" y="498291"/>
            <a:ext cx="7109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Abell</a:t>
            </a:r>
            <a:r>
              <a:rPr lang="en-US" sz="2400" dirty="0" smtClean="0"/>
              <a:t> 1068 radio-UV SED including Herschel </a:t>
            </a:r>
            <a:r>
              <a:rPr lang="en-US" sz="2400" dirty="0" err="1" smtClean="0"/>
              <a:t>PACS+Spire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1560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498291"/>
            <a:ext cx="7109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Abell</a:t>
            </a:r>
            <a:r>
              <a:rPr lang="en-US" sz="2400" dirty="0" smtClean="0"/>
              <a:t> 1068 radio-UV SED including Herschel </a:t>
            </a:r>
            <a:r>
              <a:rPr lang="en-US" sz="2400" dirty="0" err="1" smtClean="0"/>
              <a:t>PACS+Spire</a:t>
            </a:r>
            <a:endParaRPr lang="en-US" sz="2400" dirty="0"/>
          </a:p>
        </p:txBody>
      </p:sp>
      <p:pic>
        <p:nvPicPr>
          <p:cNvPr id="2" name="Picture 1" descr="egami_s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800"/>
            <a:ext cx="9144000" cy="57179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9100" y="469900"/>
            <a:ext cx="6391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Egami</a:t>
            </a:r>
            <a:r>
              <a:rPr lang="en-US" sz="2400" dirty="0" smtClean="0"/>
              <a:t> et al (2006) Spitzer IRAC+MIPS photometry</a:t>
            </a:r>
            <a:endParaRPr lang="en-US" sz="2400" dirty="0"/>
          </a:p>
        </p:txBody>
      </p:sp>
      <p:sp>
        <p:nvSpPr>
          <p:cNvPr id="4" name="Arc 3"/>
          <p:cNvSpPr/>
          <p:nvPr/>
        </p:nvSpPr>
        <p:spPr>
          <a:xfrm>
            <a:off x="-11061706" y="2692400"/>
            <a:ext cx="16847990" cy="11052000"/>
          </a:xfrm>
          <a:prstGeom prst="arc">
            <a:avLst>
              <a:gd name="adj1" fmla="val 19070276"/>
              <a:gd name="adj2" fmla="val 20300870"/>
            </a:avLst>
          </a:prstGeom>
          <a:ln w="444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24100" y="4178300"/>
            <a:ext cx="649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3333"/>
                </a:solidFill>
              </a:rPr>
              <a:t>Stars</a:t>
            </a:r>
            <a:endParaRPr lang="en-US" dirty="0">
              <a:solidFill>
                <a:srgbClr val="FF3333"/>
              </a:solidFill>
            </a:endParaRPr>
          </a:p>
        </p:txBody>
      </p:sp>
      <p:sp>
        <p:nvSpPr>
          <p:cNvPr id="8" name="Arc 7"/>
          <p:cNvSpPr/>
          <p:nvPr/>
        </p:nvSpPr>
        <p:spPr>
          <a:xfrm>
            <a:off x="4191000" y="1625603"/>
            <a:ext cx="5473700" cy="10871995"/>
          </a:xfrm>
          <a:prstGeom prst="arc">
            <a:avLst>
              <a:gd name="adj1" fmla="val 14301211"/>
              <a:gd name="adj2" fmla="val 16147346"/>
            </a:avLst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44458" y="1847334"/>
            <a:ext cx="620683" cy="3693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Dust</a:t>
            </a:r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45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all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2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connection between the X-ray properties of the core and the properties of the BCG has been tested a number of ways with Chandra.</a:t>
            </a:r>
          </a:p>
          <a:p>
            <a:pPr marL="0" indent="0">
              <a:buNone/>
            </a:pPr>
            <a:r>
              <a:rPr lang="en-US" dirty="0" err="1" smtClean="0"/>
              <a:t>Cavagnolo</a:t>
            </a:r>
            <a:r>
              <a:rPr lang="en-US" dirty="0" smtClean="0"/>
              <a:t> et al. – central entropy and lines/radio</a:t>
            </a:r>
          </a:p>
          <a:p>
            <a:pPr marL="0" indent="0">
              <a:buNone/>
            </a:pPr>
            <a:r>
              <a:rPr lang="en-US" dirty="0" smtClean="0"/>
              <a:t>Sanderson et al. – position of BCG </a:t>
            </a:r>
            <a:r>
              <a:rPr lang="en-US" dirty="0" err="1" smtClean="0"/>
              <a:t>wrt</a:t>
            </a:r>
            <a:r>
              <a:rPr lang="en-US" dirty="0" smtClean="0"/>
              <a:t> X-ray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360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vagnolo_f1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0" y="546100"/>
            <a:ext cx="7787640" cy="5562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36700" y="635000"/>
            <a:ext cx="5763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Cavagnolo</a:t>
            </a:r>
            <a:r>
              <a:rPr lang="en-US" sz="2400" dirty="0" smtClean="0"/>
              <a:t> et al (2008) H</a:t>
            </a:r>
            <a:r>
              <a:rPr lang="en-US" sz="2400" dirty="0" smtClean="0">
                <a:latin typeface="Symbol" charset="2"/>
                <a:cs typeface="Symbol" charset="2"/>
              </a:rPr>
              <a:t>a</a:t>
            </a:r>
            <a:r>
              <a:rPr lang="en-US" sz="2400" dirty="0" smtClean="0">
                <a:cs typeface="Symbol" charset="2"/>
              </a:rPr>
              <a:t> </a:t>
            </a:r>
            <a:r>
              <a:rPr lang="en-US" sz="2400" dirty="0" err="1" smtClean="0">
                <a:cs typeface="Symbol" charset="2"/>
              </a:rPr>
              <a:t>vs</a:t>
            </a:r>
            <a:r>
              <a:rPr lang="en-US" sz="2400" dirty="0" smtClean="0">
                <a:cs typeface="Symbol" charset="2"/>
              </a:rPr>
              <a:t> central entropy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925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700" y="635000"/>
            <a:ext cx="6958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Cavagnolo</a:t>
            </a:r>
            <a:r>
              <a:rPr lang="en-US" sz="2400" dirty="0" smtClean="0"/>
              <a:t> et al (2008) Radio Power</a:t>
            </a:r>
            <a:r>
              <a:rPr lang="en-US" sz="2400" dirty="0" smtClean="0">
                <a:cs typeface="Symbol" charset="2"/>
              </a:rPr>
              <a:t> </a:t>
            </a:r>
            <a:r>
              <a:rPr lang="en-US" sz="2400" dirty="0" err="1" smtClean="0">
                <a:cs typeface="Symbol" charset="2"/>
              </a:rPr>
              <a:t>vs</a:t>
            </a:r>
            <a:r>
              <a:rPr lang="en-US" sz="2400" dirty="0" smtClean="0">
                <a:cs typeface="Symbol" charset="2"/>
              </a:rPr>
              <a:t> central entropy</a:t>
            </a:r>
            <a:endParaRPr lang="en-US" sz="2400" dirty="0"/>
          </a:p>
        </p:txBody>
      </p:sp>
      <p:pic>
        <p:nvPicPr>
          <p:cNvPr id="2" name="Picture 1" descr="cavagnolo_f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" y="596900"/>
            <a:ext cx="814324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8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44600" y="292100"/>
            <a:ext cx="7334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Sanderson et al (2009)   Gas Density slope and BCG offset</a:t>
            </a:r>
            <a:endParaRPr lang="en-US" sz="2400" dirty="0"/>
          </a:p>
        </p:txBody>
      </p:sp>
      <p:pic>
        <p:nvPicPr>
          <p:cNvPr id="3" name="Picture 2" descr="sanderson_fig5a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753765"/>
            <a:ext cx="8135322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35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all mean?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90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connection follows through to the cold gas tracers as they all correlate closely to the optical lines.</a:t>
            </a:r>
          </a:p>
          <a:p>
            <a:pPr marL="0" indent="0">
              <a:buNone/>
            </a:pPr>
            <a:r>
              <a:rPr lang="en-US" dirty="0" smtClean="0"/>
              <a:t>So X-ray cooling and the amount of cold gas are related. </a:t>
            </a:r>
          </a:p>
          <a:p>
            <a:pPr marL="0" indent="0">
              <a:buNone/>
            </a:pPr>
            <a:r>
              <a:rPr lang="en-US" dirty="0" smtClean="0"/>
              <a:t>The CO detection limit with current technology means we don’t detect every line emitting BCG. </a:t>
            </a:r>
          </a:p>
          <a:p>
            <a:pPr marL="0" indent="0">
              <a:buNone/>
            </a:pPr>
            <a:r>
              <a:rPr lang="en-US" i="1" dirty="0" smtClean="0"/>
              <a:t>Yet.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90347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ALMA will allow CO detections of a factor of 10-50 fainter. </a:t>
            </a:r>
          </a:p>
          <a:p>
            <a:pPr marL="0" indent="0">
              <a:buNone/>
            </a:pPr>
            <a:r>
              <a:rPr lang="en-US" dirty="0" smtClean="0"/>
              <a:t>WISE, GALEX and </a:t>
            </a:r>
            <a:r>
              <a:rPr lang="en-US" dirty="0" err="1" smtClean="0"/>
              <a:t>PanSTARRS</a:t>
            </a:r>
            <a:r>
              <a:rPr lang="en-US" dirty="0" smtClean="0"/>
              <a:t> can be used to select “active” BCGs irrespective of the X-ray properties of the cluster so in principle many hundreds of systems can be studied.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4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Role of Chandra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83600" cy="5067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Chandra is vital to determine the &lt;50kpc scale structure in cluster cores that appears to dictate the properties of the BCG.</a:t>
            </a:r>
          </a:p>
          <a:p>
            <a:pPr marL="0" indent="0">
              <a:buNone/>
            </a:pPr>
            <a:r>
              <a:rPr lang="en-US" dirty="0" smtClean="0"/>
              <a:t>My questions:</a:t>
            </a:r>
          </a:p>
          <a:p>
            <a:pPr marL="514350" indent="-514350">
              <a:buAutoNum type="arabicParenR"/>
            </a:pPr>
            <a:r>
              <a:rPr lang="en-US" dirty="0" smtClean="0"/>
              <a:t>What can we learn from the systems where the H</a:t>
            </a:r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>
                <a:cs typeface="Symbol" charset="2"/>
              </a:rPr>
              <a:t> is offset from the BCG?</a:t>
            </a:r>
          </a:p>
          <a:p>
            <a:pPr marL="514350" indent="-514350">
              <a:buAutoNum type="arabicParenR"/>
            </a:pPr>
            <a:r>
              <a:rPr lang="en-US" dirty="0" smtClean="0">
                <a:cs typeface="Symbol" charset="2"/>
              </a:rPr>
              <a:t>What is the AGN power?</a:t>
            </a:r>
          </a:p>
          <a:p>
            <a:pPr marL="514350" indent="-514350">
              <a:buAutoNum type="arabicParenR"/>
            </a:pPr>
            <a:r>
              <a:rPr lang="en-US" dirty="0" smtClean="0">
                <a:cs typeface="Symbol" charset="2"/>
              </a:rPr>
              <a:t>What about more distant clusters? See 3C186!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71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July 2021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 10 years time, what might I be reviewing?</a:t>
            </a:r>
          </a:p>
          <a:p>
            <a:pPr>
              <a:buFont typeface="Wingdings" charset="0"/>
              <a:buChar char=""/>
            </a:pPr>
            <a:r>
              <a:rPr lang="en-US" dirty="0" smtClean="0">
                <a:ea typeface="Wingdings"/>
                <a:cs typeface="Wingdings"/>
                <a:sym typeface="Wingdings"/>
              </a:rPr>
              <a:t>The evolution of molecular gas mass with redshift</a:t>
            </a:r>
          </a:p>
          <a:p>
            <a:pPr>
              <a:buFont typeface="Wingdings" charset="0"/>
              <a:buChar char=""/>
            </a:pPr>
            <a:r>
              <a:rPr lang="en-US" dirty="0" smtClean="0"/>
              <a:t>Connecting cold gas to local star formation</a:t>
            </a:r>
            <a:endParaRPr lang="en-US" dirty="0" smtClean="0">
              <a:ea typeface="Wingdings"/>
              <a:cs typeface="Wingdings"/>
              <a:sym typeface="Wingdings"/>
            </a:endParaRPr>
          </a:p>
          <a:p>
            <a:pPr>
              <a:buFont typeface="Wingdings" charset="0"/>
              <a:buChar char=""/>
            </a:pPr>
            <a:r>
              <a:rPr lang="en-US" dirty="0" smtClean="0">
                <a:ea typeface="Wingdings"/>
                <a:cs typeface="Wingdings"/>
                <a:sym typeface="Wingdings"/>
              </a:rPr>
              <a:t>Mapping gas flow into the core of a BCG</a:t>
            </a:r>
            <a:endParaRPr lang="en-US" dirty="0" smtClean="0"/>
          </a:p>
          <a:p>
            <a:pPr>
              <a:buFont typeface="Wingdings" charset="0"/>
              <a:buChar char=""/>
            </a:pPr>
            <a:r>
              <a:rPr lang="en-US" dirty="0" smtClean="0"/>
              <a:t>Using the cold gas to determine BH masses</a:t>
            </a:r>
          </a:p>
          <a:p>
            <a:pPr marL="0" indent="0">
              <a:buNone/>
            </a:pPr>
            <a:r>
              <a:rPr lang="en-US" dirty="0" smtClean="0"/>
              <a:t>See you all then!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454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11253</TotalTime>
  <Words>1654</Words>
  <Application>Microsoft Macintosh PowerPoint</Application>
  <PresentationFormat>On-screen Show (4:3)</PresentationFormat>
  <Paragraphs>128</Paragraphs>
  <Slides>51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The Cold Gas in Cluster Cores – so much progress in the Chandra era</vt:lpstr>
      <vt:lpstr>Cold?</vt:lpstr>
      <vt:lpstr>Cold, cooling and cooled</vt:lpstr>
      <vt:lpstr>….talking of which…!</vt:lpstr>
      <vt:lpstr>NGC1275</vt:lpstr>
      <vt:lpstr>Feeding Feedback?</vt:lpstr>
      <vt:lpstr>CO is all you need!</vt:lpstr>
      <vt:lpstr>CO History</vt:lpstr>
      <vt:lpstr>Boxing Day 1998</vt:lpstr>
      <vt:lpstr>PowerPoint Presentation</vt:lpstr>
      <vt:lpstr>Like the T…?</vt:lpstr>
      <vt:lpstr>PowerPoint Presentation</vt:lpstr>
      <vt:lpstr>CO in the Chandra Era</vt:lpstr>
      <vt:lpstr>Setting a baseline</vt:lpstr>
      <vt:lpstr>CO dynamics</vt:lpstr>
      <vt:lpstr>PowerPoint Presentation</vt:lpstr>
      <vt:lpstr>CO dynamics</vt:lpstr>
      <vt:lpstr>PowerPoint Presentation</vt:lpstr>
      <vt:lpstr>PowerPoint Presentation</vt:lpstr>
      <vt:lpstr>CO dynamics</vt:lpstr>
      <vt:lpstr>PowerPoint Presentation</vt:lpstr>
      <vt:lpstr>CO excitation</vt:lpstr>
      <vt:lpstr>PowerPoint Presentation</vt:lpstr>
      <vt:lpstr>CO correlations</vt:lpstr>
      <vt:lpstr>PowerPoint Presentation</vt:lpstr>
      <vt:lpstr>PowerPoint Presentation</vt:lpstr>
      <vt:lpstr>CO limitations</vt:lpstr>
      <vt:lpstr>PowerPoint Presentation</vt:lpstr>
      <vt:lpstr>CO future</vt:lpstr>
      <vt:lpstr>Atomic Gas</vt:lpstr>
      <vt:lpstr>PowerPoint Presentation</vt:lpstr>
      <vt:lpstr>PowerPoint Presentation</vt:lpstr>
      <vt:lpstr>PowerPoint Presentation</vt:lpstr>
      <vt:lpstr>PowerPoint Presentation</vt:lpstr>
      <vt:lpstr>Warm molecular H2</vt:lpstr>
      <vt:lpstr>PowerPoint Presentation</vt:lpstr>
      <vt:lpstr>PowerPoint Presentation</vt:lpstr>
      <vt:lpstr>PowerPoint Presentation</vt:lpstr>
      <vt:lpstr>PowerPoint Presentation</vt:lpstr>
      <vt:lpstr>Dust</vt:lpstr>
      <vt:lpstr>PowerPoint Presentation</vt:lpstr>
      <vt:lpstr>PowerPoint Presentation</vt:lpstr>
      <vt:lpstr>PowerPoint Presentation</vt:lpstr>
      <vt:lpstr>What does it all mean?</vt:lpstr>
      <vt:lpstr>PowerPoint Presentation</vt:lpstr>
      <vt:lpstr>PowerPoint Presentation</vt:lpstr>
      <vt:lpstr>PowerPoint Presentation</vt:lpstr>
      <vt:lpstr>What does it all mean? - II</vt:lpstr>
      <vt:lpstr>The Future</vt:lpstr>
      <vt:lpstr>The Role of Chandra</vt:lpstr>
      <vt:lpstr>July 2021</vt:lpstr>
    </vt:vector>
  </TitlesOfParts>
  <Company>University of Durham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Cold Gas in Cluster Cores – so much progress in the Chandra era</dc:title>
  <dc:creator>Alastair Edge</dc:creator>
  <cp:lastModifiedBy>Alastair Edge</cp:lastModifiedBy>
  <cp:revision>65</cp:revision>
  <dcterms:created xsi:type="dcterms:W3CDTF">2011-07-06T17:40:57Z</dcterms:created>
  <dcterms:modified xsi:type="dcterms:W3CDTF">2011-07-14T13:14:06Z</dcterms:modified>
</cp:coreProperties>
</file>