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411" r:id="rId2"/>
    <p:sldId id="416" r:id="rId3"/>
    <p:sldId id="421" r:id="rId4"/>
    <p:sldId id="422" r:id="rId5"/>
    <p:sldId id="423" r:id="rId6"/>
    <p:sldId id="420" r:id="rId7"/>
    <p:sldId id="412" r:id="rId8"/>
    <p:sldId id="383" r:id="rId9"/>
    <p:sldId id="260" r:id="rId10"/>
    <p:sldId id="385" r:id="rId11"/>
    <p:sldId id="388" r:id="rId12"/>
    <p:sldId id="406" r:id="rId13"/>
    <p:sldId id="259" r:id="rId14"/>
    <p:sldId id="407" r:id="rId15"/>
    <p:sldId id="408" r:id="rId16"/>
    <p:sldId id="409" r:id="rId17"/>
    <p:sldId id="413" r:id="rId18"/>
    <p:sldId id="414" r:id="rId19"/>
    <p:sldId id="384" r:id="rId20"/>
    <p:sldId id="419" r:id="rId21"/>
    <p:sldId id="410" r:id="rId22"/>
    <p:sldId id="417" r:id="rId23"/>
    <p:sldId id="389" r:id="rId24"/>
    <p:sldId id="403" r:id="rId25"/>
    <p:sldId id="404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596"/>
    <p:restoredTop sz="77823"/>
  </p:normalViewPr>
  <p:slideViewPr>
    <p:cSldViewPr snapToGrid="0">
      <p:cViewPr varScale="1">
        <p:scale>
          <a:sx n="94" d="100"/>
          <a:sy n="94" d="100"/>
        </p:scale>
        <p:origin x="10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E4ECFE-7175-474B-8E95-DE0BA4A986EB}" type="datetimeFigureOut">
              <a:rPr lang="en-US" smtClean="0"/>
              <a:t>9/18/23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6033A-A49D-144C-BB1F-88F5DB3FE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553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6033A-A49D-144C-BB1F-88F5DB3FE0F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0571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false alarm rate &lt; 1/</a:t>
                </a:r>
                <a:r>
                  <a:rPr lang="en-US" dirty="0" err="1"/>
                  <a:t>yr</a:t>
                </a:r>
                <a:endParaRPr lang="en-US" dirty="0"/>
              </a:p>
              <a:p>
                <a:pPr lvl="1"/>
                <a:r>
                  <a:rPr lang="en-US" dirty="0"/>
                  <a:t>GW190426_152155 –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9.12×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GW190917_114630 –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6.56×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GW200105_162426 –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2.04×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GW200115_042309 –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false alarm rate &lt; 1/</a:t>
                </a:r>
                <a:r>
                  <a:rPr lang="en-US" dirty="0" err="1"/>
                  <a:t>yr</a:t>
                </a:r>
                <a:endParaRPr lang="en-US" dirty="0"/>
              </a:p>
              <a:p>
                <a:pPr lvl="1"/>
                <a:r>
                  <a:rPr lang="en-US" dirty="0"/>
                  <a:t>GW190426_152155 – </a:t>
                </a:r>
                <a:r>
                  <a:rPr lang="en-US" b="0" i="0">
                    <a:latin typeface="Cambria Math" panose="02040503050406030204" pitchFamily="18" charset="0"/>
                  </a:rPr>
                  <a:t>9.12×10^(−1)</a:t>
                </a:r>
                <a:endParaRPr lang="en-US" dirty="0"/>
              </a:p>
              <a:p>
                <a:pPr lvl="1"/>
                <a:r>
                  <a:rPr lang="en-US" dirty="0"/>
                  <a:t>GW190917_114630 – </a:t>
                </a:r>
                <a:r>
                  <a:rPr lang="en-US" b="0" i="0">
                    <a:latin typeface="Cambria Math" panose="02040503050406030204" pitchFamily="18" charset="0"/>
                  </a:rPr>
                  <a:t>6.56×10^(−1)</a:t>
                </a:r>
                <a:endParaRPr lang="en-US" dirty="0"/>
              </a:p>
              <a:p>
                <a:pPr lvl="1"/>
                <a:r>
                  <a:rPr lang="en-US" dirty="0"/>
                  <a:t>GW200105_162426 –</a:t>
                </a:r>
                <a:r>
                  <a:rPr lang="en-US" b="0" i="0">
                    <a:latin typeface="Cambria Math" panose="02040503050406030204" pitchFamily="18" charset="0"/>
                  </a:rPr>
                  <a:t> 2.04×10^(−1)</a:t>
                </a:r>
                <a:endParaRPr lang="en-US" dirty="0"/>
              </a:p>
              <a:p>
                <a:pPr lvl="1"/>
                <a:r>
                  <a:rPr lang="en-US" dirty="0"/>
                  <a:t>GW200115_042309 – </a:t>
                </a:r>
                <a:r>
                  <a:rPr lang="en-US" b="0" i="0">
                    <a:latin typeface="Cambria Math" panose="02040503050406030204" pitchFamily="18" charset="0"/>
                  </a:rPr>
                  <a:t>&lt;10^(−5)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6033A-A49D-144C-BB1F-88F5DB3FE0F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21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q_min</a:t>
            </a:r>
            <a:r>
              <a:rPr lang="en-US" dirty="0"/>
              <a:t> = 1/</a:t>
            </a:r>
            <a:r>
              <a:rPr lang="en-US" dirty="0" err="1"/>
              <a:t>m_BH</a:t>
            </a:r>
            <a:r>
              <a:rPr lang="en-US" dirty="0"/>
              <a:t>, </a:t>
            </a:r>
            <a:r>
              <a:rPr lang="en-US" dirty="0" err="1"/>
              <a:t>q_max</a:t>
            </a:r>
            <a:r>
              <a:rPr lang="en-US" dirty="0"/>
              <a:t> = </a:t>
            </a:r>
            <a:r>
              <a:rPr lang="en-US" dirty="0" err="1"/>
              <a:t>m_NS</a:t>
            </a:r>
            <a:r>
              <a:rPr lang="en-US" dirty="0"/>
              <a:t>, max/</a:t>
            </a:r>
            <a:r>
              <a:rPr lang="en-US" dirty="0" err="1"/>
              <a:t>m_BH</a:t>
            </a:r>
            <a:endParaRPr lang="en-US" dirty="0"/>
          </a:p>
          <a:p>
            <a:r>
              <a:rPr lang="en-US" dirty="0"/>
              <a:t>Prior on maximum NS mass goes from 1.97 to 2.7 </a:t>
            </a:r>
            <a:r>
              <a:rPr lang="en-US" dirty="0" err="1"/>
              <a:t>Msun</a:t>
            </a:r>
            <a:endParaRPr lang="en-US" dirty="0"/>
          </a:p>
          <a:p>
            <a:r>
              <a:rPr lang="en-US" dirty="0"/>
              <a:t>Only weak constraints on the neutron star maximum mass, which also depends on the </a:t>
            </a:r>
            <a:r>
              <a:rPr lang="en-US" dirty="0" err="1"/>
              <a:t>EoS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A85DA-B8B1-4B4A-BB11-EAACC3183E8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044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NSBHs contribute at most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1.03 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⊙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Gpc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yr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/>
                  <a:t> total r-process ejecta, ~40% of the total including binary neutron star contributions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Merger rate of </a:t>
                </a:r>
                <a:r>
                  <a:rPr lang="en-US" sz="1800" dirty="0">
                    <a:effectLst/>
                    <a:latin typeface="TeXGyreTermesX"/>
                  </a:rPr>
                  <a:t>1</a:t>
                </a:r>
                <a:r>
                  <a:rPr lang="en-US" sz="1800" dirty="0">
                    <a:effectLst/>
                    <a:latin typeface="NewTXMI"/>
                  </a:rPr>
                  <a:t>.</a:t>
                </a:r>
                <a:r>
                  <a:rPr lang="en-US" sz="1800" dirty="0">
                    <a:effectLst/>
                    <a:latin typeface="TeXGyreTermesX"/>
                  </a:rPr>
                  <a:t>24 </a:t>
                </a:r>
                <a:r>
                  <a:rPr lang="en-US" sz="1800" dirty="0">
                    <a:effectLst/>
                    <a:latin typeface="txsys"/>
                  </a:rPr>
                  <a:t>− </a:t>
                </a:r>
                <a:r>
                  <a:rPr lang="en-US" sz="1800" dirty="0">
                    <a:effectLst/>
                    <a:latin typeface="TeXGyreTermesX"/>
                  </a:rPr>
                  <a:t>62</a:t>
                </a:r>
                <a:r>
                  <a:rPr lang="en-US" sz="1800" dirty="0">
                    <a:effectLst/>
                    <a:latin typeface="NewTXMI"/>
                  </a:rPr>
                  <a:t>.</a:t>
                </a:r>
                <a:r>
                  <a:rPr lang="en-US" sz="1800" dirty="0">
                    <a:effectLst/>
                    <a:latin typeface="TeXGyreTermesX"/>
                  </a:rPr>
                  <a:t>3 Gpc</a:t>
                </a:r>
                <a:r>
                  <a:rPr lang="en-US" sz="1800" dirty="0">
                    <a:effectLst/>
                    <a:latin typeface="txsys"/>
                  </a:rPr>
                  <a:t>−</a:t>
                </a:r>
                <a:r>
                  <a:rPr lang="en-US" sz="1800" dirty="0">
                    <a:effectLst/>
                    <a:latin typeface="TeXGyreTermesX"/>
                  </a:rPr>
                  <a:t>3yr</a:t>
                </a:r>
                <a:r>
                  <a:rPr lang="en-US" sz="1800" dirty="0">
                    <a:effectLst/>
                    <a:latin typeface="txsys"/>
                  </a:rPr>
                  <a:t>−</a:t>
                </a:r>
                <a:r>
                  <a:rPr lang="en-US" sz="1800" dirty="0">
                    <a:effectLst/>
                    <a:latin typeface="TeXGyreTermesX"/>
                  </a:rPr>
                  <a:t>1 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NSBHs contribute at most </a:t>
                </a:r>
                <a:r>
                  <a:rPr lang="en-US" b="0" i="0">
                    <a:latin typeface="Cambria Math" panose="02040503050406030204" pitchFamily="18" charset="0"/>
                  </a:rPr>
                  <a:t>1.03 𝑀_⊙ Gpc^(−3) yr^(−1)</a:t>
                </a:r>
                <a:r>
                  <a:rPr lang="en-US" dirty="0"/>
                  <a:t> total r-process ejecta, ~40% of the total including binary neutron star contributions</a:t>
                </a: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D1405D-7124-854E-BE17-9E3A2FB4CCC0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2213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Total </a:t>
            </a:r>
            <a:r>
              <a:rPr lang="en-US" dirty="0" err="1"/>
              <a:t>sGRB</a:t>
            </a:r>
            <a:r>
              <a:rPr lang="en-US"/>
              <a:t> rate is order 100-1000 Gpc</a:t>
            </a:r>
            <a:r>
              <a:rPr lang="en-US" baseline="30000"/>
              <a:t>−3</a:t>
            </a:r>
            <a:r>
              <a:rPr lang="en-US"/>
              <a:t> yr</a:t>
            </a:r>
            <a:r>
              <a:rPr lang="en-US" baseline="30000"/>
              <a:t>−1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6033A-A49D-144C-BB1F-88F5DB3FE0F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7039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Breakup spin is the limit where the star spins so fast it overcomes its own gravity and begins to shed mass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A85DA-B8B1-4B4A-BB11-EAACC3183E83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3271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Breakup spin is the limit where the star spins so fast it overcomes its own gravity and begins to shed mass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A85DA-B8B1-4B4A-BB11-EAACC3183E83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6283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Breakup spin is the limit where the star spins so fast it overcomes its own gravity and begins to shed mass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A85DA-B8B1-4B4A-BB11-EAACC3183E83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1542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Breakup spin is the limit where the star spins so fast it overcomes its own gravity and begins to shed mass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A85DA-B8B1-4B4A-BB11-EAACC3183E83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7542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*More equal mass ratio, higher black hole aligned spin, and stiffer </a:t>
            </a:r>
            <a:r>
              <a:rPr lang="en-US" dirty="0" err="1"/>
              <a:t>EoS</a:t>
            </a:r>
            <a:r>
              <a:rPr lang="en-US" dirty="0"/>
              <a:t> means more </a:t>
            </a:r>
            <a:r>
              <a:rPr lang="en-US" dirty="0" err="1"/>
              <a:t>distruption</a:t>
            </a:r>
            <a:r>
              <a:rPr lang="en-US" dirty="0"/>
              <a:t> and remnant mass*</a:t>
            </a:r>
          </a:p>
          <a:p>
            <a:r>
              <a:rPr lang="en-US" dirty="0"/>
              <a:t>Remnant baryon mass outside the black hole (not separated into disk mass vs wind mass)</a:t>
            </a:r>
          </a:p>
          <a:p>
            <a:r>
              <a:rPr lang="en-US" dirty="0"/>
              <a:t>The baryonic mass of the neutron star is the sum of its binding energy and gravitational mass</a:t>
            </a:r>
          </a:p>
          <a:p>
            <a:r>
              <a:rPr lang="en-US" dirty="0"/>
              <a:t>The gravitational mass of a spinning neutron star is higher than the gravitational mass of the NS with the same central density at rest, and its equatorial radius is also larger</a:t>
            </a:r>
          </a:p>
          <a:p>
            <a:r>
              <a:rPr lang="en-US" dirty="0"/>
              <a:t>Compactness is the same to within a few percent</a:t>
            </a:r>
          </a:p>
          <a:p>
            <a:r>
              <a:rPr lang="en-US" dirty="0"/>
              <a:t>Map from the gravitational mass of the spinning NS to its rest mass, calculate compactness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A85DA-B8B1-4B4A-BB11-EAACC3183E8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7491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NSBHs contribute at most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1.03 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⊙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Gpc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yr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/>
                  <a:t> total r-process ejecta, ~40% of the total including binary neutron star contributions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NSBHs contribute at most </a:t>
                </a:r>
                <a:r>
                  <a:rPr lang="en-US" b="0" i="0">
                    <a:latin typeface="Cambria Math" panose="02040503050406030204" pitchFamily="18" charset="0"/>
                  </a:rPr>
                  <a:t>1.03 𝑀_⊙ Gpc^(−3) yr^(−1)</a:t>
                </a:r>
                <a:r>
                  <a:rPr lang="en-US" dirty="0"/>
                  <a:t> total r-process ejecta, ~40% of the total including binary neutron star contributions</a:t>
                </a: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D1405D-7124-854E-BE17-9E3A2FB4CCC0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4941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NSBHs contribute at most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1.03 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⊙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Gpc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yr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/>
                  <a:t> total r-process ejecta, ~40% of the total including binary neutron star contributions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NSBHs contribute at most </a:t>
                </a:r>
                <a:r>
                  <a:rPr lang="en-US" b="0" i="0">
                    <a:latin typeface="Cambria Math" panose="02040503050406030204" pitchFamily="18" charset="0"/>
                  </a:rPr>
                  <a:t>1.03 𝑀_⊙ Gpc^(−3) yr^(−1)</a:t>
                </a:r>
                <a:r>
                  <a:rPr lang="en-US" dirty="0"/>
                  <a:t> total r-process ejecta, ~40% of the total including binary neutron star contributions</a:t>
                </a: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D1405D-7124-854E-BE17-9E3A2FB4CCC0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9268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NSBHs contribute at most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1.03 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⊙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Gpc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yr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/>
                  <a:t> total r-process ejecta, ~40% of the total including binary neutron star contributions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Small fraction of the total rate of short GRBs (probably of order 100-1000 Gpc</a:t>
                </a:r>
                <a:r>
                  <a:rPr lang="en-US" baseline="30000" dirty="0"/>
                  <a:t>−3</a:t>
                </a:r>
                <a:r>
                  <a:rPr lang="en-US" dirty="0"/>
                  <a:t> yr</a:t>
                </a:r>
                <a:r>
                  <a:rPr lang="en-US" baseline="30000" dirty="0"/>
                  <a:t>−1</a:t>
                </a:r>
                <a:r>
                  <a:rPr lang="en-US" dirty="0"/>
                  <a:t>)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NSBHs contribute at most </a:t>
                </a:r>
                <a:r>
                  <a:rPr lang="en-US" b="0" i="0">
                    <a:latin typeface="Cambria Math" panose="02040503050406030204" pitchFamily="18" charset="0"/>
                  </a:rPr>
                  <a:t>1.03 𝑀_⊙ Gpc^(−3) yr^(−1)</a:t>
                </a:r>
                <a:r>
                  <a:rPr lang="en-US" dirty="0"/>
                  <a:t> total r-process ejecta, ~40% of the total including binary neutron star contributions</a:t>
                </a: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D1405D-7124-854E-BE17-9E3A2FB4CCC0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6704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Relatively constant constraint across wide range of densities, unlike the constraint from individual tidal measurements, which are focused at one specific density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A85DA-B8B1-4B4A-BB11-EAACC3183E8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385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54798-C8DB-B53D-EE14-F1A5557391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25957F-B199-40E6-6D82-CE7335D105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CA9C6-0065-97F7-48D5-332720003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F3E0E-E3BE-B34F-8DC7-7E49CD127D68}" type="datetime1">
              <a:rPr lang="en-US" smtClean="0"/>
              <a:t>9/18/23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F8E571-7986-2422-79BB-E9711E4E5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5BE9BD-9ADC-8156-EC23-531054F8C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4A8CF-374F-C64D-889E-0CBFCA38D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667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B235F-DB0F-4CC5-82FC-4F89B2D68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PT Serif" panose="020A0603040505020204" pitchFamily="18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EF0E56-8673-5FF6-13FE-C800C960BA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PT Serif" panose="020A0603040505020204" pitchFamily="18" charset="77"/>
              </a:defRPr>
            </a:lvl1pPr>
            <a:lvl2pPr>
              <a:defRPr>
                <a:latin typeface="PT Serif" panose="020A0603040505020204" pitchFamily="18" charset="77"/>
              </a:defRPr>
            </a:lvl2pPr>
            <a:lvl3pPr>
              <a:defRPr>
                <a:latin typeface="PT Serif" panose="020A0603040505020204" pitchFamily="18" charset="77"/>
              </a:defRPr>
            </a:lvl3pPr>
            <a:lvl4pPr>
              <a:defRPr>
                <a:latin typeface="PT Serif" panose="020A0603040505020204" pitchFamily="18" charset="77"/>
              </a:defRPr>
            </a:lvl4pPr>
            <a:lvl5pPr>
              <a:defRPr>
                <a:latin typeface="PT Serif" panose="020A0603040505020204" pitchFamily="18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0DFF75-B06F-B0F1-C365-5276906BB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CA504-E476-6545-81E3-FFD7971E8C02}" type="datetime1">
              <a:rPr lang="en-US" smtClean="0"/>
              <a:t>9/18/23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403D3-8C3C-07C3-808C-A4F1DFDEB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BB6BCC-BC76-09D1-BB79-BA08ED1A1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4A8CF-374F-C64D-889E-0CBFCA38D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250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84AAF-5071-330E-39D7-DF1AEB03A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E1218A-E9A1-1036-7546-8BC618F41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805ED8-C49B-340E-4AD8-CFE69EFDB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FD8B2-D656-BE4A-B675-A3704A24254D}" type="datetime1">
              <a:rPr lang="en-US" smtClean="0"/>
              <a:t>9/18/23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AAD08-7981-1C9D-97A2-47C221910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E96275-D367-4574-B511-712A66841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4A8CF-374F-C64D-889E-0CBFCA38D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700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17E41-FA9F-9CFB-3CE1-DC1AFDA7B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DBDFE5-79CA-DBAC-1647-21378D079A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7D7197-3ED3-FAC5-23CC-C9EE6617D2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EAA223-F7AC-FBB2-BDB1-1356BC43F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49232-E216-F54F-BD83-243D862EB73B}" type="datetime1">
              <a:rPr lang="en-US" smtClean="0"/>
              <a:t>9/18/23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8C769A-0AD0-26D2-A6F2-BFF4388B2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333FAB-E7ED-4F22-8C62-22CF66096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4A8CF-374F-C64D-889E-0CBFCA38D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392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77C0A-273F-CA15-EB64-102486032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AC6403-90F2-9A6A-6E52-F7CF5E5EF0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4BF015-36E2-2688-55E3-D663B3602D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1907B1-0B4D-5442-EAA6-2E895CAFDE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4C913D-CB2B-9286-AE86-3C2C1B4DF4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953120-1BD8-3F42-D253-1671C4310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78EFE-A613-D846-AD3F-34AAB9D90461}" type="datetime1">
              <a:rPr lang="en-US" smtClean="0"/>
              <a:t>9/18/23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AF07A0-F522-BE8F-B70E-7FF010ED8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379CAD-10F7-68E7-CA85-3E3CF2E36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4A8CF-374F-C64D-889E-0CBFCA38D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719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600D6-3E0C-5651-8BFC-56E370C5E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2B23A5-47E3-E620-4BCA-63B211A6A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4C385-C6D7-EB4E-A6D8-57E2B1F6E448}" type="datetime1">
              <a:rPr lang="en-US" smtClean="0"/>
              <a:t>9/18/23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A0368F-BDD7-5414-D92D-4EBB2F661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E58223-02BB-462B-7D1C-FA5EB0FB0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4A8CF-374F-C64D-889E-0CBFCA38D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076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0C96FC-1F9E-FF0D-D0B7-F80D8671A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5C9B7-668A-6D48-A9AD-775F8C7A969D}" type="datetime1">
              <a:rPr lang="en-US" smtClean="0"/>
              <a:t>9/18/23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73F41E-10A8-60A2-763B-53E84C7D1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D19B13-522D-F7D1-38BA-DCF5A6BCD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4A8CF-374F-C64D-889E-0CBFCA38D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65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980D1-5FCA-5444-5B2F-9F65BF544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F4F8F3-A8F0-6E2A-1834-06EE898F45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5E855A-7DCA-56A2-BD96-041C3E017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07E714-B47C-6FED-3F0D-3CBAE1DF0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8C47F-F6CA-FD4F-AFE0-EB45085B2853}" type="datetime1">
              <a:rPr lang="en-US" smtClean="0"/>
              <a:t>9/18/23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025BB3-CF4E-84C4-4B8E-A7249AB17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80B69B-93AC-787C-50B0-BD436BC66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4A8CF-374F-C64D-889E-0CBFCA38D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285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24270-501A-0F50-41E2-942162496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588C6A-D10C-402B-818E-029740C131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E9770E-389B-DB66-8873-CA1F9C77FA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F0D2BA-949F-BED3-8CF9-0284A5D25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2DA7C-C095-FC49-8A9C-592DBA70610C}" type="datetime1">
              <a:rPr lang="en-US" smtClean="0"/>
              <a:t>9/18/23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DC226-7AAD-00DB-D8EB-16198B59F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89ED3C-D79A-9249-4CAC-C970F0B3A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4A8CF-374F-C64D-889E-0CBFCA38D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345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5670C-FC98-4232-0FBC-B0A053B11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AFC076-5B5D-329E-7848-BF55AEA048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0225B-9FAC-2EA3-0DDD-7A8551F8C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9B236-0E9E-CD44-B0F6-AD2427D5213B}" type="datetime1">
              <a:rPr lang="en-US" smtClean="0"/>
              <a:t>9/18/23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09B69A-934E-2F8A-947B-69D937FA4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7D9266-1E33-694B-7106-F8E28B24B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4A8CF-374F-C64D-889E-0CBFCA38D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955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CE3AAE-EE2F-EF38-6BD6-9C7432508D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282B8F-2856-7A8E-7B2E-D53DCEE465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06700F-A582-6564-2251-4878D13BF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8F843-53DF-5A4D-9ADA-84337FE7B726}" type="datetime1">
              <a:rPr lang="en-US" smtClean="0"/>
              <a:t>9/18/23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1A618C-3C66-8840-76EA-431477A3E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B5EB7D-9A4C-4F16-394C-172E04895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4A8CF-374F-C64D-889E-0CBFCA38D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853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FA5B41-1A49-8A9B-87FB-444315283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F40C39-3C60-77EE-6562-6EE0A265FE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AE8E46-3B85-C0E2-E9B8-0FBD589D8B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6AEA9-9E1C-DA45-B275-E778B2BF65F3}" type="datetime1">
              <a:rPr lang="en-US" smtClean="0"/>
              <a:t>9/18/23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569F59-731E-6181-93E3-D66FCE95C3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7DA13F-1E21-4645-A240-55D710406C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4A8CF-374F-C64D-889E-0CBFCA38D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840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DB2B7-5919-1F4E-9CD4-A906AB8882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6255" y="1485032"/>
            <a:ext cx="7424596" cy="1831257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PT Serif" panose="020A0603040505020204" pitchFamily="18" charset="77"/>
              </a:rPr>
              <a:t>The gravitational-wave population of neutron star-black hole mergers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6110F8-F12F-314C-8A66-1D6A43A5D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9BA63-E312-2546-9DC3-F57F6D815FBE}" type="slidenum">
              <a:rPr lang="en-US" smtClean="0"/>
              <a:t>1</a:t>
            </a:fld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562113-741A-814D-BBD4-FB3DEF8E47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57586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PT Serif" panose="020A0603040505020204" pitchFamily="18" charset="77"/>
              </a:rPr>
              <a:t>Sylvia Biscoveanu</a:t>
            </a:r>
          </a:p>
          <a:p>
            <a:r>
              <a:rPr lang="en-US" dirty="0">
                <a:solidFill>
                  <a:schemeClr val="bg1"/>
                </a:solidFill>
                <a:latin typeface="PT Serif" panose="020A0603040505020204" pitchFamily="18" charset="77"/>
              </a:rPr>
              <a:t>With Philippe Landry, Salvatore Vitale, and Eric Burns</a:t>
            </a:r>
          </a:p>
          <a:p>
            <a:r>
              <a:rPr lang="en-US" dirty="0">
                <a:solidFill>
                  <a:schemeClr val="bg1"/>
                </a:solidFill>
                <a:latin typeface="PT Serif" panose="020A0603040505020204" pitchFamily="18" charset="77"/>
              </a:rPr>
              <a:t>NHFP Symposium 2023</a:t>
            </a:r>
          </a:p>
          <a:p>
            <a:endParaRPr lang="en-US" dirty="0">
              <a:solidFill>
                <a:schemeClr val="bg1"/>
              </a:solidFill>
              <a:latin typeface="PT Serif" panose="020A0603040505020204" pitchFamily="18" charset="77"/>
            </a:endParaRPr>
          </a:p>
        </p:txBody>
      </p:sp>
      <p:pic>
        <p:nvPicPr>
          <p:cNvPr id="4" name="Picture 4" descr="Twitter Icon - Royalty-Free GIF - Animated Clipart - Free PNG - Free Clip  Art">
            <a:extLst>
              <a:ext uri="{FF2B5EF4-FFF2-40B4-BE49-F238E27FC236}">
                <a16:creationId xmlns:a16="http://schemas.microsoft.com/office/drawing/2014/main" id="{2FBD0C5D-9F49-F90A-B99D-84C81A055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2111" y="5679600"/>
            <a:ext cx="751668" cy="751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Email PNG Download, Email Logo, Icon, Email Symbol, @ PNG - Free Transparent  PNG Logos">
            <a:extLst>
              <a:ext uri="{FF2B5EF4-FFF2-40B4-BE49-F238E27FC236}">
                <a16:creationId xmlns:a16="http://schemas.microsoft.com/office/drawing/2014/main" id="{CD4F7BFD-B99A-EF9E-DAA7-47FA50221F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553" y="5778450"/>
            <a:ext cx="626440" cy="62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1DC310-BBE1-22EC-3238-B7BF6DAB5242}"/>
              </a:ext>
            </a:extLst>
          </p:cNvPr>
          <p:cNvSpPr txBox="1"/>
          <p:nvPr/>
        </p:nvSpPr>
        <p:spPr>
          <a:xfrm>
            <a:off x="4031787" y="5854645"/>
            <a:ext cx="5697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PT Serif" panose="020A0603040505020204" pitchFamily="18" charset="77"/>
              </a:rPr>
              <a:t>@</a:t>
            </a:r>
            <a:r>
              <a:rPr lang="en-US" dirty="0" err="1">
                <a:solidFill>
                  <a:schemeClr val="bg1"/>
                </a:solidFill>
                <a:latin typeface="PT Serif" panose="020A0603040505020204" pitchFamily="18" charset="77"/>
              </a:rPr>
              <a:t>sylvia_bisco</a:t>
            </a:r>
            <a:r>
              <a:rPr lang="en-US" dirty="0">
                <a:solidFill>
                  <a:schemeClr val="bg1"/>
                </a:solidFill>
                <a:latin typeface="PT Serif" panose="020A0603040505020204" pitchFamily="18" charset="77"/>
              </a:rPr>
              <a:t> 		</a:t>
            </a:r>
            <a:r>
              <a:rPr lang="en-US" dirty="0" err="1">
                <a:solidFill>
                  <a:schemeClr val="bg1"/>
                </a:solidFill>
                <a:latin typeface="PT Serif" panose="020A0603040505020204" pitchFamily="18" charset="77"/>
              </a:rPr>
              <a:t>sbisco@northwestern.edu</a:t>
            </a:r>
            <a:endParaRPr lang="en-US" dirty="0">
              <a:solidFill>
                <a:schemeClr val="bg1"/>
              </a:solidFill>
              <a:latin typeface="PT Serif" panose="020A0603040505020204" pitchFamily="18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EBDE74A-CDDB-76D0-8D45-A44AA69220AA}"/>
              </a:ext>
            </a:extLst>
          </p:cNvPr>
          <p:cNvSpPr txBox="1"/>
          <p:nvPr/>
        </p:nvSpPr>
        <p:spPr>
          <a:xfrm>
            <a:off x="210505" y="152400"/>
            <a:ext cx="38832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PT Serif" panose="020A0603040505020204" pitchFamily="18" charset="77"/>
              </a:rPr>
              <a:t>Image: Carl Knox, </a:t>
            </a:r>
            <a:r>
              <a:rPr lang="en-US" sz="1600" dirty="0" err="1">
                <a:solidFill>
                  <a:schemeClr val="bg1"/>
                </a:solidFill>
                <a:latin typeface="PT Serif" panose="020A0603040505020204" pitchFamily="18" charset="77"/>
              </a:rPr>
              <a:t>OzGrav</a:t>
            </a:r>
            <a:r>
              <a:rPr lang="en-US" sz="1600" dirty="0">
                <a:solidFill>
                  <a:schemeClr val="bg1"/>
                </a:solidFill>
                <a:latin typeface="PT Serif" panose="020A0603040505020204" pitchFamily="18" charset="77"/>
              </a:rPr>
              <a:t>/Swinburne</a:t>
            </a:r>
          </a:p>
        </p:txBody>
      </p:sp>
      <p:pic>
        <p:nvPicPr>
          <p:cNvPr id="9" name="Picture 8" descr="A black and white logo&#10;&#10;Description automatically generated">
            <a:extLst>
              <a:ext uri="{FF2B5EF4-FFF2-40B4-BE49-F238E27FC236}">
                <a16:creationId xmlns:a16="http://schemas.microsoft.com/office/drawing/2014/main" id="{593C998D-F1A2-6EB9-1BCA-58439A2A53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122" y="5343978"/>
            <a:ext cx="2509861" cy="119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518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AC62F-4505-3E59-DF84-8FE326D02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Neutron star-black hole mergers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CC685-82CE-89F0-D851-821AEB79E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58134" cy="4351338"/>
          </a:xfrm>
        </p:spPr>
        <p:txBody>
          <a:bodyPr>
            <a:normAutofit/>
          </a:bodyPr>
          <a:lstStyle/>
          <a:p>
            <a:r>
              <a:rPr lang="en-US" dirty="0"/>
              <a:t>Gravitational-wave observations of the merger of neutron star-black hole binaries offer a promising probe of: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Compact binary formation channels</a:t>
            </a:r>
          </a:p>
          <a:p>
            <a:pPr lvl="1"/>
            <a:r>
              <a:rPr lang="en-US" dirty="0"/>
              <a:t>Electromagnetic counterparts like </a:t>
            </a:r>
            <a:r>
              <a:rPr lang="en-US" dirty="0" err="1"/>
              <a:t>kilonovae</a:t>
            </a:r>
            <a:r>
              <a:rPr lang="en-US" dirty="0"/>
              <a:t> and gamma-ray bursts</a:t>
            </a:r>
          </a:p>
          <a:p>
            <a:pPr lvl="1"/>
            <a:r>
              <a:rPr lang="en-US" dirty="0"/>
              <a:t>The unknown neutron star equation of state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44F485D-3927-28F1-AC61-F2106C1B60CF}"/>
              </a:ext>
            </a:extLst>
          </p:cNvPr>
          <p:cNvCxnSpPr/>
          <p:nvPr/>
        </p:nvCxnSpPr>
        <p:spPr>
          <a:xfrm>
            <a:off x="746539" y="1319348"/>
            <a:ext cx="106989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E6760C-1487-018E-DB56-D7A38EB8C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4A8CF-374F-C64D-889E-0CBFCA38D9E8}" type="slidenum">
              <a:rPr lang="en-US" smtClean="0"/>
              <a:t>2</a:t>
            </a:fld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7D151BA-B9F6-77CD-8821-06CFE8A0B7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1995" y="1463543"/>
            <a:ext cx="3818919" cy="525793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FF172CC-0572-ACE3-E256-7B9A700621EF}"/>
              </a:ext>
            </a:extLst>
          </p:cNvPr>
          <p:cNvSpPr txBox="1"/>
          <p:nvPr/>
        </p:nvSpPr>
        <p:spPr>
          <a:xfrm>
            <a:off x="7650797" y="1560614"/>
            <a:ext cx="266131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PT Serif" panose="020A0603040505020204" pitchFamily="18" charset="77"/>
              </a:rPr>
              <a:t>Agrawal+ 2303.10187</a:t>
            </a:r>
          </a:p>
        </p:txBody>
      </p:sp>
    </p:spTree>
    <p:extLst>
      <p:ext uri="{BB962C8B-B14F-4D97-AF65-F5344CB8AC3E}">
        <p14:creationId xmlns:p14="http://schemas.microsoft.com/office/powerpoint/2010/main" val="1564524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AC62F-4505-3E59-DF84-8FE326D02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Neutron star-black hole mergers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CC685-82CE-89F0-D851-821AEB79E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58134" cy="4351338"/>
          </a:xfrm>
        </p:spPr>
        <p:txBody>
          <a:bodyPr>
            <a:normAutofit/>
          </a:bodyPr>
          <a:lstStyle/>
          <a:p>
            <a:r>
              <a:rPr lang="en-US" dirty="0"/>
              <a:t>Gravitational-wave observations of the merger of neutron star-black hole binaries offer a promising probe of:</a:t>
            </a:r>
          </a:p>
          <a:p>
            <a:pPr lvl="1"/>
            <a:r>
              <a:rPr lang="en-US" dirty="0"/>
              <a:t>Compact binary formation channels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Electromagnetic counterparts like </a:t>
            </a:r>
            <a:r>
              <a:rPr lang="en-US" dirty="0" err="1">
                <a:solidFill>
                  <a:schemeClr val="accent1"/>
                </a:solidFill>
              </a:rPr>
              <a:t>kilonovae</a:t>
            </a:r>
            <a:r>
              <a:rPr lang="en-US" dirty="0">
                <a:solidFill>
                  <a:schemeClr val="accent1"/>
                </a:solidFill>
              </a:rPr>
              <a:t> and gamma-ray bursts</a:t>
            </a:r>
          </a:p>
          <a:p>
            <a:pPr lvl="1"/>
            <a:r>
              <a:rPr lang="en-US" dirty="0"/>
              <a:t>The unknown neutron star equation of state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44F485D-3927-28F1-AC61-F2106C1B60CF}"/>
              </a:ext>
            </a:extLst>
          </p:cNvPr>
          <p:cNvCxnSpPr/>
          <p:nvPr/>
        </p:nvCxnSpPr>
        <p:spPr>
          <a:xfrm>
            <a:off x="746539" y="1319348"/>
            <a:ext cx="106989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E6760C-1487-018E-DB56-D7A38EB8C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4A8CF-374F-C64D-889E-0CBFCA38D9E8}" type="slidenum">
              <a:rPr lang="en-US" smtClean="0"/>
              <a:t>3</a:t>
            </a:fld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0DAE010-7059-93A9-F36B-1561FE6F53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5223" y="1639715"/>
            <a:ext cx="5043889" cy="453724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9E28941-A434-BC1A-8DAB-901794683D16}"/>
              </a:ext>
            </a:extLst>
          </p:cNvPr>
          <p:cNvSpPr txBox="1"/>
          <p:nvPr/>
        </p:nvSpPr>
        <p:spPr>
          <a:xfrm flipH="1">
            <a:off x="7805150" y="6109261"/>
            <a:ext cx="2584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PT Serif" panose="020A0603040505020204" pitchFamily="18" charset="77"/>
              </a:rPr>
              <a:t>Metzger 1910.01617</a:t>
            </a:r>
          </a:p>
        </p:txBody>
      </p:sp>
    </p:spTree>
    <p:extLst>
      <p:ext uri="{BB962C8B-B14F-4D97-AF65-F5344CB8AC3E}">
        <p14:creationId xmlns:p14="http://schemas.microsoft.com/office/powerpoint/2010/main" val="2138829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AC62F-4505-3E59-DF84-8FE326D02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Neutron star-black hole mergers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CC685-82CE-89F0-D851-821AEB79E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58134" cy="4351338"/>
          </a:xfrm>
        </p:spPr>
        <p:txBody>
          <a:bodyPr>
            <a:normAutofit/>
          </a:bodyPr>
          <a:lstStyle/>
          <a:p>
            <a:r>
              <a:rPr lang="en-US" dirty="0"/>
              <a:t>Gravitational-wave observations of the merger of neutron star-black hole binaries offer a promising probe of:</a:t>
            </a:r>
          </a:p>
          <a:p>
            <a:pPr lvl="1"/>
            <a:r>
              <a:rPr lang="en-US" dirty="0"/>
              <a:t>Compact binary formation channels</a:t>
            </a:r>
          </a:p>
          <a:p>
            <a:pPr lvl="1"/>
            <a:r>
              <a:rPr lang="en-US" dirty="0"/>
              <a:t>Electromagnetic counterparts like </a:t>
            </a:r>
            <a:r>
              <a:rPr lang="en-US" dirty="0" err="1"/>
              <a:t>kilonovae</a:t>
            </a:r>
            <a:r>
              <a:rPr lang="en-US" dirty="0"/>
              <a:t> and gamma-ray bursts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The unknown neutron star equation of state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44F485D-3927-28F1-AC61-F2106C1B60CF}"/>
              </a:ext>
            </a:extLst>
          </p:cNvPr>
          <p:cNvCxnSpPr/>
          <p:nvPr/>
        </p:nvCxnSpPr>
        <p:spPr>
          <a:xfrm>
            <a:off x="746539" y="1319348"/>
            <a:ext cx="106989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E6760C-1487-018E-DB56-D7A38EB8C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4A8CF-374F-C64D-889E-0CBFCA38D9E8}" type="slidenum">
              <a:rPr lang="en-US" smtClean="0"/>
              <a:t>4</a:t>
            </a:fld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70C735E4-774A-BBE6-9026-C4BCDFEFD2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5941" y="1545514"/>
            <a:ext cx="4909520" cy="4810836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4669BE24-1C92-890A-F4B9-C7E96AF5905B}"/>
              </a:ext>
            </a:extLst>
          </p:cNvPr>
          <p:cNvSpPr txBox="1"/>
          <p:nvPr/>
        </p:nvSpPr>
        <p:spPr>
          <a:xfrm>
            <a:off x="8760725" y="1382911"/>
            <a:ext cx="25930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err="1">
                <a:solidFill>
                  <a:schemeClr val="bg2">
                    <a:lumMod val="50000"/>
                  </a:schemeClr>
                </a:solidFill>
                <a:latin typeface="PT Serif" panose="020A0603040505020204" pitchFamily="18" charset="77"/>
              </a:rPr>
              <a:t>Burgio</a:t>
            </a: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PT Serif" panose="020A0603040505020204" pitchFamily="18" charset="77"/>
              </a:rPr>
              <a:t>+ 2105.03747</a:t>
            </a:r>
          </a:p>
        </p:txBody>
      </p:sp>
    </p:spTree>
    <p:extLst>
      <p:ext uri="{BB962C8B-B14F-4D97-AF65-F5344CB8AC3E}">
        <p14:creationId xmlns:p14="http://schemas.microsoft.com/office/powerpoint/2010/main" val="3137007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AC62F-4505-3E59-DF84-8FE326D02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Neutron star-black hole mergers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CC685-82CE-89F0-D851-821AEB79E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58134" cy="4351338"/>
          </a:xfrm>
        </p:spPr>
        <p:txBody>
          <a:bodyPr>
            <a:normAutofit/>
          </a:bodyPr>
          <a:lstStyle/>
          <a:p>
            <a:r>
              <a:rPr lang="en-US" dirty="0"/>
              <a:t>Gravitational-wave observations of the merger of neutron star-black hole binaries offer a promising probe of:</a:t>
            </a:r>
          </a:p>
          <a:p>
            <a:pPr lvl="1"/>
            <a:r>
              <a:rPr lang="en-US" dirty="0"/>
              <a:t>Compact binary formation channels</a:t>
            </a:r>
          </a:p>
          <a:p>
            <a:pPr lvl="1"/>
            <a:r>
              <a:rPr lang="en-US" dirty="0"/>
              <a:t>Electromagnetic counterparts like </a:t>
            </a:r>
            <a:r>
              <a:rPr lang="en-US" dirty="0" err="1"/>
              <a:t>kilonovae</a:t>
            </a:r>
            <a:r>
              <a:rPr lang="en-US" dirty="0"/>
              <a:t> and gamma-ray bursts</a:t>
            </a:r>
          </a:p>
          <a:p>
            <a:pPr lvl="1"/>
            <a:r>
              <a:rPr lang="en-US" dirty="0"/>
              <a:t>The unknown neutron star equation of state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44F485D-3927-28F1-AC61-F2106C1B60CF}"/>
              </a:ext>
            </a:extLst>
          </p:cNvPr>
          <p:cNvCxnSpPr/>
          <p:nvPr/>
        </p:nvCxnSpPr>
        <p:spPr>
          <a:xfrm>
            <a:off x="746539" y="1319348"/>
            <a:ext cx="106989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E6760C-1487-018E-DB56-D7A38EB8C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4A8CF-374F-C64D-889E-0CBFCA38D9E8}" type="slidenum">
              <a:rPr lang="en-US" smtClean="0"/>
              <a:t>5</a:t>
            </a:fld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6CCEBF8-9756-229A-E118-702229F16420}"/>
              </a:ext>
            </a:extLst>
          </p:cNvPr>
          <p:cNvSpPr/>
          <p:nvPr/>
        </p:nvSpPr>
        <p:spPr>
          <a:xfrm>
            <a:off x="7335575" y="4315870"/>
            <a:ext cx="3467595" cy="605641"/>
          </a:xfrm>
          <a:prstGeom prst="ellipse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T Serif" panose="020A0603040505020204" pitchFamily="18" charset="77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6D62EB1-C466-F332-31E4-E29CA09652CD}"/>
              </a:ext>
            </a:extLst>
          </p:cNvPr>
          <p:cNvSpPr/>
          <p:nvPr/>
        </p:nvSpPr>
        <p:spPr>
          <a:xfrm>
            <a:off x="6516176" y="3817108"/>
            <a:ext cx="1627632" cy="16269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T Serif" panose="020A0603040505020204" pitchFamily="18" charset="77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E54ABE3-8ACE-A6EA-976D-E995FD3C812D}"/>
              </a:ext>
            </a:extLst>
          </p:cNvPr>
          <p:cNvSpPr/>
          <p:nvPr/>
        </p:nvSpPr>
        <p:spPr>
          <a:xfrm>
            <a:off x="10338051" y="4161491"/>
            <a:ext cx="916381" cy="914400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/>
              </a:solidFill>
              <a:latin typeface="PT Serif" panose="020A0603040505020204" pitchFamily="18" charset="77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7B8334E-D310-D96E-85BF-AAF0D476EB4D}"/>
              </a:ext>
            </a:extLst>
          </p:cNvPr>
          <p:cNvCxnSpPr/>
          <p:nvPr/>
        </p:nvCxnSpPr>
        <p:spPr>
          <a:xfrm flipV="1">
            <a:off x="9069372" y="2831456"/>
            <a:ext cx="0" cy="1787234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98C39FF-8EEE-2EE2-00F2-C221BA4F42EB}"/>
              </a:ext>
            </a:extLst>
          </p:cNvPr>
          <p:cNvCxnSpPr>
            <a:cxnSpLocks/>
          </p:cNvCxnSpPr>
          <p:nvPr/>
        </p:nvCxnSpPr>
        <p:spPr>
          <a:xfrm flipH="1" flipV="1">
            <a:off x="6800512" y="3514288"/>
            <a:ext cx="529481" cy="1104402"/>
          </a:xfrm>
          <a:prstGeom prst="straightConnector1">
            <a:avLst/>
          </a:prstGeom>
          <a:ln w="31750">
            <a:solidFill>
              <a:schemeClr val="accent5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C7253D2-E0C5-ED41-8FCD-6E019039487D}"/>
              </a:ext>
            </a:extLst>
          </p:cNvPr>
          <p:cNvCxnSpPr>
            <a:stCxn id="6" idx="2"/>
          </p:cNvCxnSpPr>
          <p:nvPr/>
        </p:nvCxnSpPr>
        <p:spPr>
          <a:xfrm flipH="1" flipV="1">
            <a:off x="7329992" y="3044439"/>
            <a:ext cx="5583" cy="1574252"/>
          </a:xfrm>
          <a:prstGeom prst="straightConnector1">
            <a:avLst/>
          </a:prstGeom>
          <a:ln w="31750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51840E9-41F5-9E75-71D0-B77BC26E559A}"/>
              </a:ext>
            </a:extLst>
          </p:cNvPr>
          <p:cNvCxnSpPr>
            <a:stCxn id="6" idx="6"/>
          </p:cNvCxnSpPr>
          <p:nvPr/>
        </p:nvCxnSpPr>
        <p:spPr>
          <a:xfrm flipH="1" flipV="1">
            <a:off x="10796241" y="3793354"/>
            <a:ext cx="6929" cy="825337"/>
          </a:xfrm>
          <a:prstGeom prst="straightConnector1">
            <a:avLst/>
          </a:prstGeom>
          <a:ln w="31750">
            <a:solidFill>
              <a:schemeClr val="accent5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6BDA0EE-D470-2A1F-6CEF-963B0713FB16}"/>
              </a:ext>
            </a:extLst>
          </p:cNvPr>
          <p:cNvCxnSpPr/>
          <p:nvPr/>
        </p:nvCxnSpPr>
        <p:spPr>
          <a:xfrm flipV="1">
            <a:off x="10803170" y="4306964"/>
            <a:ext cx="630874" cy="311726"/>
          </a:xfrm>
          <a:prstGeom prst="straightConnector1">
            <a:avLst/>
          </a:prstGeom>
          <a:ln w="31750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FCCC235-605F-9A0F-D7A1-4666916E115A}"/>
              </a:ext>
            </a:extLst>
          </p:cNvPr>
          <p:cNvSpPr txBox="1"/>
          <p:nvPr/>
        </p:nvSpPr>
        <p:spPr>
          <a:xfrm>
            <a:off x="6652425" y="5403083"/>
            <a:ext cx="67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T Serif" panose="020A0603040505020204" pitchFamily="18" charset="77"/>
              </a:rPr>
              <a:t>m</a:t>
            </a:r>
            <a:r>
              <a:rPr lang="en-US" baseline="-25000" dirty="0">
                <a:latin typeface="PT Serif" panose="020A0603040505020204" pitchFamily="18" charset="77"/>
              </a:rPr>
              <a:t>1</a:t>
            </a:r>
            <a:endParaRPr lang="en-US" dirty="0">
              <a:latin typeface="PT Serif" panose="020A0603040505020204" pitchFamily="18" charset="77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6072857-5ECE-A39A-F097-8424A7F106EE}"/>
                  </a:ext>
                </a:extLst>
              </p:cNvPr>
              <p:cNvSpPr txBox="1"/>
              <p:nvPr/>
            </p:nvSpPr>
            <p:spPr>
              <a:xfrm>
                <a:off x="10796241" y="5117452"/>
                <a:ext cx="9163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PT Serif" panose="020A0603040505020204" pitchFamily="18" charset="77"/>
                  </a:rPr>
                  <a:t>m</a:t>
                </a:r>
                <a:r>
                  <a:rPr lang="en-US" baseline="-25000" dirty="0">
                    <a:latin typeface="PT Serif" panose="020A0603040505020204" pitchFamily="18" charset="77"/>
                  </a:rPr>
                  <a:t>2</a:t>
                </a:r>
                <a:r>
                  <a:rPr lang="en-US" dirty="0">
                    <a:latin typeface="PT Serif" panose="020A0603040505020204" pitchFamily="18" charset="77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>
                  <a:latin typeface="PT Serif" panose="020A0603040505020204" pitchFamily="18" charset="77"/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6072857-5ECE-A39A-F097-8424A7F106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6241" y="5117452"/>
                <a:ext cx="916381" cy="369332"/>
              </a:xfrm>
              <a:prstGeom prst="rect">
                <a:avLst/>
              </a:prstGeom>
              <a:blipFill>
                <a:blip r:embed="rId2"/>
                <a:stretch>
                  <a:fillRect l="-5479" t="-6452" b="-22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9A2CA1B-0556-26CE-D845-EED125E524A5}"/>
                  </a:ext>
                </a:extLst>
              </p:cNvPr>
              <p:cNvSpPr txBox="1"/>
              <p:nvPr/>
            </p:nvSpPr>
            <p:spPr>
              <a:xfrm>
                <a:off x="6893414" y="3415117"/>
                <a:ext cx="45126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PT Serif" panose="020A0603040505020204" pitchFamily="18" charset="77"/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9A2CA1B-0556-26CE-D845-EED125E524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3414" y="3415117"/>
                <a:ext cx="451263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AD37E0E-BEDA-4E13-9E1A-991C394A8D06}"/>
                  </a:ext>
                </a:extLst>
              </p:cNvPr>
              <p:cNvSpPr txBox="1"/>
              <p:nvPr/>
            </p:nvSpPr>
            <p:spPr>
              <a:xfrm>
                <a:off x="10982781" y="3839870"/>
                <a:ext cx="45126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PT Serif" panose="020A0603040505020204" pitchFamily="18" charset="77"/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AD37E0E-BEDA-4E13-9E1A-991C394A8D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2781" y="3839870"/>
                <a:ext cx="451263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259ED0C-CFD3-1C25-8C2C-88B71B608740}"/>
                  </a:ext>
                </a:extLst>
              </p:cNvPr>
              <p:cNvSpPr txBox="1"/>
              <p:nvPr/>
            </p:nvSpPr>
            <p:spPr>
              <a:xfrm>
                <a:off x="6718412" y="4024536"/>
                <a:ext cx="45126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accent5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5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𝜒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5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PT Serif" panose="020A0603040505020204" pitchFamily="18" charset="77"/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259ED0C-CFD3-1C25-8C2C-88B71B6087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8412" y="4024536"/>
                <a:ext cx="451263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B52341B-35DC-52C8-1063-F1D9D1326823}"/>
                  </a:ext>
                </a:extLst>
              </p:cNvPr>
              <p:cNvSpPr txBox="1"/>
              <p:nvPr/>
            </p:nvSpPr>
            <p:spPr>
              <a:xfrm>
                <a:off x="10892974" y="4475585"/>
                <a:ext cx="45126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accent5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5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𝜒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5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PT Serif" panose="020A0603040505020204" pitchFamily="18" charset="77"/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B52341B-35DC-52C8-1063-F1D9D13268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92974" y="4475585"/>
                <a:ext cx="451263" cy="369332"/>
              </a:xfrm>
              <a:prstGeom prst="rect">
                <a:avLst/>
              </a:prstGeom>
              <a:blipFill>
                <a:blip r:embed="rId6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8C0B9CE-4F12-A84B-8129-1F876F77E773}"/>
                  </a:ext>
                </a:extLst>
              </p:cNvPr>
              <p:cNvSpPr txBox="1"/>
              <p:nvPr/>
            </p:nvSpPr>
            <p:spPr>
              <a:xfrm>
                <a:off x="9026817" y="2913945"/>
                <a:ext cx="451263" cy="376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acc>
                    </m:oMath>
                  </m:oMathPara>
                </a14:m>
                <a:endParaRPr lang="en-US" dirty="0">
                  <a:latin typeface="PT Serif" panose="020A0603040505020204" pitchFamily="18" charset="77"/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8C0B9CE-4F12-A84B-8129-1F876F77E7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6817" y="2913945"/>
                <a:ext cx="451263" cy="376770"/>
              </a:xfrm>
              <a:prstGeom prst="rect">
                <a:avLst/>
              </a:prstGeom>
              <a:blipFill>
                <a:blip r:embed="rId7"/>
                <a:stretch>
                  <a:fillRect t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843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ack ball in a spiral&#10;&#10;Description automatically generated">
            <a:extLst>
              <a:ext uri="{FF2B5EF4-FFF2-40B4-BE49-F238E27FC236}">
                <a16:creationId xmlns:a16="http://schemas.microsoft.com/office/drawing/2014/main" id="{59690BEE-5AC1-8E0C-795F-82AF1572DD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7168" y="3227498"/>
            <a:ext cx="5092700" cy="3365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B6DE4C8-E22E-D349-B1F0-2020F4D9B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Merger outcomes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D55DAD-5FAC-135F-9262-7DD90E875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4A8CF-374F-C64D-889E-0CBFCA38D9E8}" type="slidenum">
              <a:rPr lang="en-US" smtClean="0"/>
              <a:t>6</a:t>
            </a:fld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09470BD-046E-36B5-A1E2-ABB91D20932C}"/>
              </a:ext>
            </a:extLst>
          </p:cNvPr>
          <p:cNvSpPr/>
          <p:nvPr/>
        </p:nvSpPr>
        <p:spPr>
          <a:xfrm>
            <a:off x="1576565" y="2116640"/>
            <a:ext cx="1627632" cy="16269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T Serif" panose="020A0603040505020204" pitchFamily="18" charset="77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457A763-E67B-A05B-444E-C9D3803AF5C2}"/>
              </a:ext>
            </a:extLst>
          </p:cNvPr>
          <p:cNvCxnSpPr>
            <a:cxnSpLocks/>
          </p:cNvCxnSpPr>
          <p:nvPr/>
        </p:nvCxnSpPr>
        <p:spPr>
          <a:xfrm flipH="1" flipV="1">
            <a:off x="2390381" y="1902105"/>
            <a:ext cx="6354" cy="1027995"/>
          </a:xfrm>
          <a:prstGeom prst="straightConnector1">
            <a:avLst/>
          </a:prstGeom>
          <a:ln w="31750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CB51ECA-5996-34C2-05E0-2F91E8FB5D46}"/>
              </a:ext>
            </a:extLst>
          </p:cNvPr>
          <p:cNvSpPr txBox="1"/>
          <p:nvPr/>
        </p:nvSpPr>
        <p:spPr>
          <a:xfrm>
            <a:off x="3147584" y="3292888"/>
            <a:ext cx="67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T Serif" panose="020A0603040505020204" pitchFamily="18" charset="77"/>
              </a:rPr>
              <a:t>m</a:t>
            </a:r>
            <a:r>
              <a:rPr lang="en-US" baseline="-25000" dirty="0">
                <a:latin typeface="PT Serif" panose="020A0603040505020204" pitchFamily="18" charset="77"/>
              </a:rPr>
              <a:t>f</a:t>
            </a:r>
            <a:endParaRPr lang="en-US" dirty="0">
              <a:latin typeface="PT Serif" panose="020A0603040505020204" pitchFamily="18" charset="77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264B32E-EBFF-BA5B-069C-444438A03C49}"/>
                  </a:ext>
                </a:extLst>
              </p:cNvPr>
              <p:cNvSpPr txBox="1"/>
              <p:nvPr/>
            </p:nvSpPr>
            <p:spPr>
              <a:xfrm>
                <a:off x="2510039" y="1674739"/>
                <a:ext cx="451263" cy="3915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accent5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5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𝜒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5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PT Serif" panose="020A0603040505020204" pitchFamily="18" charset="77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264B32E-EBFF-BA5B-069C-444438A03C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0039" y="1674739"/>
                <a:ext cx="451263" cy="391582"/>
              </a:xfrm>
              <a:prstGeom prst="rect">
                <a:avLst/>
              </a:prstGeom>
              <a:blipFill>
                <a:blip r:embed="rId4"/>
                <a:stretch>
                  <a:fillRect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4532A93-21F6-D78C-8B4C-AEAC129DAC2E}"/>
                  </a:ext>
                </a:extLst>
              </p:cNvPr>
              <p:cNvSpPr txBox="1"/>
              <p:nvPr/>
            </p:nvSpPr>
            <p:spPr>
              <a:xfrm>
                <a:off x="2459557" y="2224322"/>
                <a:ext cx="463973" cy="5754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JN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PT Serif" panose="020A0603040505020204" pitchFamily="18" charset="77"/>
                </a:endParaRPr>
              </a:p>
              <a:p>
                <a:endParaRPr lang="en-US" dirty="0">
                  <a:latin typeface="PT Serif" panose="020A0603040505020204" pitchFamily="18" charset="77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4532A93-21F6-D78C-8B4C-AEAC129DAC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9557" y="2224322"/>
                <a:ext cx="463973" cy="57547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TextBox 49">
            <a:extLst>
              <a:ext uri="{FF2B5EF4-FFF2-40B4-BE49-F238E27FC236}">
                <a16:creationId xmlns:a16="http://schemas.microsoft.com/office/drawing/2014/main" id="{44EA2D2F-1585-DEE9-8261-B82D6C3E2317}"/>
              </a:ext>
            </a:extLst>
          </p:cNvPr>
          <p:cNvSpPr txBox="1"/>
          <p:nvPr/>
        </p:nvSpPr>
        <p:spPr>
          <a:xfrm>
            <a:off x="9170237" y="5218613"/>
            <a:ext cx="67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T Serif" panose="020A0603040505020204" pitchFamily="18" charset="77"/>
              </a:rPr>
              <a:t>m</a:t>
            </a:r>
            <a:r>
              <a:rPr lang="en-US" baseline="-25000" dirty="0">
                <a:latin typeface="PT Serif" panose="020A0603040505020204" pitchFamily="18" charset="77"/>
              </a:rPr>
              <a:t>f</a:t>
            </a:r>
            <a:endParaRPr lang="en-US" dirty="0">
              <a:latin typeface="PT Serif" panose="020A0603040505020204" pitchFamily="18" charset="77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15ADA728-68CA-A2EF-81C3-20F17F588D67}"/>
                  </a:ext>
                </a:extLst>
              </p:cNvPr>
              <p:cNvSpPr txBox="1"/>
              <p:nvPr/>
            </p:nvSpPr>
            <p:spPr>
              <a:xfrm>
                <a:off x="9057758" y="3511342"/>
                <a:ext cx="451263" cy="3915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accent5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5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𝜒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5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PT Serif" panose="020A0603040505020204" pitchFamily="18" charset="77"/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15ADA728-68CA-A2EF-81C3-20F17F588D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7758" y="3511342"/>
                <a:ext cx="451263" cy="391582"/>
              </a:xfrm>
              <a:prstGeom prst="rect">
                <a:avLst/>
              </a:prstGeom>
              <a:blipFill>
                <a:blip r:embed="rId6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TextBox 56">
            <a:extLst>
              <a:ext uri="{FF2B5EF4-FFF2-40B4-BE49-F238E27FC236}">
                <a16:creationId xmlns:a16="http://schemas.microsoft.com/office/drawing/2014/main" id="{277DFB23-2005-E311-7EF5-063A2BA49B06}"/>
              </a:ext>
            </a:extLst>
          </p:cNvPr>
          <p:cNvSpPr txBox="1"/>
          <p:nvPr/>
        </p:nvSpPr>
        <p:spPr>
          <a:xfrm>
            <a:off x="4211329" y="1914044"/>
            <a:ext cx="40031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PT Serif" panose="020A0603040505020204" pitchFamily="18" charset="77"/>
              </a:rPr>
              <a:t>Rigid neutron stars, unequal mass ratios, small black hole spins:</a:t>
            </a:r>
            <a:r>
              <a:rPr lang="en-US" sz="2400" dirty="0">
                <a:latin typeface="PT Serif" panose="020A0603040505020204" pitchFamily="18" charset="77"/>
                <a:sym typeface="Wingdings" pitchFamily="2" charset="2"/>
              </a:rPr>
              <a:t> </a:t>
            </a:r>
          </a:p>
          <a:p>
            <a:pPr algn="ctr"/>
            <a:r>
              <a:rPr lang="en-US" sz="2400" dirty="0">
                <a:solidFill>
                  <a:schemeClr val="accent1"/>
                </a:solidFill>
                <a:latin typeface="PT Serif" panose="020A0603040505020204" pitchFamily="18" charset="77"/>
                <a:sym typeface="Wingdings" pitchFamily="2" charset="2"/>
              </a:rPr>
              <a:t> Black hole swallows neutron star</a:t>
            </a:r>
            <a:endParaRPr lang="en-US" sz="2400" dirty="0">
              <a:solidFill>
                <a:schemeClr val="accent1"/>
              </a:solidFill>
              <a:latin typeface="PT Serif" panose="020A0603040505020204" pitchFamily="18" charset="7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5BE1F15-7BEC-492D-879D-A5FBDA55C593}"/>
              </a:ext>
            </a:extLst>
          </p:cNvPr>
          <p:cNvSpPr txBox="1"/>
          <p:nvPr/>
        </p:nvSpPr>
        <p:spPr>
          <a:xfrm>
            <a:off x="3360669" y="4041902"/>
            <a:ext cx="40031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PT Serif" panose="020A0603040505020204" pitchFamily="18" charset="77"/>
              </a:rPr>
              <a:t>Deformable neutron stars, equal mass ratios, large prograde spins </a:t>
            </a:r>
            <a:r>
              <a:rPr lang="en-US" sz="2400" dirty="0">
                <a:latin typeface="PT Serif" panose="020A0603040505020204" pitchFamily="18" charset="77"/>
                <a:sym typeface="Wingdings" pitchFamily="2" charset="2"/>
              </a:rPr>
              <a:t> </a:t>
            </a:r>
          </a:p>
          <a:p>
            <a:pPr algn="ctr"/>
            <a:r>
              <a:rPr lang="en-US" sz="2400" dirty="0">
                <a:solidFill>
                  <a:schemeClr val="accent1"/>
                </a:solidFill>
                <a:latin typeface="PT Serif" panose="020A0603040505020204" pitchFamily="18" charset="77"/>
                <a:sym typeface="Wingdings" pitchFamily="2" charset="2"/>
              </a:rPr>
              <a:t>Neutron star tidally disrupted outside ISCO</a:t>
            </a:r>
            <a:endParaRPr lang="en-US" sz="2400" dirty="0">
              <a:solidFill>
                <a:schemeClr val="accent1"/>
              </a:solidFill>
              <a:latin typeface="PT Serif" panose="020A0603040505020204" pitchFamily="18" charset="77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0A064D7-9AF9-8797-8954-EB06875064E4}"/>
              </a:ext>
            </a:extLst>
          </p:cNvPr>
          <p:cNvCxnSpPr>
            <a:cxnSpLocks/>
          </p:cNvCxnSpPr>
          <p:nvPr/>
        </p:nvCxnSpPr>
        <p:spPr>
          <a:xfrm flipH="1" flipV="1">
            <a:off x="8967678" y="3511342"/>
            <a:ext cx="5583" cy="1574252"/>
          </a:xfrm>
          <a:prstGeom prst="straightConnector1">
            <a:avLst/>
          </a:prstGeom>
          <a:ln w="31750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630F910E-DD86-B0CC-56C3-94442BCDE4A6}"/>
              </a:ext>
            </a:extLst>
          </p:cNvPr>
          <p:cNvCxnSpPr/>
          <p:nvPr/>
        </p:nvCxnSpPr>
        <p:spPr>
          <a:xfrm>
            <a:off x="746539" y="1319348"/>
            <a:ext cx="106989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26B9BB48-F218-9391-3EC5-FBC48E40BC76}"/>
              </a:ext>
            </a:extLst>
          </p:cNvPr>
          <p:cNvSpPr txBox="1"/>
          <p:nvPr/>
        </p:nvSpPr>
        <p:spPr>
          <a:xfrm rot="1874787">
            <a:off x="10075015" y="4512370"/>
            <a:ext cx="2966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PT Serif" panose="020A0603040505020204" pitchFamily="18" charset="77"/>
              </a:rPr>
              <a:t>Image: Foucart 2006.10570 </a:t>
            </a:r>
          </a:p>
        </p:txBody>
      </p:sp>
    </p:spTree>
    <p:extLst>
      <p:ext uri="{BB962C8B-B14F-4D97-AF65-F5344CB8AC3E}">
        <p14:creationId xmlns:p14="http://schemas.microsoft.com/office/powerpoint/2010/main" val="1217047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AC62F-4505-3E59-DF84-8FE326D02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CC685-82CE-89F0-D851-821AEB79E1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mass and spin distributions of neutron star-black hole (NSBH) mergers?</a:t>
            </a:r>
          </a:p>
          <a:p>
            <a:pPr lvl="1"/>
            <a:r>
              <a:rPr lang="en-US" dirty="0"/>
              <a:t>How do they compare to those of binary black holes?</a:t>
            </a:r>
          </a:p>
          <a:p>
            <a:r>
              <a:rPr lang="en-US" dirty="0"/>
              <a:t>What are the prospects for detecting electromagnetic counterparts for NSBHs given the observed population?</a:t>
            </a:r>
          </a:p>
          <a:p>
            <a:pPr lvl="1"/>
            <a:r>
              <a:rPr lang="en-US" dirty="0"/>
              <a:t>Are their population properties conducive to tidal disruption?</a:t>
            </a:r>
          </a:p>
          <a:p>
            <a:r>
              <a:rPr lang="en-US" dirty="0"/>
              <a:t>What can we learn about the neutron star equation of state when we fold in multimessenger information (or lack thereof)?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44F485D-3927-28F1-AC61-F2106C1B60CF}"/>
              </a:ext>
            </a:extLst>
          </p:cNvPr>
          <p:cNvCxnSpPr/>
          <p:nvPr/>
        </p:nvCxnSpPr>
        <p:spPr>
          <a:xfrm>
            <a:off x="746539" y="1319348"/>
            <a:ext cx="106989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E6760C-1487-018E-DB56-D7A38EB8C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4A8CF-374F-C64D-889E-0CBFCA38D9E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971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0D7B7-5712-5CB1-2C07-F2C75BFC3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Candidate NSBH events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9B7E11-601E-6E26-F174-9520308E7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115937" cy="4667250"/>
          </a:xfrm>
        </p:spPr>
        <p:txBody>
          <a:bodyPr>
            <a:normAutofit/>
          </a:bodyPr>
          <a:lstStyle/>
          <a:p>
            <a:r>
              <a:rPr lang="en-US" dirty="0"/>
              <a:t>Four “significant” events detected up to the end of LIGO-Virgo’s third observing run</a:t>
            </a:r>
          </a:p>
          <a:p>
            <a:r>
              <a:rPr lang="en-US" dirty="0"/>
              <a:t>Infer the parameters governing their mass and spin population distributions using hierarchical Bayesian inference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9D1493-D392-61E4-DFEC-6ED54EF6C5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5858" y="1718981"/>
            <a:ext cx="6913614" cy="460907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B05F7B-B39E-BB2A-797E-2C433EBFB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03D33-49F0-7C44-93B9-9C931FDA59FA}" type="slidenum">
              <a:rPr lang="en-US" smtClean="0"/>
              <a:t>8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A68E0A9-0D69-D320-205D-D0E893FED437}"/>
              </a:ext>
            </a:extLst>
          </p:cNvPr>
          <p:cNvCxnSpPr/>
          <p:nvPr/>
        </p:nvCxnSpPr>
        <p:spPr>
          <a:xfrm>
            <a:off x="746539" y="1319348"/>
            <a:ext cx="106989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6555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9DA03BC-3B76-FA4C-3520-01932FEC9B52}"/>
              </a:ext>
            </a:extLst>
          </p:cNvPr>
          <p:cNvCxnSpPr/>
          <p:nvPr/>
        </p:nvCxnSpPr>
        <p:spPr>
          <a:xfrm>
            <a:off x="746539" y="1319348"/>
            <a:ext cx="106989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1B8FC172-EBD9-B112-209F-73AABEA01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Population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1DB98-FD7E-487A-F069-08684C53CB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515599" cy="4351338"/>
          </a:xfrm>
        </p:spPr>
        <p:txBody>
          <a:bodyPr>
            <a:normAutofit/>
          </a:bodyPr>
          <a:lstStyle/>
          <a:p>
            <a:r>
              <a:rPr lang="en-US" dirty="0"/>
              <a:t>Black holes in NSBH are less massive and more slowly spinning than in binary black hole systems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796CD22-459B-6FEC-7BE0-BA2934124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03D33-49F0-7C44-93B9-9C931FDA59FA}" type="slidenum">
              <a:rPr lang="en-US" smtClean="0"/>
              <a:t>9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1AC2A4-DBC0-51B8-86EF-D972509AEE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484" y="3008289"/>
            <a:ext cx="3511571" cy="33480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C6B2AA4-4F5F-AD70-9FAF-F0BF0DD0F0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9539" y="2965377"/>
            <a:ext cx="3561026" cy="34182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67063FF-28EC-9F9F-2CCC-855AFBA5E1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8637" y="2974204"/>
            <a:ext cx="3514722" cy="336499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E06B62C-5326-7D98-9467-C662D3A36493}"/>
              </a:ext>
            </a:extLst>
          </p:cNvPr>
          <p:cNvSpPr txBox="1"/>
          <p:nvPr/>
        </p:nvSpPr>
        <p:spPr>
          <a:xfrm>
            <a:off x="1064526" y="2719463"/>
            <a:ext cx="2811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PT Serif" panose="020A0603040505020204" pitchFamily="18" charset="77"/>
              </a:rPr>
              <a:t>Biscoveanu+ 2209.06978</a:t>
            </a:r>
          </a:p>
        </p:txBody>
      </p:sp>
    </p:spTree>
    <p:extLst>
      <p:ext uri="{BB962C8B-B14F-4D97-AF65-F5344CB8AC3E}">
        <p14:creationId xmlns:p14="http://schemas.microsoft.com/office/powerpoint/2010/main" val="664755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9E178-A8EB-4E3F-98B5-D4648A4E2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Electromagnetically-bright fraction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0DF174-DDE7-200A-FE92-951C6D8D3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03D33-49F0-7C44-93B9-9C931FDA59FA}" type="slidenum">
              <a:rPr lang="en-US" smtClean="0"/>
              <a:t>10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8D11666-D462-6BB6-2915-CE09C3616188}"/>
              </a:ext>
            </a:extLst>
          </p:cNvPr>
          <p:cNvCxnSpPr/>
          <p:nvPr/>
        </p:nvCxnSpPr>
        <p:spPr>
          <a:xfrm>
            <a:off x="746539" y="1319348"/>
            <a:ext cx="106989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529F187-B8D3-824E-13F2-46CECE993B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5582589" cy="489585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Calculate the probability of NS tidal disruption </a:t>
            </a:r>
            <a:r>
              <a:rPr lang="en-US" sz="1900" dirty="0"/>
              <a:t>(</a:t>
            </a:r>
            <a:r>
              <a:rPr lang="en-US" sz="1900" dirty="0">
                <a:latin typeface="PT Serif" panose="020A0603040505020204" pitchFamily="18" charset="77"/>
              </a:rPr>
              <a:t>Foucart+ 1807.00011) </a:t>
            </a:r>
            <a:r>
              <a:rPr lang="en-US" sz="2800" dirty="0">
                <a:latin typeface="PT Serif" panose="020A0603040505020204" pitchFamily="18" charset="77"/>
              </a:rPr>
              <a:t>given the observed </a:t>
            </a:r>
            <a:r>
              <a:rPr lang="en-US" sz="2800" dirty="0">
                <a:solidFill>
                  <a:schemeClr val="accent1"/>
                </a:solidFill>
                <a:latin typeface="PT Serif" panose="020A0603040505020204" pitchFamily="18" charset="77"/>
              </a:rPr>
              <a:t>mass</a:t>
            </a:r>
            <a:r>
              <a:rPr lang="en-US" sz="2800" dirty="0">
                <a:latin typeface="PT Serif" panose="020A0603040505020204" pitchFamily="18" charset="77"/>
              </a:rPr>
              <a:t> and </a:t>
            </a:r>
            <a:r>
              <a:rPr lang="en-US" sz="2800" dirty="0">
                <a:solidFill>
                  <a:schemeClr val="accent1"/>
                </a:solidFill>
                <a:latin typeface="PT Serif" panose="020A0603040505020204" pitchFamily="18" charset="77"/>
              </a:rPr>
              <a:t>spin</a:t>
            </a:r>
            <a:r>
              <a:rPr lang="en-US" sz="2800" dirty="0">
                <a:latin typeface="PT Serif" panose="020A0603040505020204" pitchFamily="18" charset="77"/>
              </a:rPr>
              <a:t> distributions and </a:t>
            </a:r>
            <a:r>
              <a:rPr lang="en-US" sz="2800" dirty="0">
                <a:solidFill>
                  <a:schemeClr val="accent1"/>
                </a:solidFill>
                <a:latin typeface="PT Serif" panose="020A0603040505020204" pitchFamily="18" charset="77"/>
              </a:rPr>
              <a:t>equation of state</a:t>
            </a:r>
            <a:r>
              <a:rPr lang="en-US" sz="2800" dirty="0">
                <a:latin typeface="PT Serif" panose="020A0603040505020204" pitchFamily="18" charset="77"/>
              </a:rPr>
              <a:t> uncertainty</a:t>
            </a:r>
            <a:endParaRPr lang="en-US" dirty="0"/>
          </a:p>
          <a:p>
            <a:r>
              <a:rPr lang="en-US" dirty="0"/>
              <a:t>At most 14% of NSBH sources experience tidal disruption of the neutron star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>
                <a:solidFill>
                  <a:schemeClr val="accent1"/>
                </a:solidFill>
              </a:rPr>
              <a:t>Might have an associated electromagnetic counterpart</a:t>
            </a:r>
          </a:p>
          <a:p>
            <a:r>
              <a:rPr lang="en-US" dirty="0"/>
              <a:t>Upper limit of 20 Gpc</a:t>
            </a:r>
            <a:r>
              <a:rPr lang="en-US" baseline="30000" dirty="0"/>
              <a:t>−3</a:t>
            </a:r>
            <a:r>
              <a:rPr lang="en-US" dirty="0"/>
              <a:t> yr</a:t>
            </a:r>
            <a:r>
              <a:rPr lang="en-US" baseline="30000" dirty="0"/>
              <a:t>−1</a:t>
            </a:r>
            <a:r>
              <a:rPr lang="en-US" dirty="0"/>
              <a:t> GRBs from NSBH mergers at 90% credibility (underlying beaming-corrected rate)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401444-42C6-213D-152C-15EE67DACC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3424" y="1779524"/>
            <a:ext cx="5486400" cy="3657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45BD999-3953-A975-77A1-3CE4EBC5EDDD}"/>
              </a:ext>
            </a:extLst>
          </p:cNvPr>
          <p:cNvSpPr txBox="1"/>
          <p:nvPr/>
        </p:nvSpPr>
        <p:spPr>
          <a:xfrm>
            <a:off x="8297841" y="1752228"/>
            <a:ext cx="195163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80B82D-39D6-DB54-6B87-D338B413172F}"/>
              </a:ext>
            </a:extLst>
          </p:cNvPr>
          <p:cNvSpPr txBox="1"/>
          <p:nvPr/>
        </p:nvSpPr>
        <p:spPr>
          <a:xfrm>
            <a:off x="8928143" y="1841079"/>
            <a:ext cx="26426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PT Serif" panose="020A0603040505020204" pitchFamily="18" charset="77"/>
              </a:rPr>
              <a:t>Biscoveanu+ 2306.14974</a:t>
            </a:r>
          </a:p>
        </p:txBody>
      </p:sp>
    </p:spTree>
    <p:extLst>
      <p:ext uri="{BB962C8B-B14F-4D97-AF65-F5344CB8AC3E}">
        <p14:creationId xmlns:p14="http://schemas.microsoft.com/office/powerpoint/2010/main" val="20995404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20B82D5-7DC0-41FB-7C82-33937883C606}"/>
              </a:ext>
            </a:extLst>
          </p:cNvPr>
          <p:cNvCxnSpPr/>
          <p:nvPr/>
        </p:nvCxnSpPr>
        <p:spPr>
          <a:xfrm>
            <a:off x="746539" y="1319348"/>
            <a:ext cx="106989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66AA028B-0FE8-1D9C-E2A8-C62999127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Equation of state constraints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7EB3DA-5C4C-20D4-4E06-B97B31C261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33975" cy="4351338"/>
          </a:xfrm>
        </p:spPr>
        <p:txBody>
          <a:bodyPr>
            <a:normAutofit/>
          </a:bodyPr>
          <a:lstStyle/>
          <a:p>
            <a:r>
              <a:rPr lang="en-US" dirty="0"/>
              <a:t>Didn’t detect electromagnetic counterparts for any of the four GW NSBH systems detected so far</a:t>
            </a:r>
          </a:p>
          <a:p>
            <a:r>
              <a:rPr lang="en-US" dirty="0"/>
              <a:t>Assume this is because no tidal disruption occurred (best case scenario)</a:t>
            </a:r>
          </a:p>
          <a:p>
            <a:r>
              <a:rPr lang="en-US" dirty="0"/>
              <a:t>Rule out stiff equations of state, because otherwise the NS would be tidally disrupted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FAD48E-E139-CCA6-5DFB-873C13F0E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03D33-49F0-7C44-93B9-9C931FDA59FA}" type="slidenum">
              <a:rPr lang="en-US" smtClean="0"/>
              <a:t>11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FED655-7941-CEE8-1761-558B9E80E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5150" y="1781969"/>
            <a:ext cx="4438650" cy="44386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24F58D-2811-7D4C-536B-62A6887E7CEA}"/>
              </a:ext>
            </a:extLst>
          </p:cNvPr>
          <p:cNvSpPr txBox="1"/>
          <p:nvPr/>
        </p:nvSpPr>
        <p:spPr>
          <a:xfrm>
            <a:off x="8783188" y="1619657"/>
            <a:ext cx="25617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rgbClr val="C00000"/>
                </a:solidFill>
                <a:latin typeface="PT Serif" panose="020A0603040505020204" pitchFamily="18" charset="77"/>
              </a:rPr>
              <a:t>Comparing to </a:t>
            </a:r>
            <a:r>
              <a:rPr lang="en-US" sz="1200" dirty="0" err="1">
                <a:solidFill>
                  <a:srgbClr val="C00000"/>
                </a:solidFill>
                <a:latin typeface="PT Serif" panose="020A0603040505020204" pitchFamily="18" charset="77"/>
              </a:rPr>
              <a:t>Legred</a:t>
            </a:r>
            <a:r>
              <a:rPr lang="en-US" sz="1200" dirty="0">
                <a:solidFill>
                  <a:srgbClr val="C00000"/>
                </a:solidFill>
                <a:latin typeface="PT Serif" panose="020A0603040505020204" pitchFamily="18" charset="77"/>
              </a:rPr>
              <a:t>+ 2106.05313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A45307-329D-40AF-2335-043CB1BC9103}"/>
              </a:ext>
            </a:extLst>
          </p:cNvPr>
          <p:cNvSpPr txBox="1"/>
          <p:nvPr/>
        </p:nvSpPr>
        <p:spPr>
          <a:xfrm>
            <a:off x="8533548" y="1425343"/>
            <a:ext cx="28114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PT Serif" panose="020A0603040505020204" pitchFamily="18" charset="77"/>
              </a:rPr>
              <a:t>Biscoveanu+ 2209.06978</a:t>
            </a:r>
          </a:p>
        </p:txBody>
      </p:sp>
    </p:spTree>
    <p:extLst>
      <p:ext uri="{BB962C8B-B14F-4D97-AF65-F5344CB8AC3E}">
        <p14:creationId xmlns:p14="http://schemas.microsoft.com/office/powerpoint/2010/main" val="4248284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15635-F64D-E456-C623-B7C00B8E1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622264-BFC6-109B-6FBE-C3B89666BD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30725"/>
          </a:xfrm>
        </p:spPr>
        <p:txBody>
          <a:bodyPr>
            <a:normAutofit/>
          </a:bodyPr>
          <a:lstStyle/>
          <a:p>
            <a:r>
              <a:rPr lang="en-US" dirty="0"/>
              <a:t>Black holes in NSBHs are less massive and more slowly spinning than those in black hole binaries</a:t>
            </a:r>
          </a:p>
          <a:p>
            <a:r>
              <a:rPr lang="en-US" dirty="0"/>
              <a:t>At most 14% of detected NSBHs may have an electromagnetic counterpart</a:t>
            </a:r>
          </a:p>
          <a:p>
            <a:pPr lvl="1"/>
            <a:r>
              <a:rPr lang="en-US" dirty="0"/>
              <a:t>Only a small fraction of all GRBs may have NSBH progenitors</a:t>
            </a:r>
          </a:p>
          <a:p>
            <a:r>
              <a:rPr lang="en-US" dirty="0"/>
              <a:t>Multimessenger analyses including only </a:t>
            </a:r>
            <a:r>
              <a:rPr lang="en-US" dirty="0" err="1"/>
              <a:t>nondetections</a:t>
            </a:r>
            <a:r>
              <a:rPr lang="en-US" dirty="0"/>
              <a:t> of NSBH counterparts provide an independent measurement of the neutron star equation of state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C4ACF9-7BD5-428C-F3E5-B9AA45369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03D33-49F0-7C44-93B9-9C931FDA59FA}" type="slidenum">
              <a:rPr lang="en-US" smtClean="0"/>
              <a:t>12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A9158AB-C7B9-AE4B-09B8-3A73416698C4}"/>
              </a:ext>
            </a:extLst>
          </p:cNvPr>
          <p:cNvCxnSpPr/>
          <p:nvPr/>
        </p:nvCxnSpPr>
        <p:spPr>
          <a:xfrm>
            <a:off x="746539" y="1319348"/>
            <a:ext cx="106989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51927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E0E18-0E8F-F496-D431-628F3DDD8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Population analysis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D7305D2-A8E1-3192-891E-5BBC8A728E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5257800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Population model</a:t>
                </a:r>
              </a:p>
              <a:p>
                <a:pPr lvl="1"/>
                <a:r>
                  <a:rPr lang="en-US" dirty="0"/>
                  <a:t>Black hole mass – power law</a:t>
                </a:r>
              </a:p>
              <a:p>
                <a:pPr lvl="1"/>
                <a:r>
                  <a:rPr lang="en-US" dirty="0">
                    <a:solidFill>
                      <a:schemeClr val="bg2">
                        <a:lumMod val="90000"/>
                      </a:schemeClr>
                    </a:solidFill>
                  </a:rPr>
                  <a:t>Black hole spin magnitude – Beta distribution</a:t>
                </a:r>
              </a:p>
              <a:p>
                <a:pPr lvl="1"/>
                <a:r>
                  <a:rPr lang="en-US" dirty="0">
                    <a:solidFill>
                      <a:schemeClr val="bg2">
                        <a:lumMod val="90000"/>
                      </a:schemeClr>
                    </a:solidFill>
                  </a:rPr>
                  <a:t>Mass ratio – truncated Gaussian OR power-law</a:t>
                </a:r>
              </a:p>
              <a:p>
                <a:pPr lvl="2"/>
                <a:r>
                  <a:rPr lang="en-US" dirty="0">
                    <a:solidFill>
                      <a:schemeClr val="bg2">
                        <a:lumMod val="90000"/>
                      </a:schemeClr>
                    </a:solidFill>
                  </a:rPr>
                  <a:t>Maximum neutron star mass free parameter</a:t>
                </a:r>
              </a:p>
              <a:p>
                <a:pPr lvl="1"/>
                <a:r>
                  <a:rPr lang="en-US" dirty="0">
                    <a:solidFill>
                      <a:schemeClr val="bg2">
                        <a:lumMod val="90000"/>
                      </a:schemeClr>
                    </a:solidFill>
                  </a:rPr>
                  <a:t>Neutron star spin magnitude – uniform up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1" smtClean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NS</m:t>
                        </m:r>
                      </m:sub>
                    </m:sSub>
                    <m:r>
                      <a:rPr lang="en-US" b="0" i="1" smtClean="0">
                        <a:solidFill>
                          <a:schemeClr val="bg2">
                            <a:lumMod val="90000"/>
                          </a:schemeClr>
                        </a:solidFill>
                        <a:latin typeface="Cambria Math" panose="02040503050406030204" pitchFamily="18" charset="0"/>
                      </a:rPr>
                      <m:t>&lt;0.7</m:t>
                    </m:r>
                  </m:oMath>
                </a14:m>
                <a:r>
                  <a:rPr lang="en-US" dirty="0">
                    <a:solidFill>
                      <a:schemeClr val="bg2">
                        <a:lumMod val="90000"/>
                      </a:schemeClr>
                    </a:solidFill>
                  </a:rPr>
                  <a:t> (breakup spin)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D7305D2-A8E1-3192-891E-5BBC8A728E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5257800" cy="4351338"/>
              </a:xfrm>
              <a:blipFill>
                <a:blip r:embed="rId3"/>
                <a:stretch>
                  <a:fillRect l="-2169" t="-2326" r="-21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ED79A1-07E0-AC8D-2E40-A051388AC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03D33-49F0-7C44-93B9-9C931FDA59FA}" type="slidenum">
              <a:rPr lang="en-US" smtClean="0"/>
              <a:t>13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4C5E744-087F-DB82-88F9-6119AFACE2C5}"/>
              </a:ext>
            </a:extLst>
          </p:cNvPr>
          <p:cNvCxnSpPr/>
          <p:nvPr/>
        </p:nvCxnSpPr>
        <p:spPr>
          <a:xfrm>
            <a:off x="746539" y="1319348"/>
            <a:ext cx="106989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4D1F6EFE-8A90-715A-65CF-86F3B63457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009049"/>
            <a:ext cx="54864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7894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E0E18-0E8F-F496-D431-628F3DDD8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Population analysis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D7305D2-A8E1-3192-891E-5BBC8A728E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5257800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Population model</a:t>
                </a:r>
              </a:p>
              <a:p>
                <a:pPr lvl="1"/>
                <a:r>
                  <a:rPr lang="en-US" dirty="0">
                    <a:solidFill>
                      <a:schemeClr val="bg2">
                        <a:lumMod val="90000"/>
                      </a:schemeClr>
                    </a:solidFill>
                  </a:rPr>
                  <a:t>Black hole mass – power law</a:t>
                </a:r>
              </a:p>
              <a:p>
                <a:pPr lvl="1"/>
                <a:r>
                  <a:rPr lang="en-US" dirty="0"/>
                  <a:t>Black hole spin magnitude – Beta distribution</a:t>
                </a:r>
              </a:p>
              <a:p>
                <a:pPr lvl="1"/>
                <a:r>
                  <a:rPr lang="en-US" dirty="0">
                    <a:solidFill>
                      <a:schemeClr val="bg2">
                        <a:lumMod val="90000"/>
                      </a:schemeClr>
                    </a:solidFill>
                  </a:rPr>
                  <a:t>Mass ratio – truncated Gaussian OR power-law</a:t>
                </a:r>
              </a:p>
              <a:p>
                <a:pPr lvl="2"/>
                <a:r>
                  <a:rPr lang="en-US" dirty="0">
                    <a:solidFill>
                      <a:schemeClr val="bg2">
                        <a:lumMod val="90000"/>
                      </a:schemeClr>
                    </a:solidFill>
                  </a:rPr>
                  <a:t>Maximum neutron star mass free parameter</a:t>
                </a:r>
              </a:p>
              <a:p>
                <a:pPr lvl="1"/>
                <a:r>
                  <a:rPr lang="en-US" dirty="0">
                    <a:solidFill>
                      <a:schemeClr val="bg2">
                        <a:lumMod val="90000"/>
                      </a:schemeClr>
                    </a:solidFill>
                  </a:rPr>
                  <a:t>Neutron star spin magnitude – uniform up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1" smtClean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NS</m:t>
                        </m:r>
                      </m:sub>
                    </m:sSub>
                    <m:r>
                      <a:rPr lang="en-US" b="0" i="1" smtClean="0">
                        <a:solidFill>
                          <a:schemeClr val="bg2">
                            <a:lumMod val="90000"/>
                          </a:schemeClr>
                        </a:solidFill>
                        <a:latin typeface="Cambria Math" panose="02040503050406030204" pitchFamily="18" charset="0"/>
                      </a:rPr>
                      <m:t>&lt;0.7</m:t>
                    </m:r>
                  </m:oMath>
                </a14:m>
                <a:r>
                  <a:rPr lang="en-US" dirty="0">
                    <a:solidFill>
                      <a:schemeClr val="bg2">
                        <a:lumMod val="90000"/>
                      </a:schemeClr>
                    </a:solidFill>
                  </a:rPr>
                  <a:t> (breakup spin)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D7305D2-A8E1-3192-891E-5BBC8A728E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5257800" cy="4351338"/>
              </a:xfrm>
              <a:blipFill>
                <a:blip r:embed="rId3"/>
                <a:stretch>
                  <a:fillRect l="-2169" t="-2326" r="-21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ED79A1-07E0-AC8D-2E40-A051388AC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03D33-49F0-7C44-93B9-9C931FDA59FA}" type="slidenum">
              <a:rPr lang="en-US" smtClean="0"/>
              <a:t>14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4C5E744-087F-DB82-88F9-6119AFACE2C5}"/>
              </a:ext>
            </a:extLst>
          </p:cNvPr>
          <p:cNvCxnSpPr/>
          <p:nvPr/>
        </p:nvCxnSpPr>
        <p:spPr>
          <a:xfrm>
            <a:off x="746539" y="1319348"/>
            <a:ext cx="106989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E2E7B3BC-7B98-A527-1869-1164CE1777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009049"/>
            <a:ext cx="54864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4884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E0E18-0E8F-F496-D431-628F3DDD8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Population analysis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D7305D2-A8E1-3192-891E-5BBC8A728E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5257800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Population model</a:t>
                </a:r>
              </a:p>
              <a:p>
                <a:pPr lvl="1"/>
                <a:r>
                  <a:rPr lang="en-US" dirty="0">
                    <a:solidFill>
                      <a:schemeClr val="bg2">
                        <a:lumMod val="90000"/>
                      </a:schemeClr>
                    </a:solidFill>
                  </a:rPr>
                  <a:t>Black hole mass – power law</a:t>
                </a:r>
              </a:p>
              <a:p>
                <a:pPr lvl="1"/>
                <a:r>
                  <a:rPr lang="en-US" dirty="0">
                    <a:solidFill>
                      <a:schemeClr val="bg2">
                        <a:lumMod val="90000"/>
                      </a:schemeClr>
                    </a:solidFill>
                  </a:rPr>
                  <a:t>Black hole spin magnitude – Beta distribution</a:t>
                </a:r>
              </a:p>
              <a:p>
                <a:pPr lvl="1"/>
                <a:r>
                  <a:rPr lang="en-US" dirty="0"/>
                  <a:t>Mass ratio – truncated Gaussian OR power-law</a:t>
                </a:r>
              </a:p>
              <a:p>
                <a:pPr lvl="2"/>
                <a:r>
                  <a:rPr lang="en-US" dirty="0"/>
                  <a:t>Maximum neutron star mass free parameter</a:t>
                </a:r>
              </a:p>
              <a:p>
                <a:pPr lvl="1"/>
                <a:r>
                  <a:rPr lang="en-US" dirty="0">
                    <a:solidFill>
                      <a:schemeClr val="bg2">
                        <a:lumMod val="90000"/>
                      </a:schemeClr>
                    </a:solidFill>
                  </a:rPr>
                  <a:t>Neutron star spin magnitude – uniform up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1" smtClean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NS</m:t>
                        </m:r>
                      </m:sub>
                    </m:sSub>
                    <m:r>
                      <a:rPr lang="en-US" b="0" i="1" smtClean="0">
                        <a:solidFill>
                          <a:schemeClr val="bg2">
                            <a:lumMod val="90000"/>
                          </a:schemeClr>
                        </a:solidFill>
                        <a:latin typeface="Cambria Math" panose="02040503050406030204" pitchFamily="18" charset="0"/>
                      </a:rPr>
                      <m:t>&lt;0.7</m:t>
                    </m:r>
                  </m:oMath>
                </a14:m>
                <a:r>
                  <a:rPr lang="en-US" dirty="0">
                    <a:solidFill>
                      <a:schemeClr val="bg2">
                        <a:lumMod val="90000"/>
                      </a:schemeClr>
                    </a:solidFill>
                  </a:rPr>
                  <a:t> (breakup spin)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D7305D2-A8E1-3192-891E-5BBC8A728E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5257800" cy="4351338"/>
              </a:xfrm>
              <a:blipFill>
                <a:blip r:embed="rId3"/>
                <a:stretch>
                  <a:fillRect l="-2169" t="-2326" r="-21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ED79A1-07E0-AC8D-2E40-A051388AC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03D33-49F0-7C44-93B9-9C931FDA59FA}" type="slidenum">
              <a:rPr lang="en-US" smtClean="0"/>
              <a:t>15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4C5E744-087F-DB82-88F9-6119AFACE2C5}"/>
              </a:ext>
            </a:extLst>
          </p:cNvPr>
          <p:cNvCxnSpPr/>
          <p:nvPr/>
        </p:nvCxnSpPr>
        <p:spPr>
          <a:xfrm>
            <a:off x="746539" y="1319348"/>
            <a:ext cx="106989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F56579F2-8960-C7FA-DBDA-502C9CA6D5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009049"/>
            <a:ext cx="54864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640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E0E18-0E8F-F496-D431-628F3DDD8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Population analysis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D7305D2-A8E1-3192-891E-5BBC8A728E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5257800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Population model</a:t>
                </a:r>
              </a:p>
              <a:p>
                <a:pPr lvl="1"/>
                <a:r>
                  <a:rPr lang="en-US" dirty="0">
                    <a:solidFill>
                      <a:schemeClr val="bg2">
                        <a:lumMod val="90000"/>
                      </a:schemeClr>
                    </a:solidFill>
                  </a:rPr>
                  <a:t>Black hole mass – power law</a:t>
                </a:r>
              </a:p>
              <a:p>
                <a:pPr lvl="1"/>
                <a:r>
                  <a:rPr lang="en-US" dirty="0">
                    <a:solidFill>
                      <a:schemeClr val="bg2">
                        <a:lumMod val="90000"/>
                      </a:schemeClr>
                    </a:solidFill>
                  </a:rPr>
                  <a:t>Black hole spin magnitude – Beta distribution</a:t>
                </a:r>
              </a:p>
              <a:p>
                <a:pPr lvl="1"/>
                <a:r>
                  <a:rPr lang="en-US" dirty="0">
                    <a:solidFill>
                      <a:schemeClr val="bg2">
                        <a:lumMod val="90000"/>
                      </a:schemeClr>
                    </a:solidFill>
                  </a:rPr>
                  <a:t>Mass ratio – truncated Gaussian OR power-law</a:t>
                </a:r>
              </a:p>
              <a:p>
                <a:pPr lvl="2"/>
                <a:r>
                  <a:rPr lang="en-US" dirty="0">
                    <a:solidFill>
                      <a:schemeClr val="bg2">
                        <a:lumMod val="90000"/>
                      </a:schemeClr>
                    </a:solidFill>
                  </a:rPr>
                  <a:t>Maximum neutron star mass free parameter</a:t>
                </a:r>
              </a:p>
              <a:p>
                <a:pPr lvl="1"/>
                <a:r>
                  <a:rPr lang="en-US" dirty="0"/>
                  <a:t>Neutron star spin magnitude – uniform up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NS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&lt;0.7</m:t>
                    </m:r>
                  </m:oMath>
                </a14:m>
                <a:r>
                  <a:rPr lang="en-US" dirty="0"/>
                  <a:t> (breakup spin)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D7305D2-A8E1-3192-891E-5BBC8A728E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5257800" cy="4351338"/>
              </a:xfrm>
              <a:blipFill>
                <a:blip r:embed="rId3"/>
                <a:stretch>
                  <a:fillRect l="-2169" t="-2326" r="-21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ED79A1-07E0-AC8D-2E40-A051388AC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03D33-49F0-7C44-93B9-9C931FDA59FA}" type="slidenum">
              <a:rPr lang="en-US" smtClean="0"/>
              <a:t>16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4C5E744-087F-DB82-88F9-6119AFACE2C5}"/>
              </a:ext>
            </a:extLst>
          </p:cNvPr>
          <p:cNvCxnSpPr/>
          <p:nvPr/>
        </p:nvCxnSpPr>
        <p:spPr>
          <a:xfrm>
            <a:off x="746539" y="1319348"/>
            <a:ext cx="106989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15E6553A-7107-846E-7853-E1D9CF2D79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009049"/>
            <a:ext cx="54864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5036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E42E9-6BBC-D416-47F3-F7F1DD4F6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Reweighted population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D234046-BA79-7C92-736E-BBD1EEC02F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87177" y="1439334"/>
            <a:ext cx="7817645" cy="5211763"/>
          </a:xfr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92DCC90-31F5-406C-BF14-0B0303BE7E89}"/>
              </a:ext>
            </a:extLst>
          </p:cNvPr>
          <p:cNvCxnSpPr/>
          <p:nvPr/>
        </p:nvCxnSpPr>
        <p:spPr>
          <a:xfrm>
            <a:off x="746539" y="1319348"/>
            <a:ext cx="106989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3ECC9F-AF61-2DB4-3643-47123ADE9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4A8CF-374F-C64D-889E-0CBFCA38D9E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9818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FA1BA-BEDA-2A49-845E-AC0342EC7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Mass ratio model comparison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9E0D9E8-DF31-0582-4123-D1E982B570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0" y="2104761"/>
            <a:ext cx="5486400" cy="36576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592947-B630-9E59-17E9-0F73FFB570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104761"/>
            <a:ext cx="5486400" cy="365760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F601B6F-B8FC-87A6-8306-6051DD2C371B}"/>
              </a:ext>
            </a:extLst>
          </p:cNvPr>
          <p:cNvCxnSpPr/>
          <p:nvPr/>
        </p:nvCxnSpPr>
        <p:spPr>
          <a:xfrm>
            <a:off x="746539" y="1319348"/>
            <a:ext cx="106989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3714D0-122B-3FA6-AB29-332852B95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4A8CF-374F-C64D-889E-0CBFCA38D9E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3921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C0E45-4084-787D-95E0-5E84F02BA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Electromagnetically-bright fraction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66EBA8-7DA9-E3E1-044B-32CC82B644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800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Previous works have estimated the fraction of NSBH systems that may launch an electromagnetic counterpart using population synthesis predictions </a:t>
            </a:r>
            <a:r>
              <a:rPr lang="en-US" sz="1800" dirty="0"/>
              <a:t>(Román-Garza+ 2012.02274, </a:t>
            </a:r>
            <a:r>
              <a:rPr lang="en-US" sz="1800" dirty="0" err="1"/>
              <a:t>Broekgaarden</a:t>
            </a:r>
            <a:r>
              <a:rPr lang="en-US" sz="1800" dirty="0"/>
              <a:t>+ 2103.02608, </a:t>
            </a:r>
            <a:r>
              <a:rPr lang="en-US" sz="1800" dirty="0" err="1"/>
              <a:t>Fragione</a:t>
            </a:r>
            <a:r>
              <a:rPr lang="en-US" sz="1800" dirty="0"/>
              <a:t> 2110.09604) </a:t>
            </a:r>
          </a:p>
          <a:p>
            <a:r>
              <a:rPr lang="en-US" dirty="0"/>
              <a:t>Instead, we take a data-driven approach to this calculation, accounting for the uncertainty in our inferred population and in the neutron star equation of state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73C88D-198A-9EF7-C238-A2C4E92E5F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7503" y="5038923"/>
            <a:ext cx="8456994" cy="7821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4512DA1-8629-F753-9A76-1D9B11B2C6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9027" y="6501428"/>
            <a:ext cx="4793946" cy="2527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2EB87B-39E3-58A7-6166-5D85F80B4D34}"/>
              </a:ext>
            </a:extLst>
          </p:cNvPr>
          <p:cNvSpPr txBox="1"/>
          <p:nvPr/>
        </p:nvSpPr>
        <p:spPr>
          <a:xfrm>
            <a:off x="2358025" y="5824400"/>
            <a:ext cx="18716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PT Serif" panose="020A0603040505020204" pitchFamily="18" charset="77"/>
              </a:rPr>
              <a:t>neutron star baryonic mass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063D03-C2D0-04AC-117E-5DD03170A100}"/>
              </a:ext>
            </a:extLst>
          </p:cNvPr>
          <p:cNvSpPr txBox="1"/>
          <p:nvPr/>
        </p:nvSpPr>
        <p:spPr>
          <a:xfrm>
            <a:off x="4867251" y="4546114"/>
            <a:ext cx="18716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PT Serif" panose="020A0603040505020204" pitchFamily="18" charset="77"/>
              </a:rPr>
              <a:t>neutron star compactness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6E7A8D-5080-C94D-B335-3ECD43DF8879}"/>
              </a:ext>
            </a:extLst>
          </p:cNvPr>
          <p:cNvSpPr txBox="1"/>
          <p:nvPr/>
        </p:nvSpPr>
        <p:spPr>
          <a:xfrm>
            <a:off x="7266958" y="5771641"/>
            <a:ext cx="15565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PT Serif" panose="020A0603040505020204" pitchFamily="18" charset="77"/>
              </a:rPr>
              <a:t>symmetric mass ratio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6C24CC-E744-A1AA-E50D-BFD3F60DF810}"/>
              </a:ext>
            </a:extLst>
          </p:cNvPr>
          <p:cNvSpPr txBox="1"/>
          <p:nvPr/>
        </p:nvSpPr>
        <p:spPr>
          <a:xfrm>
            <a:off x="6738913" y="4552950"/>
            <a:ext cx="4169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PT Serif" panose="020A0603040505020204" pitchFamily="18" charset="77"/>
              </a:rPr>
              <a:t>ISCO radius (black hole spin aligned to orbital angular momentum)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E5E268F-9553-0318-1D05-0EA7943D7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03D33-49F0-7C44-93B9-9C931FDA59FA}" type="slidenum">
              <a:rPr lang="en-US" smtClean="0"/>
              <a:t>19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0F57BB4-13EC-29F4-A748-26237A5DADC9}"/>
              </a:ext>
            </a:extLst>
          </p:cNvPr>
          <p:cNvCxnSpPr/>
          <p:nvPr/>
        </p:nvCxnSpPr>
        <p:spPr>
          <a:xfrm>
            <a:off x="746539" y="1319348"/>
            <a:ext cx="106989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AEDD202-D38A-80EC-90CB-CEC1370FE14D}"/>
              </a:ext>
            </a:extLst>
          </p:cNvPr>
          <p:cNvSpPr txBox="1"/>
          <p:nvPr/>
        </p:nvSpPr>
        <p:spPr>
          <a:xfrm>
            <a:off x="109523" y="6409175"/>
            <a:ext cx="375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PT Serif" panose="020A0603040505020204" pitchFamily="18" charset="77"/>
              </a:rPr>
              <a:t>Foucart+ 1807.00011</a:t>
            </a:r>
          </a:p>
        </p:txBody>
      </p:sp>
    </p:spTree>
    <p:extLst>
      <p:ext uri="{BB962C8B-B14F-4D97-AF65-F5344CB8AC3E}">
        <p14:creationId xmlns:p14="http://schemas.microsoft.com/office/powerpoint/2010/main" val="17990960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9E178-A8EB-4E3F-98B5-D4648A4E2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Electromagnetically-bright fraction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0DF174-DDE7-200A-FE92-951C6D8D3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03D33-49F0-7C44-93B9-9C931FDA59FA}" type="slidenum">
              <a:rPr lang="en-US" smtClean="0"/>
              <a:t>20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8D11666-D462-6BB6-2915-CE09C3616188}"/>
              </a:ext>
            </a:extLst>
          </p:cNvPr>
          <p:cNvCxnSpPr/>
          <p:nvPr/>
        </p:nvCxnSpPr>
        <p:spPr>
          <a:xfrm>
            <a:off x="746539" y="1319348"/>
            <a:ext cx="106989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529F187-B8D3-824E-13F2-46CECE993B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5582589" cy="3565401"/>
          </a:xfrm>
        </p:spPr>
        <p:txBody>
          <a:bodyPr>
            <a:normAutofit fontScale="92500"/>
          </a:bodyPr>
          <a:lstStyle/>
          <a:p>
            <a:r>
              <a:rPr lang="en-US" dirty="0"/>
              <a:t>At most 14% of NSBH sources may have an associated electromagnetic counterpart</a:t>
            </a:r>
          </a:p>
          <a:p>
            <a:r>
              <a:rPr lang="en-US" dirty="0"/>
              <a:t>99% probability that none of the four NSBH candidates we consider were electromagnetically bright</a:t>
            </a:r>
          </a:p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accent1"/>
                </a:solidFill>
              </a:rPr>
              <a:t>Use this constraint to inform the population properties and measure the neutron star equation of state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3CDFA8-4408-AC8A-5772-9A3A00477EB2}"/>
              </a:ext>
            </a:extLst>
          </p:cNvPr>
          <p:cNvSpPr txBox="1"/>
          <p:nvPr/>
        </p:nvSpPr>
        <p:spPr>
          <a:xfrm>
            <a:off x="1164236" y="5391026"/>
            <a:ext cx="9863528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PT Serif" panose="020A0603040505020204" pitchFamily="18" charset="77"/>
              </a:rPr>
              <a:t>Impose that no counterparts were detected for any of the candidate events because there was exactly zero remnant mass produced for each merger</a:t>
            </a:r>
          </a:p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7A54AA4-10EC-B42F-73B1-B954DE8859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0789" y="1560639"/>
            <a:ext cx="5451421" cy="3634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311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9E178-A8EB-4E3F-98B5-D4648A4E2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Electromagnetically-bright fraction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0DF174-DDE7-200A-FE92-951C6D8D3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03D33-49F0-7C44-93B9-9C931FDA59FA}" type="slidenum">
              <a:rPr lang="en-US" smtClean="0"/>
              <a:t>21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3E2A811-A979-0031-5CE6-9A930EFA2D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0789" y="1560639"/>
            <a:ext cx="5451421" cy="363428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8D11666-D462-6BB6-2915-CE09C3616188}"/>
              </a:ext>
            </a:extLst>
          </p:cNvPr>
          <p:cNvCxnSpPr/>
          <p:nvPr/>
        </p:nvCxnSpPr>
        <p:spPr>
          <a:xfrm>
            <a:off x="746539" y="1319348"/>
            <a:ext cx="106989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529F187-B8D3-824E-13F2-46CECE993B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5582589" cy="3565401"/>
          </a:xfrm>
        </p:spPr>
        <p:txBody>
          <a:bodyPr>
            <a:normAutofit fontScale="92500"/>
          </a:bodyPr>
          <a:lstStyle/>
          <a:p>
            <a:r>
              <a:rPr lang="en-US" dirty="0"/>
              <a:t>At most 14% of NSBH sources may have an associated electromagnetic counterpart</a:t>
            </a:r>
          </a:p>
          <a:p>
            <a:r>
              <a:rPr lang="en-US" dirty="0"/>
              <a:t>99% probability that none of the four NSBH candidates we consider were electromagnetically bright</a:t>
            </a:r>
          </a:p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accent1"/>
                </a:solidFill>
              </a:rPr>
              <a:t>Use this constraint to inform the population properties and measure the neutron star equation of state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700B5E-76EE-229D-2410-357CDC07C5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1081" y="6039047"/>
            <a:ext cx="8808193" cy="3851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47EC2B4-AF64-1D9D-EBEC-FC019A2D0DFD}"/>
              </a:ext>
            </a:extLst>
          </p:cNvPr>
          <p:cNvSpPr txBox="1"/>
          <p:nvPr/>
        </p:nvSpPr>
        <p:spPr>
          <a:xfrm>
            <a:off x="1396946" y="5514454"/>
            <a:ext cx="21028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PT Serif" panose="020A0603040505020204" pitchFamily="18" charset="77"/>
              </a:rPr>
              <a:t>observed remnant mass = 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20E21-5AAB-E8CA-468D-7944F464FC33}"/>
              </a:ext>
            </a:extLst>
          </p:cNvPr>
          <p:cNvSpPr txBox="1"/>
          <p:nvPr/>
        </p:nvSpPr>
        <p:spPr>
          <a:xfrm>
            <a:off x="5629864" y="5430747"/>
            <a:ext cx="2549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PT Serif" panose="020A0603040505020204" pitchFamily="18" charset="77"/>
              </a:rPr>
              <a:t>remnant mass predicted by fitting formula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C54ECF-374F-8007-16BE-99B7DD27884B}"/>
              </a:ext>
            </a:extLst>
          </p:cNvPr>
          <p:cNvSpPr txBox="1"/>
          <p:nvPr/>
        </p:nvSpPr>
        <p:spPr>
          <a:xfrm>
            <a:off x="8610600" y="5277335"/>
            <a:ext cx="21028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PT Serif" panose="020A0603040505020204" pitchFamily="18" charset="77"/>
              </a:rPr>
              <a:t>equation of state piecewise </a:t>
            </a:r>
            <a:r>
              <a:rPr lang="en-US" sz="1600" dirty="0" err="1">
                <a:solidFill>
                  <a:schemeClr val="accent1"/>
                </a:solidFill>
                <a:latin typeface="PT Serif" panose="020A0603040505020204" pitchFamily="18" charset="77"/>
              </a:rPr>
              <a:t>polytrope</a:t>
            </a:r>
            <a:r>
              <a:rPr lang="en-US" sz="1600" dirty="0">
                <a:solidFill>
                  <a:schemeClr val="accent1"/>
                </a:solidFill>
                <a:latin typeface="PT Serif" panose="020A0603040505020204" pitchFamily="18" charset="77"/>
              </a:rPr>
              <a:t> parameters</a:t>
            </a:r>
          </a:p>
        </p:txBody>
      </p:sp>
    </p:spTree>
    <p:extLst>
      <p:ext uri="{BB962C8B-B14F-4D97-AF65-F5344CB8AC3E}">
        <p14:creationId xmlns:p14="http://schemas.microsoft.com/office/powerpoint/2010/main" val="13797498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9E178-A8EB-4E3F-98B5-D4648A4E2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GRB rate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0DF174-DDE7-200A-FE92-951C6D8D3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03D33-49F0-7C44-93B9-9C931FDA59FA}" type="slidenum">
              <a:rPr lang="en-US" smtClean="0"/>
              <a:t>22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8D11666-D462-6BB6-2915-CE09C3616188}"/>
              </a:ext>
            </a:extLst>
          </p:cNvPr>
          <p:cNvCxnSpPr/>
          <p:nvPr/>
        </p:nvCxnSpPr>
        <p:spPr>
          <a:xfrm>
            <a:off x="746539" y="1319348"/>
            <a:ext cx="106989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529F187-B8D3-824E-13F2-46CECE993B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5582589" cy="4667251"/>
          </a:xfrm>
        </p:spPr>
        <p:txBody>
          <a:bodyPr>
            <a:normAutofit fontScale="92500"/>
          </a:bodyPr>
          <a:lstStyle/>
          <a:p>
            <a:r>
              <a:rPr lang="en-US" dirty="0"/>
              <a:t>At most 14% of NSBH sources detectable in gravitational waves may have an associated electromagnetic counterpart</a:t>
            </a:r>
          </a:p>
          <a:p>
            <a:r>
              <a:rPr lang="en-US" dirty="0"/>
              <a:t>Using joint inference on the NSBH merger rate, determine the rate of NSBHs that have nonzero remnant mass </a:t>
            </a:r>
            <a:r>
              <a:rPr lang="en-US" dirty="0">
                <a:sym typeface="Wingdings" pitchFamily="2" charset="2"/>
              </a:rPr>
              <a:t> might launch GRBs</a:t>
            </a:r>
          </a:p>
          <a:p>
            <a:r>
              <a:rPr lang="en-US" dirty="0"/>
              <a:t>Upper limit of 20 Gpc</a:t>
            </a:r>
            <a:r>
              <a:rPr lang="en-US" baseline="30000" dirty="0"/>
              <a:t>−3</a:t>
            </a:r>
            <a:r>
              <a:rPr lang="en-US" dirty="0"/>
              <a:t> yr</a:t>
            </a:r>
            <a:r>
              <a:rPr lang="en-US" baseline="30000" dirty="0"/>
              <a:t>−1</a:t>
            </a:r>
            <a:r>
              <a:rPr lang="en-US" dirty="0"/>
              <a:t> GRBs from NSBH mergers at 90% credibility (underlying beaming-corrected rate)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2F59EE-B6A0-ED9E-7CBF-AA971AB664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0789" y="1783080"/>
            <a:ext cx="54864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7515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3AB15-4ABC-5200-175F-C8E845459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Equation of state inference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5A2F65-CBBC-BF69-E09D-3BBB73550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4889" y="5886453"/>
            <a:ext cx="10515600" cy="752476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The results obtained with this maximally optimistic assumption are comparable to those obtained with observations of individual BNS and pulsars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FD9893-34A4-ECB3-080B-92204FFAB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03D33-49F0-7C44-93B9-9C931FDA59FA}" type="slidenum">
              <a:rPr lang="en-US" smtClean="0"/>
              <a:t>23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F64F14-1774-29EA-1041-DAA169351D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0663" y="1333500"/>
            <a:ext cx="4438650" cy="44386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561BB8-F495-CB0E-878D-D3FFCA9BD8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2689" y="849312"/>
            <a:ext cx="5119687" cy="511968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68DF5D9-F593-4DE4-6FF8-C9FEE9050816}"/>
              </a:ext>
            </a:extLst>
          </p:cNvPr>
          <p:cNvCxnSpPr/>
          <p:nvPr/>
        </p:nvCxnSpPr>
        <p:spPr>
          <a:xfrm>
            <a:off x="746539" y="1319348"/>
            <a:ext cx="106989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8BF9D8B1-8E8F-1CD5-1450-8536E01D78DC}"/>
              </a:ext>
            </a:extLst>
          </p:cNvPr>
          <p:cNvSpPr txBox="1"/>
          <p:nvPr/>
        </p:nvSpPr>
        <p:spPr>
          <a:xfrm>
            <a:off x="6896100" y="1436186"/>
            <a:ext cx="41195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  <a:latin typeface="PT Serif" panose="020A0603040505020204" pitchFamily="18" charset="77"/>
              </a:rPr>
              <a:t>Comparing to </a:t>
            </a:r>
            <a:r>
              <a:rPr lang="en-US" sz="1200" dirty="0" err="1">
                <a:solidFill>
                  <a:srgbClr val="C00000"/>
                </a:solidFill>
                <a:latin typeface="PT Serif" panose="020A0603040505020204" pitchFamily="18" charset="77"/>
              </a:rPr>
              <a:t>Legred</a:t>
            </a:r>
            <a:r>
              <a:rPr lang="en-US" sz="1200" dirty="0">
                <a:solidFill>
                  <a:srgbClr val="C00000"/>
                </a:solidFill>
                <a:latin typeface="PT Serif" panose="020A0603040505020204" pitchFamily="18" charset="77"/>
              </a:rPr>
              <a:t>+ 2106.05313</a:t>
            </a:r>
          </a:p>
        </p:txBody>
      </p:sp>
    </p:spTree>
    <p:extLst>
      <p:ext uri="{BB962C8B-B14F-4D97-AF65-F5344CB8AC3E}">
        <p14:creationId xmlns:p14="http://schemas.microsoft.com/office/powerpoint/2010/main" val="13893389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B6B7D-3226-F854-12C1-DE83245A7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Including GW190425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977BF0D-A601-52E7-6D4F-4E7399CE28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47096" y="1881642"/>
            <a:ext cx="6527007" cy="435133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1547EE-E6B9-1401-B562-21517D7A2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03D33-49F0-7C44-93B9-9C931FDA59FA}" type="slidenum">
              <a:rPr lang="en-US" smtClean="0"/>
              <a:t>24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648321-771F-C59A-1BF8-BA0A0BC852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925" y="1492704"/>
            <a:ext cx="5000171" cy="500017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D3BB9D8-4148-8F13-5D57-E757D5ADF4B6}"/>
              </a:ext>
            </a:extLst>
          </p:cNvPr>
          <p:cNvCxnSpPr/>
          <p:nvPr/>
        </p:nvCxnSpPr>
        <p:spPr>
          <a:xfrm>
            <a:off x="746539" y="1319348"/>
            <a:ext cx="106989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03146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66127-7172-72E0-9F24-E43CA9D34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Including GW190425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F37B186-7937-1081-8E91-B05AD6FC4F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54514" y="1461294"/>
            <a:ext cx="6705600" cy="44704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CABE66-A75B-FD5C-0FC9-547F6AA5C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03D33-49F0-7C44-93B9-9C931FDA59FA}" type="slidenum">
              <a:rPr lang="en-US" smtClean="0"/>
              <a:t>25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F53928-8B3A-217E-D724-88BE2D071B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6810" y="5989098"/>
            <a:ext cx="3718379" cy="369375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F8A7318-6662-5A48-2C91-F3A792B679F8}"/>
              </a:ext>
            </a:extLst>
          </p:cNvPr>
          <p:cNvCxnSpPr/>
          <p:nvPr/>
        </p:nvCxnSpPr>
        <p:spPr>
          <a:xfrm>
            <a:off x="746539" y="1319348"/>
            <a:ext cx="106989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72123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2338</TotalTime>
  <Words>1547</Words>
  <Application>Microsoft Macintosh PowerPoint</Application>
  <PresentationFormat>Widescreen</PresentationFormat>
  <Paragraphs>200</Paragraphs>
  <Slides>25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Arial</vt:lpstr>
      <vt:lpstr>Calibri</vt:lpstr>
      <vt:lpstr>Calibri Light</vt:lpstr>
      <vt:lpstr>Cambria Math</vt:lpstr>
      <vt:lpstr>NewTXMI</vt:lpstr>
      <vt:lpstr>PT Serif</vt:lpstr>
      <vt:lpstr>TeXGyreTermesX</vt:lpstr>
      <vt:lpstr>txsys</vt:lpstr>
      <vt:lpstr>Wingdings</vt:lpstr>
      <vt:lpstr>Office Theme</vt:lpstr>
      <vt:lpstr>The gravitational-wave population of neutron star-black hole mergers</vt:lpstr>
      <vt:lpstr>Neutron star-black hole mergers</vt:lpstr>
      <vt:lpstr>Neutron star-black hole mergers</vt:lpstr>
      <vt:lpstr>Neutron star-black hole mergers</vt:lpstr>
      <vt:lpstr>Neutron star-black hole mergers</vt:lpstr>
      <vt:lpstr>Merger outcomes</vt:lpstr>
      <vt:lpstr>Motivation</vt:lpstr>
      <vt:lpstr>Candidate NSBH events</vt:lpstr>
      <vt:lpstr>Population results</vt:lpstr>
      <vt:lpstr>Electromagnetically-bright fraction</vt:lpstr>
      <vt:lpstr>Equation of state constraints</vt:lpstr>
      <vt:lpstr>Conclusions</vt:lpstr>
      <vt:lpstr>Population analysis</vt:lpstr>
      <vt:lpstr>Population analysis</vt:lpstr>
      <vt:lpstr>Population analysis</vt:lpstr>
      <vt:lpstr>Population analysis</vt:lpstr>
      <vt:lpstr>Reweighted population</vt:lpstr>
      <vt:lpstr>Mass ratio model comparison</vt:lpstr>
      <vt:lpstr>Electromagnetically-bright fraction</vt:lpstr>
      <vt:lpstr>Electromagnetically-bright fraction</vt:lpstr>
      <vt:lpstr>Electromagnetically-bright fraction</vt:lpstr>
      <vt:lpstr>GRB rate</vt:lpstr>
      <vt:lpstr>Equation of state inference</vt:lpstr>
      <vt:lpstr>Including GW190425</vt:lpstr>
      <vt:lpstr>Including GW190425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Population properties and multimessenger prospects of neutron star-black hole mergers following GWTC-3</dc:title>
  <dc:creator>Andrea Sylvia Biscoveanu</dc:creator>
  <cp:lastModifiedBy>Andrea Sylvia Biscoveanu</cp:lastModifiedBy>
  <cp:revision>11</cp:revision>
  <dcterms:created xsi:type="dcterms:W3CDTF">2022-12-02T07:09:50Z</dcterms:created>
  <dcterms:modified xsi:type="dcterms:W3CDTF">2023-09-18T18:19:18Z</dcterms:modified>
</cp:coreProperties>
</file>