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1"/>
  </p:notesMasterIdLst>
  <p:sldIdLst>
    <p:sldId id="535" r:id="rId2"/>
    <p:sldId id="868" r:id="rId3"/>
    <p:sldId id="888" r:id="rId4"/>
    <p:sldId id="541" r:id="rId5"/>
    <p:sldId id="869" r:id="rId6"/>
    <p:sldId id="871" r:id="rId7"/>
    <p:sldId id="607" r:id="rId8"/>
    <p:sldId id="626" r:id="rId9"/>
    <p:sldId id="589" r:id="rId10"/>
    <p:sldId id="612" r:id="rId11"/>
    <p:sldId id="675" r:id="rId12"/>
    <p:sldId id="623" r:id="rId13"/>
    <p:sldId id="875" r:id="rId14"/>
    <p:sldId id="846" r:id="rId15"/>
    <p:sldId id="886" r:id="rId16"/>
    <p:sldId id="731" r:id="rId17"/>
    <p:sldId id="862" r:id="rId18"/>
    <p:sldId id="713" r:id="rId19"/>
    <p:sldId id="864" r:id="rId20"/>
    <p:sldId id="865" r:id="rId21"/>
    <p:sldId id="891" r:id="rId22"/>
    <p:sldId id="876" r:id="rId23"/>
    <p:sldId id="878" r:id="rId24"/>
    <p:sldId id="879" r:id="rId25"/>
    <p:sldId id="880" r:id="rId26"/>
    <p:sldId id="881" r:id="rId27"/>
    <p:sldId id="883" r:id="rId28"/>
    <p:sldId id="893" r:id="rId29"/>
    <p:sldId id="887" r:id="rId30"/>
    <p:sldId id="892" r:id="rId31"/>
    <p:sldId id="889" r:id="rId32"/>
    <p:sldId id="885" r:id="rId33"/>
    <p:sldId id="884" r:id="rId34"/>
    <p:sldId id="797" r:id="rId35"/>
    <p:sldId id="738" r:id="rId36"/>
    <p:sldId id="788" r:id="rId37"/>
    <p:sldId id="792" r:id="rId38"/>
    <p:sldId id="843" r:id="rId39"/>
    <p:sldId id="800" r:id="rId40"/>
    <p:sldId id="803" r:id="rId41"/>
    <p:sldId id="492" r:id="rId42"/>
    <p:sldId id="720" r:id="rId43"/>
    <p:sldId id="801" r:id="rId44"/>
    <p:sldId id="812" r:id="rId45"/>
    <p:sldId id="820" r:id="rId46"/>
    <p:sldId id="817" r:id="rId47"/>
    <p:sldId id="822" r:id="rId48"/>
    <p:sldId id="823" r:id="rId49"/>
    <p:sldId id="825" r:id="rId50"/>
    <p:sldId id="824" r:id="rId51"/>
    <p:sldId id="832" r:id="rId52"/>
    <p:sldId id="833" r:id="rId53"/>
    <p:sldId id="836" r:id="rId54"/>
    <p:sldId id="847" r:id="rId55"/>
    <p:sldId id="834" r:id="rId56"/>
    <p:sldId id="837" r:id="rId57"/>
    <p:sldId id="838" r:id="rId58"/>
    <p:sldId id="842" r:id="rId59"/>
    <p:sldId id="839" r:id="rId60"/>
    <p:sldId id="855" r:id="rId61"/>
    <p:sldId id="851" r:id="rId62"/>
    <p:sldId id="723" r:id="rId63"/>
    <p:sldId id="560" r:id="rId64"/>
    <p:sldId id="853" r:id="rId65"/>
    <p:sldId id="804" r:id="rId66"/>
    <p:sldId id="752" r:id="rId67"/>
    <p:sldId id="657" r:id="rId68"/>
    <p:sldId id="668" r:id="rId69"/>
    <p:sldId id="609" r:id="rId70"/>
    <p:sldId id="654" r:id="rId71"/>
    <p:sldId id="545" r:id="rId72"/>
    <p:sldId id="753" r:id="rId73"/>
    <p:sldId id="754" r:id="rId74"/>
    <p:sldId id="464" r:id="rId75"/>
    <p:sldId id="465" r:id="rId76"/>
    <p:sldId id="418" r:id="rId77"/>
    <p:sldId id="604" r:id="rId78"/>
    <p:sldId id="473" r:id="rId79"/>
    <p:sldId id="605" r:id="rId80"/>
    <p:sldId id="559" r:id="rId81"/>
    <p:sldId id="596" r:id="rId82"/>
    <p:sldId id="603" r:id="rId83"/>
    <p:sldId id="480" r:id="rId84"/>
    <p:sldId id="663" r:id="rId85"/>
    <p:sldId id="660" r:id="rId86"/>
    <p:sldId id="661" r:id="rId87"/>
    <p:sldId id="662" r:id="rId88"/>
    <p:sldId id="484" r:id="rId89"/>
    <p:sldId id="565" r:id="rId9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C00"/>
    <a:srgbClr val="66C2A5"/>
    <a:srgbClr val="EC5064"/>
    <a:srgbClr val="7B3F7A"/>
    <a:srgbClr val="7F7F7F"/>
    <a:srgbClr val="EFA9A3"/>
    <a:srgbClr val="F6D4D1"/>
    <a:srgbClr val="2960A0"/>
    <a:srgbClr val="A829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34"/>
    <p:restoredTop sz="94334"/>
  </p:normalViewPr>
  <p:slideViewPr>
    <p:cSldViewPr snapToGrid="0" snapToObjects="1">
      <p:cViewPr varScale="1">
        <p:scale>
          <a:sx n="105" d="100"/>
          <a:sy n="105" d="100"/>
        </p:scale>
        <p:origin x="2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D2E61-B058-0E49-AC0C-F3D1795375EB}" type="datetimeFigureOut">
              <a:rPr lang="en-US" smtClean="0"/>
              <a:t>9/22/23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910AC-9876-3747-ABD6-FA528E863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86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60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82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22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33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69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326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763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523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98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4903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61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3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530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94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37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761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804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552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199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2892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312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342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79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5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476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878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254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910AC-9876-3747-ABD6-FA528E863D6C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02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FA0B9-7E1A-B74B-A685-4E20DA245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862634-7167-FA4A-8DFF-128DEA0AB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3A369-2AE1-4F42-9ED1-E4BDC8A51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536FA-40F0-544B-8A79-52E6DFAE4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07135-98D2-C74F-8DC9-0B6C4BD0A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77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F714-6DB8-2942-9D8C-D417CD741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0DEA4-06BD-4041-ACB1-2DAAD649F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2835E-2B97-0C4F-A336-33E16D9AD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E63A7-1F13-A24C-8B10-D258FB285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9FE4-310C-B54E-8C2C-3CA55092E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30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DFF8-6424-C149-8E8D-4824DDA6F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6EA6D-3E05-E34A-ABCE-98A9D92B4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DE3B5-A57D-2A48-8B91-652AEDC35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23F1E-9300-E642-956A-C39263D2D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C12D3-E4FC-9A43-AFF9-CE02AF34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D4205-F809-C14C-A958-8B3D37A59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47604-5C23-8046-A178-A62435BFF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0D924-E4FB-1442-91D3-C4576AD92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D2B48-60BE-DA43-A073-1BAB92937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F71A0-9489-2646-8FE4-B8FF68D9C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9D19F-D9EE-7446-ABAE-0E00A7405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33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F0B5D-8FF2-F74F-B76A-62DC4F0A2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21BBF-C114-7E46-9579-C3943B2F3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B30162-4976-2544-9D8B-D391AFF18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4BDC5D-CE9D-E745-927B-AE199B6C34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D1179E-6396-CF4B-BBAC-4DA95A8B27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4A0C4F-9574-7B42-9E2C-03A3E6C93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FEF002-A5A5-3A48-BF3D-FB9F5E99B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C99F31-A1C8-F041-82C8-DBB5C3C4D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2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5848C-C912-6F4E-B872-CADDA58F7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93F21E-6398-2746-A00A-37FCAF172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325F04-CD2B-964E-A5BE-C82E3CDAC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7E7DD0-0BF8-EA48-A73D-11A980F83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3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650989-E3A0-4A46-838A-54A56CB1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093872-3011-894D-A46D-F237D3A8E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911B7-5A83-3A48-A187-2BB6A7B42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7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403DC-23FD-7A45-8669-76E1180CE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55155-1BB1-994D-B4F9-61B3E31FD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0EF03-4797-AE4F-8723-A381DEB6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7474-0071-E940-96A3-3A1C94A45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66A9CA-EF0E-1643-B2AF-473F99886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27841-AA72-A445-A678-3EB9CF536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6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DDE26-8B1B-7F4D-8DE8-4781920AF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001175-D00A-E041-B7F8-B62AD91140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DFEEB-3090-A843-B813-98E06EE83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F00AD-B13F-B74C-A781-FD023F625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434A1B-33B8-2C46-84C8-392D79F64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9EB01-D4AE-B146-983D-D19F85F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81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6DE5D-6957-A046-BE14-12FC05DAE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4A2084-4AB6-084F-9CF8-99931D373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777B9-7C89-C745-AFD4-B23AC44EA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25554-15BB-4B45-B6B6-BCD91C9BC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C2286-263D-3946-AA6B-A5251A958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75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396351-28A6-3941-BA43-26CA279A1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EA3ADB-8E23-4045-8953-CFC97B4FB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D0AA5-B1D4-2948-995B-0E2FDAFEE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2E226-F9E7-BD41-8E7A-08EF39814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79A56-888F-0641-A566-93AB2DD93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5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EA62E7-0537-2E49-90DB-BB7979DD9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89BBA4-6299-1245-8809-4DD6BA5B3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4B9D6-5539-9F4F-BFCA-86A2B128A2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B677C-2AA3-494C-94DA-35E0EF237EA0}" type="datetimeFigureOut">
              <a:rPr lang="en-US" smtClean="0"/>
              <a:t>9/22/23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8B070-9EA7-1A43-AD60-E0B3F2DC2C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B3493-8B37-6A42-BB5E-39CE44F9A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2F135-AF07-5F44-B224-7CB19FE4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99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4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4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47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7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47.jpeg"/><Relationship Id="rId9" Type="http://schemas.openxmlformats.org/officeDocument/2006/relationships/image" Target="../media/image50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7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6.png"/><Relationship Id="rId4" Type="http://schemas.openxmlformats.org/officeDocument/2006/relationships/image" Target="../media/image47.jpeg"/><Relationship Id="rId9" Type="http://schemas.openxmlformats.org/officeDocument/2006/relationships/image" Target="../media/image50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7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47.jpeg"/><Relationship Id="rId9" Type="http://schemas.openxmlformats.org/officeDocument/2006/relationships/image" Target="../media/image5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6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5FDC54-7E2C-A781-B862-1CC82CC6F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800" y="-219075"/>
            <a:ext cx="7077075" cy="707707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22FF6D1-57FE-5C45-BFAE-89B554D8D5B8}"/>
              </a:ext>
            </a:extLst>
          </p:cNvPr>
          <p:cNvSpPr txBox="1">
            <a:spLocks/>
          </p:cNvSpPr>
          <p:nvPr/>
        </p:nvSpPr>
        <p:spPr>
          <a:xfrm>
            <a:off x="304801" y="-456143"/>
            <a:ext cx="5063066" cy="8753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1" dirty="0"/>
              <a:t>Into the First Billion Years with JWST</a:t>
            </a:r>
            <a:endParaRPr lang="en-US" dirty="0"/>
          </a:p>
          <a:p>
            <a:pPr defTabSz="914400"/>
            <a:r>
              <a:rPr lang="en-US" sz="36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Rohan Naidu, </a:t>
            </a:r>
            <a:r>
              <a:rPr lang="en-US" sz="36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  <a:sym typeface="Wingdings" pitchFamily="2" charset="2"/>
              </a:rPr>
              <a:t>MIT</a:t>
            </a:r>
          </a:p>
          <a:p>
            <a:pPr defTabSz="914400"/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  <a:sym typeface="Wingdings" pitchFamily="2" charset="2"/>
              </a:rPr>
              <a:t>Jorryt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  <a:sym typeface="Wingdings" pitchFamily="2" charset="2"/>
              </a:rPr>
              <a:t>Matthee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  <a:sym typeface="Wingdings" pitchFamily="2" charset="2"/>
              </a:rPr>
              <a:t>, 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Pascal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Oesch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, Irene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Shivaei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, Charlie Conroy, Sandro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Tacchella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, Ben Johnson,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Sirio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 Belli,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Rychard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Bouwens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Gabe Brammer,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Pratika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Dayal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, Yoshi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Fudamoto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 Garth Illingworth, 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Erica Nelson, David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</a:rPr>
              <a:t>Setton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, Rob Simcoe, Wren Suess, 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Pieter van </a:t>
            </a:r>
            <a:r>
              <a:rPr lang="en-US" sz="2800" dirty="0" err="1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Dokkum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, John Weaver, Kate Whitaker, et al.</a:t>
            </a:r>
          </a:p>
          <a:p>
            <a:pPr defTabSz="914400"/>
            <a:endParaRPr lang="en-US" sz="3200" dirty="0">
              <a:solidFill>
                <a:schemeClr val="bg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885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CE497-0AFE-5558-C7E2-00496A508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NHFP!</a:t>
            </a:r>
          </a:p>
        </p:txBody>
      </p:sp>
      <p:pic>
        <p:nvPicPr>
          <p:cNvPr id="5" name="Content Placeholder 4" descr="A family sitting on the floor&#10;&#10;Description automatically generated">
            <a:extLst>
              <a:ext uri="{FF2B5EF4-FFF2-40B4-BE49-F238E27FC236}">
                <a16:creationId xmlns:a16="http://schemas.microsoft.com/office/drawing/2014/main" id="{9A9AC0E2-983C-DBB2-4DFE-5B66635CB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8003" y="1690692"/>
            <a:ext cx="5808683" cy="3986209"/>
          </a:xfrm>
        </p:spPr>
      </p:pic>
      <p:pic>
        <p:nvPicPr>
          <p:cNvPr id="7" name="Picture 6" descr="A person and person holding a baby&#10;&#10;Description automatically generated">
            <a:extLst>
              <a:ext uri="{FF2B5EF4-FFF2-40B4-BE49-F238E27FC236}">
                <a16:creationId xmlns:a16="http://schemas.microsoft.com/office/drawing/2014/main" id="{AC27519E-DA73-8532-85AF-733658B592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13"/>
          <a:stretch/>
        </p:blipFill>
        <p:spPr>
          <a:xfrm>
            <a:off x="8758968" y="-999889"/>
            <a:ext cx="3433032" cy="5381162"/>
          </a:xfrm>
          <a:prstGeom prst="rect">
            <a:avLst/>
          </a:prstGeom>
        </p:spPr>
      </p:pic>
      <p:pic>
        <p:nvPicPr>
          <p:cNvPr id="9" name="Picture 8" descr="A group of people sitting together&#10;&#10;Description automatically generated">
            <a:extLst>
              <a:ext uri="{FF2B5EF4-FFF2-40B4-BE49-F238E27FC236}">
                <a16:creationId xmlns:a16="http://schemas.microsoft.com/office/drawing/2014/main" id="{7838E551-11DC-115C-A71C-4BF6965E5C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13"/>
          <a:stretch/>
        </p:blipFill>
        <p:spPr>
          <a:xfrm>
            <a:off x="8758968" y="3429000"/>
            <a:ext cx="3433032" cy="343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99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CE497-0AFE-5558-C7E2-00496A508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NHFP!</a:t>
            </a:r>
          </a:p>
        </p:txBody>
      </p:sp>
      <p:pic>
        <p:nvPicPr>
          <p:cNvPr id="5" name="Content Placeholder 4" descr="A family sitting on the floor&#10;&#10;Description automatically generated">
            <a:extLst>
              <a:ext uri="{FF2B5EF4-FFF2-40B4-BE49-F238E27FC236}">
                <a16:creationId xmlns:a16="http://schemas.microsoft.com/office/drawing/2014/main" id="{9A9AC0E2-983C-DBB2-4DFE-5B66635CB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8003" y="1690692"/>
            <a:ext cx="5808683" cy="3986209"/>
          </a:xfrm>
        </p:spPr>
      </p:pic>
      <p:pic>
        <p:nvPicPr>
          <p:cNvPr id="7" name="Picture 6" descr="A person and person holding a baby&#10;&#10;Description automatically generated">
            <a:extLst>
              <a:ext uri="{FF2B5EF4-FFF2-40B4-BE49-F238E27FC236}">
                <a16:creationId xmlns:a16="http://schemas.microsoft.com/office/drawing/2014/main" id="{AC27519E-DA73-8532-85AF-733658B592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13"/>
          <a:stretch/>
        </p:blipFill>
        <p:spPr>
          <a:xfrm>
            <a:off x="8758968" y="-999889"/>
            <a:ext cx="3433032" cy="5381162"/>
          </a:xfrm>
          <a:prstGeom prst="rect">
            <a:avLst/>
          </a:prstGeom>
        </p:spPr>
      </p:pic>
      <p:pic>
        <p:nvPicPr>
          <p:cNvPr id="9" name="Picture 8" descr="A group of people sitting together&#10;&#10;Description automatically generated">
            <a:extLst>
              <a:ext uri="{FF2B5EF4-FFF2-40B4-BE49-F238E27FC236}">
                <a16:creationId xmlns:a16="http://schemas.microsoft.com/office/drawing/2014/main" id="{7838E551-11DC-115C-A71C-4BF6965E5C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13"/>
          <a:stretch/>
        </p:blipFill>
        <p:spPr>
          <a:xfrm>
            <a:off x="8758968" y="3429000"/>
            <a:ext cx="3433032" cy="3439120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34B14FF0-3266-88C3-4BAE-23DD9FF337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671" y="1369784"/>
            <a:ext cx="7658301" cy="49420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FB1049-33A2-3FE1-CDA2-B751B3EFDF0D}"/>
              </a:ext>
            </a:extLst>
          </p:cNvPr>
          <p:cNvSpPr txBox="1"/>
          <p:nvPr/>
        </p:nvSpPr>
        <p:spPr>
          <a:xfrm>
            <a:off x="1535113" y="6421139"/>
            <a:ext cx="6597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Salman Hameed (Hampshire College), </a:t>
            </a:r>
            <a:r>
              <a:rPr lang="en-US" dirty="0" err="1">
                <a:solidFill>
                  <a:schemeClr val="bg1"/>
                </a:solidFill>
              </a:rPr>
              <a:t>Kainaath</a:t>
            </a:r>
            <a:r>
              <a:rPr lang="en-US" dirty="0">
                <a:solidFill>
                  <a:schemeClr val="bg1"/>
                </a:solidFill>
              </a:rPr>
              <a:t> Chai YouTube show</a:t>
            </a:r>
          </a:p>
        </p:txBody>
      </p:sp>
    </p:spTree>
    <p:extLst>
      <p:ext uri="{BB962C8B-B14F-4D97-AF65-F5344CB8AC3E}">
        <p14:creationId xmlns:p14="http://schemas.microsoft.com/office/powerpoint/2010/main" val="443483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8EDF9-9542-F544-B378-924379E87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droppedImage.tiff">
            <a:extLst>
              <a:ext uri="{FF2B5EF4-FFF2-40B4-BE49-F238E27FC236}">
                <a16:creationId xmlns:a16="http://schemas.microsoft.com/office/drawing/2014/main" id="{04292C34-408F-0442-9082-01E9D5581D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3"/>
          <a:stretch/>
        </p:blipFill>
        <p:spPr>
          <a:xfrm>
            <a:off x="-10484" y="1825625"/>
            <a:ext cx="12202484" cy="4351338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129D43-8707-CC4F-A637-99925EC261B3}"/>
              </a:ext>
            </a:extLst>
          </p:cNvPr>
          <p:cNvSpPr txBox="1"/>
          <p:nvPr/>
        </p:nvSpPr>
        <p:spPr>
          <a:xfrm>
            <a:off x="-10484" y="6119336"/>
            <a:ext cx="7024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Big </a:t>
            </a:r>
          </a:p>
          <a:p>
            <a:r>
              <a:rPr lang="en-US" sz="2100" dirty="0">
                <a:solidFill>
                  <a:schemeClr val="bg2"/>
                </a:solidFill>
              </a:rPr>
              <a:t>Bang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4A9DF4-526E-5E4A-97FF-5A79D6EB0268}"/>
              </a:ext>
            </a:extLst>
          </p:cNvPr>
          <p:cNvSpPr txBox="1"/>
          <p:nvPr/>
        </p:nvSpPr>
        <p:spPr>
          <a:xfrm>
            <a:off x="2485588" y="6158383"/>
            <a:ext cx="17268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Cosmic Dawn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FF43F9-B79F-D446-85CC-E4F995B88BDE}"/>
              </a:ext>
            </a:extLst>
          </p:cNvPr>
          <p:cNvSpPr txBox="1"/>
          <p:nvPr/>
        </p:nvSpPr>
        <p:spPr>
          <a:xfrm>
            <a:off x="5704328" y="6167673"/>
            <a:ext cx="15376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Reionization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DB6465-DDFE-0E4F-B806-92492669F0FA}"/>
              </a:ext>
            </a:extLst>
          </p:cNvPr>
          <p:cNvSpPr txBox="1"/>
          <p:nvPr/>
        </p:nvSpPr>
        <p:spPr>
          <a:xfrm>
            <a:off x="11144984" y="6108159"/>
            <a:ext cx="10096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Present</a:t>
            </a:r>
          </a:p>
          <a:p>
            <a:r>
              <a:rPr lang="en-US" sz="2100" dirty="0">
                <a:solidFill>
                  <a:schemeClr val="bg2"/>
                </a:solidFill>
              </a:rPr>
              <a:t>Day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77EBEC7-FDD2-D842-98AE-092D53936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88"/>
            <a:ext cx="10515600" cy="1325563"/>
          </a:xfrm>
        </p:spPr>
        <p:txBody>
          <a:bodyPr/>
          <a:lstStyle/>
          <a:p>
            <a:r>
              <a:rPr lang="en-US" dirty="0"/>
              <a:t>A brief history of the Universe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1D9D2B-9D11-A64A-B39E-DCC51D3F316C}"/>
              </a:ext>
            </a:extLst>
          </p:cNvPr>
          <p:cNvSpPr txBox="1"/>
          <p:nvPr/>
        </p:nvSpPr>
        <p:spPr>
          <a:xfrm>
            <a:off x="993731" y="6142561"/>
            <a:ext cx="7377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Dark</a:t>
            </a:r>
          </a:p>
          <a:p>
            <a:r>
              <a:rPr lang="en-US" sz="2100" dirty="0">
                <a:solidFill>
                  <a:schemeClr val="bg2"/>
                </a:solidFill>
              </a:rPr>
              <a:t>Ages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42C3E-D1F9-E64E-8EDC-B6E6EDD0BBF9}"/>
              </a:ext>
            </a:extLst>
          </p:cNvPr>
          <p:cNvSpPr txBox="1"/>
          <p:nvPr/>
        </p:nvSpPr>
        <p:spPr>
          <a:xfrm>
            <a:off x="11323662" y="1502460"/>
            <a:ext cx="412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90000"/>
                  </a:schemeClr>
                </a:solidFill>
              </a:rPr>
              <a:t>Loeb+06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58E94-2B8E-0298-9381-ACB1A83B147D}"/>
              </a:ext>
            </a:extLst>
          </p:cNvPr>
          <p:cNvSpPr txBox="1"/>
          <p:nvPr/>
        </p:nvSpPr>
        <p:spPr>
          <a:xfrm>
            <a:off x="340734" y="1108956"/>
            <a:ext cx="15058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z~1100</a:t>
            </a:r>
          </a:p>
          <a:p>
            <a:r>
              <a:rPr lang="en-US" sz="2100" dirty="0">
                <a:solidFill>
                  <a:schemeClr val="bg2"/>
                </a:solidFill>
              </a:rPr>
              <a:t>400, 000 yrs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09BF80-CC42-84E5-1400-1548A2D430E6}"/>
              </a:ext>
            </a:extLst>
          </p:cNvPr>
          <p:cNvSpPr txBox="1"/>
          <p:nvPr/>
        </p:nvSpPr>
        <p:spPr>
          <a:xfrm>
            <a:off x="8342941" y="1083573"/>
            <a:ext cx="9941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z~6</a:t>
            </a:r>
          </a:p>
          <a:p>
            <a:r>
              <a:rPr lang="en-US" sz="2100" dirty="0">
                <a:solidFill>
                  <a:schemeClr val="bg2"/>
                </a:solidFill>
              </a:rPr>
              <a:t>1bn yrs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1095AC-899A-8CE5-6F2C-C9D428DD1871}"/>
              </a:ext>
            </a:extLst>
          </p:cNvPr>
          <p:cNvSpPr txBox="1"/>
          <p:nvPr/>
        </p:nvSpPr>
        <p:spPr>
          <a:xfrm>
            <a:off x="2987391" y="1353551"/>
            <a:ext cx="7232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z~???</a:t>
            </a:r>
          </a:p>
        </p:txBody>
      </p:sp>
    </p:spTree>
    <p:extLst>
      <p:ext uri="{BB962C8B-B14F-4D97-AF65-F5344CB8AC3E}">
        <p14:creationId xmlns:p14="http://schemas.microsoft.com/office/powerpoint/2010/main" val="217575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8EDF9-9542-F544-B378-924379E87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droppedImage.tiff">
            <a:extLst>
              <a:ext uri="{FF2B5EF4-FFF2-40B4-BE49-F238E27FC236}">
                <a16:creationId xmlns:a16="http://schemas.microsoft.com/office/drawing/2014/main" id="{04292C34-408F-0442-9082-01E9D5581D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3"/>
          <a:stretch/>
        </p:blipFill>
        <p:spPr>
          <a:xfrm>
            <a:off x="-10484" y="1825625"/>
            <a:ext cx="12202484" cy="4351338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129D43-8707-CC4F-A637-99925EC261B3}"/>
              </a:ext>
            </a:extLst>
          </p:cNvPr>
          <p:cNvSpPr txBox="1"/>
          <p:nvPr/>
        </p:nvSpPr>
        <p:spPr>
          <a:xfrm>
            <a:off x="-10484" y="6119336"/>
            <a:ext cx="7024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Big </a:t>
            </a:r>
          </a:p>
          <a:p>
            <a:r>
              <a:rPr lang="en-US" sz="2100" dirty="0">
                <a:solidFill>
                  <a:schemeClr val="bg2"/>
                </a:solidFill>
              </a:rPr>
              <a:t>Bang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4A9DF4-526E-5E4A-97FF-5A79D6EB0268}"/>
              </a:ext>
            </a:extLst>
          </p:cNvPr>
          <p:cNvSpPr txBox="1"/>
          <p:nvPr/>
        </p:nvSpPr>
        <p:spPr>
          <a:xfrm>
            <a:off x="2485588" y="6158383"/>
            <a:ext cx="17268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Cosmic Dawn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FF43F9-B79F-D446-85CC-E4F995B88BDE}"/>
              </a:ext>
            </a:extLst>
          </p:cNvPr>
          <p:cNvSpPr txBox="1"/>
          <p:nvPr/>
        </p:nvSpPr>
        <p:spPr>
          <a:xfrm>
            <a:off x="5704328" y="6167673"/>
            <a:ext cx="15376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Reionization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DB6465-DDFE-0E4F-B806-92492669F0FA}"/>
              </a:ext>
            </a:extLst>
          </p:cNvPr>
          <p:cNvSpPr txBox="1"/>
          <p:nvPr/>
        </p:nvSpPr>
        <p:spPr>
          <a:xfrm>
            <a:off x="11144984" y="6108159"/>
            <a:ext cx="10096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Present</a:t>
            </a:r>
          </a:p>
          <a:p>
            <a:r>
              <a:rPr lang="en-US" sz="2100" dirty="0">
                <a:solidFill>
                  <a:schemeClr val="bg2"/>
                </a:solidFill>
              </a:rPr>
              <a:t>Day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77EBEC7-FDD2-D842-98AE-092D53936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104" y="27988"/>
            <a:ext cx="11400162" cy="1325563"/>
          </a:xfrm>
        </p:spPr>
        <p:txBody>
          <a:bodyPr/>
          <a:lstStyle/>
          <a:p>
            <a:r>
              <a:rPr lang="en-US" dirty="0"/>
              <a:t>New classes of objects at the cosmic frontier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1D9D2B-9D11-A64A-B39E-DCC51D3F316C}"/>
              </a:ext>
            </a:extLst>
          </p:cNvPr>
          <p:cNvSpPr txBox="1"/>
          <p:nvPr/>
        </p:nvSpPr>
        <p:spPr>
          <a:xfrm>
            <a:off x="993731" y="6142561"/>
            <a:ext cx="7377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Dark</a:t>
            </a:r>
          </a:p>
          <a:p>
            <a:r>
              <a:rPr lang="en-US" sz="2100" dirty="0">
                <a:solidFill>
                  <a:schemeClr val="bg2"/>
                </a:solidFill>
              </a:rPr>
              <a:t>Ages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42C3E-D1F9-E64E-8EDC-B6E6EDD0BBF9}"/>
              </a:ext>
            </a:extLst>
          </p:cNvPr>
          <p:cNvSpPr txBox="1"/>
          <p:nvPr/>
        </p:nvSpPr>
        <p:spPr>
          <a:xfrm>
            <a:off x="11323662" y="1502460"/>
            <a:ext cx="412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90000"/>
                  </a:schemeClr>
                </a:solidFill>
              </a:rPr>
              <a:t>Loeb+06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58E94-2B8E-0298-9381-ACB1A83B147D}"/>
              </a:ext>
            </a:extLst>
          </p:cNvPr>
          <p:cNvSpPr txBox="1"/>
          <p:nvPr/>
        </p:nvSpPr>
        <p:spPr>
          <a:xfrm>
            <a:off x="340734" y="1108956"/>
            <a:ext cx="15058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z~1100</a:t>
            </a:r>
          </a:p>
          <a:p>
            <a:r>
              <a:rPr lang="en-US" sz="2100" dirty="0">
                <a:solidFill>
                  <a:schemeClr val="bg2"/>
                </a:solidFill>
              </a:rPr>
              <a:t>400, 000 yrs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09BF80-CC42-84E5-1400-1548A2D430E6}"/>
              </a:ext>
            </a:extLst>
          </p:cNvPr>
          <p:cNvSpPr txBox="1"/>
          <p:nvPr/>
        </p:nvSpPr>
        <p:spPr>
          <a:xfrm>
            <a:off x="8342941" y="1083573"/>
            <a:ext cx="9941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z~6</a:t>
            </a:r>
          </a:p>
          <a:p>
            <a:r>
              <a:rPr lang="en-US" sz="2100" dirty="0">
                <a:solidFill>
                  <a:schemeClr val="bg2"/>
                </a:solidFill>
              </a:rPr>
              <a:t>1bn yrs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1095AC-899A-8CE5-6F2C-C9D428DD1871}"/>
              </a:ext>
            </a:extLst>
          </p:cNvPr>
          <p:cNvSpPr txBox="1"/>
          <p:nvPr/>
        </p:nvSpPr>
        <p:spPr>
          <a:xfrm>
            <a:off x="2987391" y="1353551"/>
            <a:ext cx="7232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z~???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8C485-3496-3826-5BDD-B3E433BC3083}"/>
              </a:ext>
            </a:extLst>
          </p:cNvPr>
          <p:cNvSpPr txBox="1"/>
          <p:nvPr/>
        </p:nvSpPr>
        <p:spPr>
          <a:xfrm>
            <a:off x="1464627" y="1973514"/>
            <a:ext cx="42670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/>
                </a:solidFill>
              </a:rPr>
              <a:t>Remarkably Bright Galaxies at z&gt;10</a:t>
            </a:r>
          </a:p>
          <a:p>
            <a:endParaRPr lang="en-US" sz="3200" i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/>
                </a:solidFill>
              </a:rPr>
              <a:t>Little Red Dots aka Baby AGN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i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/>
                </a:solidFill>
              </a:rPr>
              <a:t>Metal-Poor (Metal-Free? Pop 3?) Stars</a:t>
            </a:r>
          </a:p>
          <a:p>
            <a:endParaRPr lang="en-US" sz="3200" i="1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F4CA29-E2CC-8377-D643-E2483F53590F}"/>
              </a:ext>
            </a:extLst>
          </p:cNvPr>
          <p:cNvSpPr/>
          <p:nvPr/>
        </p:nvSpPr>
        <p:spPr>
          <a:xfrm>
            <a:off x="1407530" y="1847620"/>
            <a:ext cx="3883355" cy="4260539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E96304-FDA3-7CFE-E8D2-9A47B3AB3FA3}"/>
              </a:ext>
            </a:extLst>
          </p:cNvPr>
          <p:cNvCxnSpPr>
            <a:cxnSpLocks/>
          </p:cNvCxnSpPr>
          <p:nvPr/>
        </p:nvCxnSpPr>
        <p:spPr>
          <a:xfrm flipH="1">
            <a:off x="5503333" y="3954006"/>
            <a:ext cx="358378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A2ACC2B-0046-E66E-4F00-66CF4D639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0237" y="3222710"/>
            <a:ext cx="2633932" cy="148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819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8EDF9-9542-F544-B378-924379E87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droppedImage.tiff">
            <a:extLst>
              <a:ext uri="{FF2B5EF4-FFF2-40B4-BE49-F238E27FC236}">
                <a16:creationId xmlns:a16="http://schemas.microsoft.com/office/drawing/2014/main" id="{04292C34-408F-0442-9082-01E9D5581D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3"/>
          <a:stretch/>
        </p:blipFill>
        <p:spPr>
          <a:xfrm>
            <a:off x="-10484" y="1825625"/>
            <a:ext cx="12202484" cy="4351338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129D43-8707-CC4F-A637-99925EC261B3}"/>
              </a:ext>
            </a:extLst>
          </p:cNvPr>
          <p:cNvSpPr txBox="1"/>
          <p:nvPr/>
        </p:nvSpPr>
        <p:spPr>
          <a:xfrm>
            <a:off x="-10484" y="6119336"/>
            <a:ext cx="7024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Big </a:t>
            </a:r>
          </a:p>
          <a:p>
            <a:r>
              <a:rPr lang="en-US" sz="2100" dirty="0">
                <a:solidFill>
                  <a:schemeClr val="bg2"/>
                </a:solidFill>
              </a:rPr>
              <a:t>Bang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4A9DF4-526E-5E4A-97FF-5A79D6EB0268}"/>
              </a:ext>
            </a:extLst>
          </p:cNvPr>
          <p:cNvSpPr txBox="1"/>
          <p:nvPr/>
        </p:nvSpPr>
        <p:spPr>
          <a:xfrm>
            <a:off x="2485588" y="6158383"/>
            <a:ext cx="17268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Cosmic Dawn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FF43F9-B79F-D446-85CC-E4F995B88BDE}"/>
              </a:ext>
            </a:extLst>
          </p:cNvPr>
          <p:cNvSpPr txBox="1"/>
          <p:nvPr/>
        </p:nvSpPr>
        <p:spPr>
          <a:xfrm>
            <a:off x="5704328" y="6167673"/>
            <a:ext cx="15376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Reionization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DB6465-DDFE-0E4F-B806-92492669F0FA}"/>
              </a:ext>
            </a:extLst>
          </p:cNvPr>
          <p:cNvSpPr txBox="1"/>
          <p:nvPr/>
        </p:nvSpPr>
        <p:spPr>
          <a:xfrm>
            <a:off x="11144984" y="6108159"/>
            <a:ext cx="10096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Present</a:t>
            </a:r>
          </a:p>
          <a:p>
            <a:r>
              <a:rPr lang="en-US" sz="2100" dirty="0">
                <a:solidFill>
                  <a:schemeClr val="bg2"/>
                </a:solidFill>
              </a:rPr>
              <a:t>Day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77EBEC7-FDD2-D842-98AE-092D53936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104" y="27988"/>
            <a:ext cx="11400162" cy="1325563"/>
          </a:xfrm>
        </p:spPr>
        <p:txBody>
          <a:bodyPr/>
          <a:lstStyle/>
          <a:p>
            <a:r>
              <a:rPr lang="en-US" dirty="0"/>
              <a:t>New classes of objects at the cosmic frontier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1D9D2B-9D11-A64A-B39E-DCC51D3F316C}"/>
              </a:ext>
            </a:extLst>
          </p:cNvPr>
          <p:cNvSpPr txBox="1"/>
          <p:nvPr/>
        </p:nvSpPr>
        <p:spPr>
          <a:xfrm>
            <a:off x="993731" y="6142561"/>
            <a:ext cx="7377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Dark</a:t>
            </a:r>
          </a:p>
          <a:p>
            <a:r>
              <a:rPr lang="en-US" sz="2100" dirty="0">
                <a:solidFill>
                  <a:schemeClr val="bg2"/>
                </a:solidFill>
              </a:rPr>
              <a:t>Ages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42C3E-D1F9-E64E-8EDC-B6E6EDD0BBF9}"/>
              </a:ext>
            </a:extLst>
          </p:cNvPr>
          <p:cNvSpPr txBox="1"/>
          <p:nvPr/>
        </p:nvSpPr>
        <p:spPr>
          <a:xfrm>
            <a:off x="11323662" y="1502460"/>
            <a:ext cx="412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90000"/>
                  </a:schemeClr>
                </a:solidFill>
              </a:rPr>
              <a:t>Loeb+06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58E94-2B8E-0298-9381-ACB1A83B147D}"/>
              </a:ext>
            </a:extLst>
          </p:cNvPr>
          <p:cNvSpPr txBox="1"/>
          <p:nvPr/>
        </p:nvSpPr>
        <p:spPr>
          <a:xfrm>
            <a:off x="340734" y="1108956"/>
            <a:ext cx="15058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z~1100</a:t>
            </a:r>
          </a:p>
          <a:p>
            <a:r>
              <a:rPr lang="en-US" sz="2100" dirty="0">
                <a:solidFill>
                  <a:schemeClr val="bg2"/>
                </a:solidFill>
              </a:rPr>
              <a:t>400, 000 yrs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09BF80-CC42-84E5-1400-1548A2D430E6}"/>
              </a:ext>
            </a:extLst>
          </p:cNvPr>
          <p:cNvSpPr txBox="1"/>
          <p:nvPr/>
        </p:nvSpPr>
        <p:spPr>
          <a:xfrm>
            <a:off x="8342941" y="1083573"/>
            <a:ext cx="9941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z~6</a:t>
            </a:r>
          </a:p>
          <a:p>
            <a:r>
              <a:rPr lang="en-US" sz="2100" dirty="0">
                <a:solidFill>
                  <a:schemeClr val="bg2"/>
                </a:solidFill>
              </a:rPr>
              <a:t>1bn yrs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1095AC-899A-8CE5-6F2C-C9D428DD1871}"/>
              </a:ext>
            </a:extLst>
          </p:cNvPr>
          <p:cNvSpPr txBox="1"/>
          <p:nvPr/>
        </p:nvSpPr>
        <p:spPr>
          <a:xfrm>
            <a:off x="2987391" y="1353551"/>
            <a:ext cx="7232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z~???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8C485-3496-3826-5BDD-B3E433BC3083}"/>
              </a:ext>
            </a:extLst>
          </p:cNvPr>
          <p:cNvSpPr txBox="1"/>
          <p:nvPr/>
        </p:nvSpPr>
        <p:spPr>
          <a:xfrm>
            <a:off x="1464627" y="1973514"/>
            <a:ext cx="42670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/>
                </a:solidFill>
              </a:rPr>
              <a:t>Remarkably Bright Galaxies at z&gt;10</a:t>
            </a:r>
          </a:p>
          <a:p>
            <a:endParaRPr lang="en-US" sz="3200" i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>
                    <a:lumMod val="65000"/>
                  </a:schemeClr>
                </a:solidFill>
              </a:rPr>
              <a:t>Little Red Dots aka Baby AGN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i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>
                    <a:lumMod val="65000"/>
                  </a:schemeClr>
                </a:solidFill>
              </a:rPr>
              <a:t>Metal-Poor (Metal-Free? Pop 3?) Stars</a:t>
            </a:r>
          </a:p>
          <a:p>
            <a:endParaRPr lang="en-US" sz="3200" i="1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F4CA29-E2CC-8377-D643-E2483F53590F}"/>
              </a:ext>
            </a:extLst>
          </p:cNvPr>
          <p:cNvSpPr/>
          <p:nvPr/>
        </p:nvSpPr>
        <p:spPr>
          <a:xfrm>
            <a:off x="1407530" y="1847620"/>
            <a:ext cx="3883355" cy="4260539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E96304-FDA3-7CFE-E8D2-9A47B3AB3FA3}"/>
              </a:ext>
            </a:extLst>
          </p:cNvPr>
          <p:cNvCxnSpPr>
            <a:cxnSpLocks/>
          </p:cNvCxnSpPr>
          <p:nvPr/>
        </p:nvCxnSpPr>
        <p:spPr>
          <a:xfrm flipH="1">
            <a:off x="5503333" y="3954006"/>
            <a:ext cx="358378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A2ACC2B-0046-E66E-4F00-66CF4D639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0237" y="3222710"/>
            <a:ext cx="2633932" cy="148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542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32BB-B30D-B31A-126B-6CB5A87C7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search for the first galaxies </a:t>
            </a:r>
            <a:endParaRPr lang="en-US" i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206F950-5590-0BE1-A0A6-8EC50B033375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2720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HST record-holder: </a:t>
            </a:r>
            <a:r>
              <a:rPr lang="en-US" i="1" dirty="0"/>
              <a:t>z=</a:t>
            </a:r>
            <a:r>
              <a:rPr lang="en-US" dirty="0"/>
              <a:t>11.1</a:t>
            </a:r>
            <a:r>
              <a:rPr lang="en-US" i="1" dirty="0"/>
              <a:t> </a:t>
            </a:r>
            <a:r>
              <a:rPr lang="en-US" dirty="0"/>
              <a:t>(~400 </a:t>
            </a:r>
            <a:r>
              <a:rPr lang="en-US" dirty="0" err="1"/>
              <a:t>mn</a:t>
            </a:r>
            <a:r>
              <a:rPr lang="en-US" dirty="0"/>
              <a:t> years after the Big Bang, ~billion solar masses, 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Oesch+16</a:t>
            </a:r>
            <a:r>
              <a:rPr lang="en-US" dirty="0"/>
              <a:t>) </a:t>
            </a:r>
          </a:p>
          <a:p>
            <a:endParaRPr lang="en-US" dirty="0"/>
          </a:p>
        </p:txBody>
      </p:sp>
      <p:pic>
        <p:nvPicPr>
          <p:cNvPr id="7" name="Picture 2" descr="Galaxies at the edge of the universe | Astronomy.com">
            <a:extLst>
              <a:ext uri="{FF2B5EF4-FFF2-40B4-BE49-F238E27FC236}">
                <a16:creationId xmlns:a16="http://schemas.microsoft.com/office/drawing/2014/main" id="{9F7540B0-E9E3-57FD-09EE-121954CA9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289" y="1437002"/>
            <a:ext cx="6109511" cy="338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diagram&#10;&#10;Description automatically generated">
            <a:extLst>
              <a:ext uri="{FF2B5EF4-FFF2-40B4-BE49-F238E27FC236}">
                <a16:creationId xmlns:a16="http://schemas.microsoft.com/office/drawing/2014/main" id="{2A45EC3D-F313-AF92-27A3-B0198D7E5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89" y="3657600"/>
            <a:ext cx="5827919" cy="30521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964C3C-7CC2-7B19-11E9-2D86B4A4C22C}"/>
              </a:ext>
            </a:extLst>
          </p:cNvPr>
          <p:cNvSpPr txBox="1"/>
          <p:nvPr/>
        </p:nvSpPr>
        <p:spPr>
          <a:xfrm>
            <a:off x="8168874" y="4817598"/>
            <a:ext cx="33189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GNz11 discovered with the </a:t>
            </a:r>
            <a:r>
              <a:rPr lang="en-US" sz="2100" i="1" dirty="0">
                <a:solidFill>
                  <a:schemeClr val="bg2"/>
                </a:solidFill>
              </a:rPr>
              <a:t>Hubble Space Telescope</a:t>
            </a:r>
          </a:p>
        </p:txBody>
      </p:sp>
    </p:spTree>
    <p:extLst>
      <p:ext uri="{BB962C8B-B14F-4D97-AF65-F5344CB8AC3E}">
        <p14:creationId xmlns:p14="http://schemas.microsoft.com/office/powerpoint/2010/main" val="2857480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calendar&#10;&#10;Description automatically generated">
            <a:extLst>
              <a:ext uri="{FF2B5EF4-FFF2-40B4-BE49-F238E27FC236}">
                <a16:creationId xmlns:a16="http://schemas.microsoft.com/office/drawing/2014/main" id="{766BDFB3-2BEA-6634-792F-CBEFDFD60A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001"/>
          <a:stretch/>
        </p:blipFill>
        <p:spPr>
          <a:xfrm>
            <a:off x="1273923" y="1480473"/>
            <a:ext cx="9622665" cy="175247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656643F-5EC1-6E19-90FC-5547BA7B366A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5601995" y="896782"/>
            <a:ext cx="4440271" cy="8361"/>
          </a:xfrm>
          <a:prstGeom prst="straightConnector1">
            <a:avLst/>
          </a:prstGeom>
          <a:ln w="6350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57D1A90-3AFB-261D-0CDF-0C66AF181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 </a:t>
            </a:r>
            <a:r>
              <a:rPr lang="en-US" i="1" dirty="0"/>
              <a:t>JWST…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A173B4-38A2-93D3-CF4A-798DF80C7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3267" y="-23382"/>
            <a:ext cx="2633932" cy="14815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73B15F-D220-2330-C02B-5F7518FEDF18}"/>
              </a:ext>
            </a:extLst>
          </p:cNvPr>
          <p:cNvSpPr/>
          <p:nvPr/>
        </p:nvSpPr>
        <p:spPr>
          <a:xfrm>
            <a:off x="5473148" y="1480472"/>
            <a:ext cx="5428214" cy="1752477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7D20E7-8313-E251-162A-6D0248209EB1}"/>
              </a:ext>
            </a:extLst>
          </p:cNvPr>
          <p:cNvSpPr txBox="1"/>
          <p:nvPr/>
        </p:nvSpPr>
        <p:spPr>
          <a:xfrm>
            <a:off x="7473695" y="3232950"/>
            <a:ext cx="3247684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z~12 galaxy</a:t>
            </a:r>
          </a:p>
          <a:p>
            <a:r>
              <a:rPr lang="en-US" sz="2100" dirty="0">
                <a:solidFill>
                  <a:schemeClr val="bg2"/>
                </a:solidFill>
              </a:rPr>
              <a:t>Completely invisible to HST</a:t>
            </a:r>
          </a:p>
          <a:p>
            <a:r>
              <a:rPr lang="en-US" sz="2100" dirty="0">
                <a:solidFill>
                  <a:schemeClr val="bg2"/>
                </a:solidFill>
              </a:rPr>
              <a:t>Naidu+22 </a:t>
            </a:r>
          </a:p>
        </p:txBody>
      </p:sp>
    </p:spTree>
    <p:extLst>
      <p:ext uri="{BB962C8B-B14F-4D97-AF65-F5344CB8AC3E}">
        <p14:creationId xmlns:p14="http://schemas.microsoft.com/office/powerpoint/2010/main" val="706466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1966-2CC7-71F7-2C0D-A8FF36464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Remarkably Luminous, Billion Solar Mass Galaxies at z&gt;10?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EE00618-5AC4-CD8A-E49A-75F1249F2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5C798B9-7347-8F81-79B0-C267E4CC2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2" y="1630985"/>
            <a:ext cx="9641338" cy="486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B8B450-F53E-843D-B360-2ED5FC382EB5}"/>
              </a:ext>
            </a:extLst>
          </p:cNvPr>
          <p:cNvSpPr txBox="1"/>
          <p:nvPr/>
        </p:nvSpPr>
        <p:spPr>
          <a:xfrm>
            <a:off x="7515570" y="6442502"/>
            <a:ext cx="306398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Naidu+22a, Castellano+22</a:t>
            </a:r>
          </a:p>
        </p:txBody>
      </p:sp>
    </p:spTree>
    <p:extLst>
      <p:ext uri="{BB962C8B-B14F-4D97-AF65-F5344CB8AC3E}">
        <p14:creationId xmlns:p14="http://schemas.microsoft.com/office/powerpoint/2010/main" val="3692460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24376-AB18-005B-8E25-51BFE072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many bright galaxies at very early times?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0E7552-CB94-A7BA-661E-FD5C1976C759}"/>
              </a:ext>
            </a:extLst>
          </p:cNvPr>
          <p:cNvSpPr txBox="1">
            <a:spLocks/>
          </p:cNvSpPr>
          <p:nvPr/>
        </p:nvSpPr>
        <p:spPr>
          <a:xfrm>
            <a:off x="838199" y="1825624"/>
            <a:ext cx="3945835" cy="4841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Predicted N=0 at z&gt;10 </a:t>
            </a:r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Mason+15, Williams+18, Tacchella+18</a:t>
            </a:r>
            <a:r>
              <a:rPr lang="en-US" sz="2100" dirty="0"/>
              <a:t> </a:t>
            </a:r>
          </a:p>
          <a:p>
            <a:r>
              <a:rPr lang="en-US" dirty="0"/>
              <a:t>Found N&gt;10! (“robust”/ “solid” candidates) </a:t>
            </a:r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Naidu+22a,b; Bouwens+23; Fujimoto+23</a:t>
            </a:r>
          </a:p>
          <a:p>
            <a:r>
              <a:rPr lang="en-US" dirty="0"/>
              <a:t>An “end of year one” goal requiring &gt;10x larger survey areas achieved in the first week?</a:t>
            </a:r>
          </a:p>
          <a:p>
            <a:endParaRPr lang="en-US" sz="21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1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46A1DF-6585-E488-5525-6473D9A27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4209" y="1690692"/>
            <a:ext cx="6053387" cy="43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99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24376-AB18-005B-8E25-51BFE072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 for “too bright/big to be”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2FABF-5430-94B6-F9AB-544FC2F18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682"/>
            <a:ext cx="7159171" cy="5228318"/>
          </a:xfrm>
        </p:spPr>
        <p:txBody>
          <a:bodyPr>
            <a:normAutofit/>
          </a:bodyPr>
          <a:lstStyle/>
          <a:p>
            <a:r>
              <a:rPr lang="en-US" i="1" dirty="0"/>
              <a:t>Class 1: Tweak cosmology/dark matter</a:t>
            </a:r>
          </a:p>
          <a:p>
            <a:pPr lvl="1"/>
            <a:r>
              <a:rPr lang="en-US" dirty="0"/>
              <a:t>Buy more time by z~10 with early dark energy</a:t>
            </a:r>
          </a:p>
          <a:p>
            <a:pPr lvl="1"/>
            <a:r>
              <a:rPr lang="en-US" dirty="0"/>
              <a:t>Primordial black holes as DM candidate</a:t>
            </a:r>
          </a:p>
          <a:p>
            <a:pPr lvl="1"/>
            <a:r>
              <a:rPr lang="en-US" dirty="0"/>
              <a:t>…</a:t>
            </a:r>
          </a:p>
          <a:p>
            <a:r>
              <a:rPr lang="en-US" i="1" dirty="0"/>
              <a:t>Class 2: Boost brightness with baryons            (i.e., bright but not “too big”)</a:t>
            </a:r>
          </a:p>
          <a:p>
            <a:pPr lvl="1"/>
            <a:r>
              <a:rPr lang="en-US" dirty="0"/>
              <a:t>Ultra-luminous first stars </a:t>
            </a:r>
          </a:p>
          <a:p>
            <a:pPr lvl="1"/>
            <a:r>
              <a:rPr lang="en-US" dirty="0"/>
              <a:t>Early black holes</a:t>
            </a:r>
          </a:p>
          <a:p>
            <a:pPr lvl="1"/>
            <a:r>
              <a:rPr lang="en-US" dirty="0"/>
              <a:t>Higher star-formation efficiency </a:t>
            </a:r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Sultan’s talk</a:t>
            </a:r>
          </a:p>
          <a:p>
            <a:pPr lvl="1"/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520D336-E31F-B745-210E-88041AF407AF}"/>
              </a:ext>
            </a:extLst>
          </p:cNvPr>
          <p:cNvSpPr txBox="1">
            <a:spLocks/>
          </p:cNvSpPr>
          <p:nvPr/>
        </p:nvSpPr>
        <p:spPr>
          <a:xfrm>
            <a:off x="6948714" y="1825625"/>
            <a:ext cx="4751360" cy="4836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77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6B9E32-9440-D922-24A6-0DBB05F00280}"/>
              </a:ext>
            </a:extLst>
          </p:cNvPr>
          <p:cNvSpPr txBox="1"/>
          <p:nvPr/>
        </p:nvSpPr>
        <p:spPr>
          <a:xfrm>
            <a:off x="8008583" y="1448586"/>
            <a:ext cx="263162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e.g.,</a:t>
            </a:r>
          </a:p>
          <a:p>
            <a:r>
              <a:rPr lang="en-US" sz="2100" dirty="0">
                <a:solidFill>
                  <a:schemeClr val="bg2"/>
                </a:solidFill>
              </a:rPr>
              <a:t>Riaz+22</a:t>
            </a:r>
          </a:p>
          <a:p>
            <a:r>
              <a:rPr lang="en-US" sz="2100" dirty="0">
                <a:solidFill>
                  <a:schemeClr val="bg2"/>
                </a:solidFill>
              </a:rPr>
              <a:t>Ziparo+22</a:t>
            </a:r>
          </a:p>
          <a:p>
            <a:r>
              <a:rPr lang="en-US" sz="2100" dirty="0">
                <a:solidFill>
                  <a:schemeClr val="bg2"/>
                </a:solidFill>
              </a:rPr>
              <a:t>Ferrara+22</a:t>
            </a:r>
          </a:p>
          <a:p>
            <a:r>
              <a:rPr lang="en-US" sz="2100" dirty="0">
                <a:solidFill>
                  <a:schemeClr val="bg2"/>
                </a:solidFill>
              </a:rPr>
              <a:t>Steinhardt+22</a:t>
            </a:r>
          </a:p>
          <a:p>
            <a:r>
              <a:rPr lang="en-US" sz="2100" dirty="0">
                <a:solidFill>
                  <a:schemeClr val="bg2"/>
                </a:solidFill>
              </a:rPr>
              <a:t>Boylan-</a:t>
            </a:r>
            <a:r>
              <a:rPr lang="en-US" sz="2100" dirty="0" err="1">
                <a:solidFill>
                  <a:schemeClr val="bg2"/>
                </a:solidFill>
              </a:rPr>
              <a:t>Kolchin</a:t>
            </a:r>
            <a:r>
              <a:rPr lang="en-US" sz="2100" dirty="0">
                <a:solidFill>
                  <a:schemeClr val="bg2"/>
                </a:solidFill>
              </a:rPr>
              <a:t> 22</a:t>
            </a:r>
          </a:p>
          <a:p>
            <a:r>
              <a:rPr lang="en-US" sz="2100" dirty="0">
                <a:solidFill>
                  <a:schemeClr val="bg2"/>
                </a:solidFill>
              </a:rPr>
              <a:t>Lovell+22</a:t>
            </a:r>
          </a:p>
          <a:p>
            <a:r>
              <a:rPr lang="en-US" sz="2100" dirty="0">
                <a:solidFill>
                  <a:schemeClr val="bg2"/>
                </a:solidFill>
              </a:rPr>
              <a:t>Mirocha+22</a:t>
            </a:r>
          </a:p>
          <a:p>
            <a:r>
              <a:rPr lang="en-US" sz="2100" dirty="0">
                <a:solidFill>
                  <a:schemeClr val="bg2"/>
                </a:solidFill>
              </a:rPr>
              <a:t>Mason+23</a:t>
            </a:r>
          </a:p>
          <a:p>
            <a:r>
              <a:rPr lang="en-US" sz="2100" dirty="0">
                <a:solidFill>
                  <a:schemeClr val="bg2"/>
                </a:solidFill>
              </a:rPr>
              <a:t>Pacucci+23</a:t>
            </a:r>
          </a:p>
          <a:p>
            <a:r>
              <a:rPr lang="en-US" sz="2100" dirty="0">
                <a:solidFill>
                  <a:schemeClr val="bg2"/>
                </a:solidFill>
              </a:rPr>
              <a:t>Menci+23</a:t>
            </a:r>
          </a:p>
          <a:p>
            <a:r>
              <a:rPr lang="en-US" sz="2100" dirty="0" err="1">
                <a:solidFill>
                  <a:schemeClr val="bg2"/>
                </a:solidFill>
              </a:rPr>
              <a:t>Boyuan</a:t>
            </a:r>
            <a:r>
              <a:rPr lang="en-US" sz="2100" dirty="0">
                <a:solidFill>
                  <a:schemeClr val="bg2"/>
                </a:solidFill>
              </a:rPr>
              <a:t> &amp; </a:t>
            </a:r>
            <a:r>
              <a:rPr lang="en-US" sz="2100" dirty="0" err="1">
                <a:solidFill>
                  <a:schemeClr val="bg2"/>
                </a:solidFill>
              </a:rPr>
              <a:t>Bromm</a:t>
            </a:r>
            <a:r>
              <a:rPr lang="en-US" sz="2100" dirty="0">
                <a:solidFill>
                  <a:schemeClr val="bg2"/>
                </a:solidFill>
              </a:rPr>
              <a:t> 23</a:t>
            </a:r>
          </a:p>
          <a:p>
            <a:r>
              <a:rPr lang="en-US" sz="2100" dirty="0">
                <a:solidFill>
                  <a:schemeClr val="bg2"/>
                </a:solidFill>
              </a:rPr>
              <a:t>…</a:t>
            </a:r>
          </a:p>
          <a:p>
            <a:endParaRPr lang="en-US" sz="2100" dirty="0">
              <a:solidFill>
                <a:schemeClr val="bg2"/>
              </a:solidFill>
            </a:endParaRPr>
          </a:p>
          <a:p>
            <a:endParaRPr lang="en-US" sz="2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48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B61C5-A26B-0AAE-27DB-FBE934B98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5622418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Solving “too bright/big to be”: JWST spectroscopy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6C472-339F-1C5E-8C35-D7E69F90B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1961"/>
            <a:ext cx="5257800" cy="47360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These really bright sources have not been followed up yet!</a:t>
            </a:r>
          </a:p>
          <a:p>
            <a:r>
              <a:rPr lang="en-US" dirty="0"/>
              <a:t>Coming next month! (GO: 3703, Zavala+; 3073, Castellano+)</a:t>
            </a:r>
          </a:p>
          <a:p>
            <a:endParaRPr lang="en-US" dirty="0"/>
          </a:p>
          <a:p>
            <a:pPr marL="0" indent="0">
              <a:buNone/>
            </a:pPr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dirty="0"/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F1930D-07C9-1A2F-643F-CBC4C09210B7}"/>
              </a:ext>
            </a:extLst>
          </p:cNvPr>
          <p:cNvSpPr txBox="1"/>
          <p:nvPr/>
        </p:nvSpPr>
        <p:spPr>
          <a:xfrm>
            <a:off x="7778338" y="6348045"/>
            <a:ext cx="43532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Simulated </a:t>
            </a:r>
            <a:r>
              <a:rPr lang="en-US" sz="2100" dirty="0" err="1">
                <a:solidFill>
                  <a:schemeClr val="bg2"/>
                </a:solidFill>
              </a:rPr>
              <a:t>NIRSpec</a:t>
            </a:r>
            <a:r>
              <a:rPr lang="en-US" sz="2100" dirty="0">
                <a:solidFill>
                  <a:schemeClr val="bg2"/>
                </a:solidFill>
              </a:rPr>
              <a:t> spectrum</a:t>
            </a: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14AC163-419B-945F-B26E-3108CB798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469" y="857949"/>
            <a:ext cx="4865315" cy="549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15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8EDF9-9542-F544-B378-924379E87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droppedImage.tiff">
            <a:extLst>
              <a:ext uri="{FF2B5EF4-FFF2-40B4-BE49-F238E27FC236}">
                <a16:creationId xmlns:a16="http://schemas.microsoft.com/office/drawing/2014/main" id="{04292C34-408F-0442-9082-01E9D5581D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3"/>
          <a:stretch/>
        </p:blipFill>
        <p:spPr>
          <a:xfrm>
            <a:off x="-10484" y="1825625"/>
            <a:ext cx="12202484" cy="4351338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129D43-8707-CC4F-A637-99925EC261B3}"/>
              </a:ext>
            </a:extLst>
          </p:cNvPr>
          <p:cNvSpPr txBox="1"/>
          <p:nvPr/>
        </p:nvSpPr>
        <p:spPr>
          <a:xfrm>
            <a:off x="-10484" y="6119336"/>
            <a:ext cx="7024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Big </a:t>
            </a:r>
          </a:p>
          <a:p>
            <a:r>
              <a:rPr lang="en-US" sz="2100" dirty="0">
                <a:solidFill>
                  <a:schemeClr val="bg2"/>
                </a:solidFill>
              </a:rPr>
              <a:t>Bang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4A9DF4-526E-5E4A-97FF-5A79D6EB0268}"/>
              </a:ext>
            </a:extLst>
          </p:cNvPr>
          <p:cNvSpPr txBox="1"/>
          <p:nvPr/>
        </p:nvSpPr>
        <p:spPr>
          <a:xfrm>
            <a:off x="2485588" y="6158383"/>
            <a:ext cx="17268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Cosmic Dawn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FF43F9-B79F-D446-85CC-E4F995B88BDE}"/>
              </a:ext>
            </a:extLst>
          </p:cNvPr>
          <p:cNvSpPr txBox="1"/>
          <p:nvPr/>
        </p:nvSpPr>
        <p:spPr>
          <a:xfrm>
            <a:off x="5704328" y="6167673"/>
            <a:ext cx="15376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Reionization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DB6465-DDFE-0E4F-B806-92492669F0FA}"/>
              </a:ext>
            </a:extLst>
          </p:cNvPr>
          <p:cNvSpPr txBox="1"/>
          <p:nvPr/>
        </p:nvSpPr>
        <p:spPr>
          <a:xfrm>
            <a:off x="11144984" y="6108159"/>
            <a:ext cx="10096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Present</a:t>
            </a:r>
          </a:p>
          <a:p>
            <a:r>
              <a:rPr lang="en-US" sz="2100" dirty="0">
                <a:solidFill>
                  <a:schemeClr val="bg2"/>
                </a:solidFill>
              </a:rPr>
              <a:t>Day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77EBEC7-FDD2-D842-98AE-092D53936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104" y="27988"/>
            <a:ext cx="11400162" cy="1325563"/>
          </a:xfrm>
        </p:spPr>
        <p:txBody>
          <a:bodyPr/>
          <a:lstStyle/>
          <a:p>
            <a:r>
              <a:rPr lang="en-US" dirty="0"/>
              <a:t>New classes of objects at the cosmic frontier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1D9D2B-9D11-A64A-B39E-DCC51D3F316C}"/>
              </a:ext>
            </a:extLst>
          </p:cNvPr>
          <p:cNvSpPr txBox="1"/>
          <p:nvPr/>
        </p:nvSpPr>
        <p:spPr>
          <a:xfrm>
            <a:off x="993731" y="6142561"/>
            <a:ext cx="7377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Dark</a:t>
            </a:r>
          </a:p>
          <a:p>
            <a:r>
              <a:rPr lang="en-US" sz="2100" dirty="0">
                <a:solidFill>
                  <a:schemeClr val="bg2"/>
                </a:solidFill>
              </a:rPr>
              <a:t>Ages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42C3E-D1F9-E64E-8EDC-B6E6EDD0BBF9}"/>
              </a:ext>
            </a:extLst>
          </p:cNvPr>
          <p:cNvSpPr txBox="1"/>
          <p:nvPr/>
        </p:nvSpPr>
        <p:spPr>
          <a:xfrm>
            <a:off x="11323662" y="1502460"/>
            <a:ext cx="412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90000"/>
                  </a:schemeClr>
                </a:solidFill>
              </a:rPr>
              <a:t>Loeb+06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58E94-2B8E-0298-9381-ACB1A83B147D}"/>
              </a:ext>
            </a:extLst>
          </p:cNvPr>
          <p:cNvSpPr txBox="1"/>
          <p:nvPr/>
        </p:nvSpPr>
        <p:spPr>
          <a:xfrm>
            <a:off x="340734" y="1108956"/>
            <a:ext cx="15058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z~1100</a:t>
            </a:r>
          </a:p>
          <a:p>
            <a:r>
              <a:rPr lang="en-US" sz="2100" dirty="0">
                <a:solidFill>
                  <a:schemeClr val="bg2"/>
                </a:solidFill>
              </a:rPr>
              <a:t>400, 000 yrs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09BF80-CC42-84E5-1400-1548A2D430E6}"/>
              </a:ext>
            </a:extLst>
          </p:cNvPr>
          <p:cNvSpPr txBox="1"/>
          <p:nvPr/>
        </p:nvSpPr>
        <p:spPr>
          <a:xfrm>
            <a:off x="8342941" y="1083573"/>
            <a:ext cx="9941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z~6</a:t>
            </a:r>
          </a:p>
          <a:p>
            <a:r>
              <a:rPr lang="en-US" sz="2100" dirty="0">
                <a:solidFill>
                  <a:schemeClr val="bg2"/>
                </a:solidFill>
              </a:rPr>
              <a:t>1bn yrs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1095AC-899A-8CE5-6F2C-C9D428DD1871}"/>
              </a:ext>
            </a:extLst>
          </p:cNvPr>
          <p:cNvSpPr txBox="1"/>
          <p:nvPr/>
        </p:nvSpPr>
        <p:spPr>
          <a:xfrm>
            <a:off x="2987391" y="1353551"/>
            <a:ext cx="7232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z~???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8C485-3496-3826-5BDD-B3E433BC3083}"/>
              </a:ext>
            </a:extLst>
          </p:cNvPr>
          <p:cNvSpPr txBox="1"/>
          <p:nvPr/>
        </p:nvSpPr>
        <p:spPr>
          <a:xfrm>
            <a:off x="1464627" y="1973514"/>
            <a:ext cx="42670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>
                    <a:lumMod val="65000"/>
                  </a:schemeClr>
                </a:solidFill>
              </a:rPr>
              <a:t>Remarkably Bright Galaxies at z&gt;10</a:t>
            </a:r>
          </a:p>
          <a:p>
            <a:endParaRPr lang="en-US" sz="3200" i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/>
                </a:solidFill>
              </a:rPr>
              <a:t>Little Red Dots aka Baby AGN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i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>
                    <a:lumMod val="65000"/>
                  </a:schemeClr>
                </a:solidFill>
              </a:rPr>
              <a:t>Metal-Poor (Metal-Free? Pop 3?) Stars</a:t>
            </a:r>
          </a:p>
          <a:p>
            <a:endParaRPr lang="en-US" sz="3200" i="1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F4CA29-E2CC-8377-D643-E2483F53590F}"/>
              </a:ext>
            </a:extLst>
          </p:cNvPr>
          <p:cNvSpPr/>
          <p:nvPr/>
        </p:nvSpPr>
        <p:spPr>
          <a:xfrm>
            <a:off x="1407530" y="1847620"/>
            <a:ext cx="3883355" cy="4260539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E96304-FDA3-7CFE-E8D2-9A47B3AB3FA3}"/>
              </a:ext>
            </a:extLst>
          </p:cNvPr>
          <p:cNvCxnSpPr>
            <a:cxnSpLocks/>
          </p:cNvCxnSpPr>
          <p:nvPr/>
        </p:nvCxnSpPr>
        <p:spPr>
          <a:xfrm flipH="1">
            <a:off x="5503333" y="3954006"/>
            <a:ext cx="358378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A2ACC2B-0046-E66E-4F00-66CF4D639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0237" y="3222710"/>
            <a:ext cx="2633932" cy="148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70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C91E8-9788-5B46-B0B7-DE071A371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171" y="1545721"/>
            <a:ext cx="10515600" cy="1325563"/>
          </a:xfrm>
        </p:spPr>
        <p:txBody>
          <a:bodyPr/>
          <a:lstStyle/>
          <a:p>
            <a:r>
              <a:rPr lang="en-US" dirty="0"/>
              <a:t>&lt;1% of galaxies at z&gt;6 have spectra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635BA9-B612-B718-77BF-4C062AEEBF5F}"/>
              </a:ext>
            </a:extLst>
          </p:cNvPr>
          <p:cNvSpPr txBox="1">
            <a:spLocks/>
          </p:cNvSpPr>
          <p:nvPr/>
        </p:nvSpPr>
        <p:spPr>
          <a:xfrm>
            <a:off x="828171" y="15457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 golden era for early universe science</a:t>
            </a:r>
            <a:endParaRPr lang="en-US" dirty="0"/>
          </a:p>
        </p:txBody>
      </p:sp>
      <p:pic>
        <p:nvPicPr>
          <p:cNvPr id="8" name="Picture 4" descr="Roman Space Telescope/NASA">
            <a:extLst>
              <a:ext uri="{FF2B5EF4-FFF2-40B4-BE49-F238E27FC236}">
                <a16:creationId xmlns:a16="http://schemas.microsoft.com/office/drawing/2014/main" id="{348C2EF1-F3B6-2B9F-4AE6-2C06D28B3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212" y="2993087"/>
            <a:ext cx="1924510" cy="192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Euclid Consortium | A space mission to map the Dark Universe">
            <a:extLst>
              <a:ext uri="{FF2B5EF4-FFF2-40B4-BE49-F238E27FC236}">
                <a16:creationId xmlns:a16="http://schemas.microsoft.com/office/drawing/2014/main" id="{9F02619A-840D-D79D-1501-F46FD1C6C8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8" r="12433" b="10602"/>
          <a:stretch/>
        </p:blipFill>
        <p:spPr bwMode="auto">
          <a:xfrm>
            <a:off x="1968822" y="3006217"/>
            <a:ext cx="2057400" cy="18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9DE567D-CF5B-61A2-A1BF-F54C4CD64E49}"/>
              </a:ext>
            </a:extLst>
          </p:cNvPr>
          <p:cNvSpPr txBox="1">
            <a:spLocks/>
          </p:cNvSpPr>
          <p:nvPr/>
        </p:nvSpPr>
        <p:spPr>
          <a:xfrm>
            <a:off x="7690670" y="3687254"/>
            <a:ext cx="38087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Rest-UV spectroscopy at z&gt;6 – e.g.,  LyA (reionization), </a:t>
            </a:r>
            <a:r>
              <a:rPr lang="en-US" dirty="0" err="1"/>
              <a:t>HeII</a:t>
            </a:r>
            <a:r>
              <a:rPr lang="en-US" dirty="0"/>
              <a:t> (Pop III), CIV (AGN)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2E74278-03A2-4325-B835-E79B691EDC31}"/>
              </a:ext>
            </a:extLst>
          </p:cNvPr>
          <p:cNvSpPr txBox="1">
            <a:spLocks/>
          </p:cNvSpPr>
          <p:nvPr/>
        </p:nvSpPr>
        <p:spPr>
          <a:xfrm>
            <a:off x="4043201" y="2588543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Roman (2027)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6A9826B-E96F-7CB7-51B0-B6644C1453D2}"/>
              </a:ext>
            </a:extLst>
          </p:cNvPr>
          <p:cNvSpPr txBox="1">
            <a:spLocks/>
          </p:cNvSpPr>
          <p:nvPr/>
        </p:nvSpPr>
        <p:spPr>
          <a:xfrm>
            <a:off x="2274963" y="2586112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Euclid (2023)</a:t>
            </a:r>
          </a:p>
        </p:txBody>
      </p:sp>
      <p:pic>
        <p:nvPicPr>
          <p:cNvPr id="21" name="Picture 20" descr="Diagram, schematic&#10;&#10;Description automatically generated">
            <a:extLst>
              <a:ext uri="{FF2B5EF4-FFF2-40B4-BE49-F238E27FC236}">
                <a16:creationId xmlns:a16="http://schemas.microsoft.com/office/drawing/2014/main" id="{7FA1C502-F7EB-249F-D73F-02E4F538F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14" y="1863998"/>
            <a:ext cx="11562640" cy="381262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3586178-9723-0605-DDF6-8F5040B72F4E}"/>
              </a:ext>
            </a:extLst>
          </p:cNvPr>
          <p:cNvSpPr/>
          <p:nvPr/>
        </p:nvSpPr>
        <p:spPr>
          <a:xfrm>
            <a:off x="1834511" y="2020394"/>
            <a:ext cx="9763932" cy="1738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8F2D73-1004-5075-5784-7A184C91E8E2}"/>
              </a:ext>
            </a:extLst>
          </p:cNvPr>
          <p:cNvSpPr txBox="1"/>
          <p:nvPr/>
        </p:nvSpPr>
        <p:spPr>
          <a:xfrm>
            <a:off x="1653475" y="4021858"/>
            <a:ext cx="1181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Lyman-</a:t>
            </a:r>
            <a:r>
              <a:rPr lang="el-GR" sz="2400" dirty="0"/>
              <a:t>α</a:t>
            </a:r>
            <a:endParaRPr lang="en-US" sz="2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82704F-D4AA-3850-17C4-A9EE6C91D9AF}"/>
              </a:ext>
            </a:extLst>
          </p:cNvPr>
          <p:cNvSpPr txBox="1"/>
          <p:nvPr/>
        </p:nvSpPr>
        <p:spPr>
          <a:xfrm>
            <a:off x="8294721" y="4114191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[OIII]+Hb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36AA7E-B0FA-3526-716D-59277125A5CA}"/>
              </a:ext>
            </a:extLst>
          </p:cNvPr>
          <p:cNvSpPr txBox="1"/>
          <p:nvPr/>
        </p:nvSpPr>
        <p:spPr>
          <a:xfrm>
            <a:off x="10380417" y="4114191"/>
            <a:ext cx="633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Ha+</a:t>
            </a:r>
          </a:p>
          <a:p>
            <a:r>
              <a:rPr lang="en-US" dirty="0"/>
              <a:t>[NII]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04C07C-D715-E819-8C03-4AF7BBEB5FDD}"/>
              </a:ext>
            </a:extLst>
          </p:cNvPr>
          <p:cNvSpPr/>
          <p:nvPr/>
        </p:nvSpPr>
        <p:spPr>
          <a:xfrm>
            <a:off x="7630626" y="1993393"/>
            <a:ext cx="3885310" cy="3004053"/>
          </a:xfrm>
          <a:prstGeom prst="rect">
            <a:avLst/>
          </a:prstGeom>
          <a:solidFill>
            <a:schemeClr val="accent2">
              <a:alpha val="24753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8C00"/>
                </a:solidFill>
              </a:rPr>
              <a:t>Beyond ground-based telescopes at z&gt;3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A2AA27FF-916C-FF62-F183-3190F6CFBAD3}"/>
              </a:ext>
            </a:extLst>
          </p:cNvPr>
          <p:cNvSpPr txBox="1">
            <a:spLocks/>
          </p:cNvSpPr>
          <p:nvPr/>
        </p:nvSpPr>
        <p:spPr>
          <a:xfrm>
            <a:off x="838201" y="220158"/>
            <a:ext cx="107602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&lt;1% of photometrically selected galaxies at z&gt;6 had spectra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2CBB80B-0270-B922-7CEA-DD4495255093}"/>
              </a:ext>
            </a:extLst>
          </p:cNvPr>
          <p:cNvSpPr txBox="1"/>
          <p:nvPr/>
        </p:nvSpPr>
        <p:spPr>
          <a:xfrm>
            <a:off x="9101946" y="5676618"/>
            <a:ext cx="325276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Stack from XLSz2 Survey</a:t>
            </a:r>
          </a:p>
          <a:p>
            <a:r>
              <a:rPr lang="en-US" sz="2100" dirty="0">
                <a:solidFill>
                  <a:schemeClr val="bg2"/>
                </a:solidFill>
              </a:rPr>
              <a:t>Naidu+22c</a:t>
            </a:r>
          </a:p>
          <a:p>
            <a:endParaRPr lang="en-US" sz="2100" dirty="0">
              <a:solidFill>
                <a:schemeClr val="bg2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7D6C370-3327-D0CD-FACC-4B8AB45FE8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576"/>
          <a:stretch/>
        </p:blipFill>
        <p:spPr>
          <a:xfrm>
            <a:off x="1782084" y="2615326"/>
            <a:ext cx="5676377" cy="78687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CDE480C-60F2-04A7-7518-8BDF2A5CF9BB}"/>
              </a:ext>
            </a:extLst>
          </p:cNvPr>
          <p:cNvSpPr txBox="1"/>
          <p:nvPr/>
        </p:nvSpPr>
        <p:spPr>
          <a:xfrm>
            <a:off x="3825162" y="2264734"/>
            <a:ext cx="6078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z~6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3E9158-835B-48ED-DEBC-D3EC2A39AADE}"/>
              </a:ext>
            </a:extLst>
          </p:cNvPr>
          <p:cNvSpPr txBox="1"/>
          <p:nvPr/>
        </p:nvSpPr>
        <p:spPr>
          <a:xfrm>
            <a:off x="2834824" y="5792033"/>
            <a:ext cx="4288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Most fundamental quantities like stellar masses uncertain</a:t>
            </a:r>
          </a:p>
        </p:txBody>
      </p:sp>
    </p:spTree>
    <p:extLst>
      <p:ext uri="{BB962C8B-B14F-4D97-AF65-F5344CB8AC3E}">
        <p14:creationId xmlns:p14="http://schemas.microsoft.com/office/powerpoint/2010/main" val="99014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0158"/>
            <a:ext cx="11646653" cy="1325563"/>
          </a:xfrm>
        </p:spPr>
        <p:txBody>
          <a:bodyPr/>
          <a:lstStyle/>
          <a:p>
            <a:r>
              <a:rPr lang="en-US" dirty="0"/>
              <a:t>From zero rest-optical spectra to ~3000 at z&gt;6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838201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F9E399-0168-9C71-D446-4EE24E567CB6}"/>
              </a:ext>
            </a:extLst>
          </p:cNvPr>
          <p:cNvSpPr txBox="1"/>
          <p:nvPr/>
        </p:nvSpPr>
        <p:spPr>
          <a:xfrm>
            <a:off x="2233934" y="2702299"/>
            <a:ext cx="8835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z~7</a:t>
            </a:r>
          </a:p>
          <a:p>
            <a:r>
              <a:rPr lang="en-US" sz="2200" dirty="0"/>
              <a:t>Faint</a:t>
            </a:r>
          </a:p>
          <a:p>
            <a:r>
              <a:rPr lang="en-US" sz="2200" dirty="0"/>
              <a:t>AGN?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89458CE-4949-6121-9D83-EAAB8C102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29682"/>
            <a:ext cx="8017932" cy="5169051"/>
          </a:xfrm>
        </p:spPr>
        <p:txBody>
          <a:bodyPr>
            <a:normAutofit/>
          </a:bodyPr>
          <a:lstStyle/>
          <a:p>
            <a:r>
              <a:rPr lang="en-US" dirty="0"/>
              <a:t>Cosmic Dawn Survey (PI: Naidu)</a:t>
            </a:r>
          </a:p>
          <a:p>
            <a:pPr lvl="1"/>
            <a:r>
              <a:rPr lang="en-US" dirty="0"/>
              <a:t>Grism spectroscopy of most distant </a:t>
            </a:r>
            <a:r>
              <a:rPr lang="en-US" dirty="0" err="1"/>
              <a:t>overdensity</a:t>
            </a:r>
            <a:r>
              <a:rPr lang="en-US" dirty="0"/>
              <a:t> at z~9</a:t>
            </a:r>
          </a:p>
          <a:p>
            <a:r>
              <a:rPr lang="en-US" dirty="0"/>
              <a:t>COLA1 (PI: Naidu &amp; </a:t>
            </a:r>
            <a:r>
              <a:rPr lang="en-US" dirty="0" err="1"/>
              <a:t>Matthee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Grism </a:t>
            </a:r>
            <a:r>
              <a:rPr lang="en-US" dirty="0" err="1"/>
              <a:t>pectroscopy</a:t>
            </a:r>
            <a:r>
              <a:rPr lang="en-US" dirty="0"/>
              <a:t> of a </a:t>
            </a:r>
            <a:r>
              <a:rPr lang="en-US" i="1" dirty="0"/>
              <a:t>bubble</a:t>
            </a:r>
            <a:r>
              <a:rPr lang="en-US" dirty="0"/>
              <a:t> during reionization</a:t>
            </a:r>
          </a:p>
          <a:p>
            <a:r>
              <a:rPr lang="en-US" dirty="0"/>
              <a:t>FRESCO (PI: </a:t>
            </a:r>
            <a:r>
              <a:rPr lang="en-US" dirty="0" err="1"/>
              <a:t>Oesch</a:t>
            </a:r>
            <a:r>
              <a:rPr lang="en-US" dirty="0"/>
              <a:t>)</a:t>
            </a:r>
          </a:p>
          <a:p>
            <a:pPr lvl="1"/>
            <a:r>
              <a:rPr lang="en-US" i="1" dirty="0"/>
              <a:t>Spatially resolved </a:t>
            </a:r>
            <a:r>
              <a:rPr lang="en-US" dirty="0"/>
              <a:t>spectra of ~3000 sources at z~0-9</a:t>
            </a:r>
          </a:p>
          <a:p>
            <a:r>
              <a:rPr lang="en-US" dirty="0"/>
              <a:t>EIGER (PI: Lilly)</a:t>
            </a:r>
          </a:p>
          <a:p>
            <a:pPr lvl="1"/>
            <a:r>
              <a:rPr lang="en-US" dirty="0"/>
              <a:t>Environments of z~6-7 luminous quasars</a:t>
            </a:r>
          </a:p>
          <a:p>
            <a:r>
              <a:rPr lang="en-US" dirty="0"/>
              <a:t>Blue Jay (PI: Belli)</a:t>
            </a:r>
          </a:p>
          <a:p>
            <a:pPr lvl="1"/>
            <a:r>
              <a:rPr lang="en-US" dirty="0"/>
              <a:t>Ultra-deep spectroscopy + imaging for z&gt;6-10 searches</a:t>
            </a:r>
          </a:p>
          <a:p>
            <a:pPr marL="457177" lvl="1" indent="0">
              <a:buNone/>
            </a:pPr>
            <a:endParaRPr lang="en-US" dirty="0"/>
          </a:p>
          <a:p>
            <a:pPr marL="457177" lvl="1" indent="0">
              <a:buNone/>
            </a:pPr>
            <a:endParaRPr lang="en-US" dirty="0"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65DCB173-8A4E-7CB2-A63D-B5D2B5E8DA01}"/>
              </a:ext>
            </a:extLst>
          </p:cNvPr>
          <p:cNvSpPr txBox="1">
            <a:spLocks/>
          </p:cNvSpPr>
          <p:nvPr/>
        </p:nvSpPr>
        <p:spPr>
          <a:xfrm>
            <a:off x="4817535" y="1959882"/>
            <a:ext cx="7227053" cy="4838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77" lvl="1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214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661" y="244852"/>
            <a:ext cx="11646653" cy="1325563"/>
          </a:xfrm>
        </p:spPr>
        <p:txBody>
          <a:bodyPr/>
          <a:lstStyle/>
          <a:p>
            <a:r>
              <a:rPr lang="en-US" dirty="0"/>
              <a:t>The power of NIRCam/</a:t>
            </a:r>
            <a:r>
              <a:rPr lang="en-US" dirty="0" err="1"/>
              <a:t>grism</a:t>
            </a:r>
            <a:r>
              <a:rPr lang="en-US" dirty="0"/>
              <a:t> spectroscopy:</a:t>
            </a:r>
            <a:br>
              <a:rPr lang="en-US" dirty="0"/>
            </a:br>
            <a:r>
              <a:rPr lang="en-US" dirty="0"/>
              <a:t>zero rest-optical spectra to ~3000 at z&gt;6!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838201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F9E399-0168-9C71-D446-4EE24E567CB6}"/>
              </a:ext>
            </a:extLst>
          </p:cNvPr>
          <p:cNvSpPr txBox="1"/>
          <p:nvPr/>
        </p:nvSpPr>
        <p:spPr>
          <a:xfrm>
            <a:off x="2233934" y="2702299"/>
            <a:ext cx="8835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z~7</a:t>
            </a:r>
          </a:p>
          <a:p>
            <a:r>
              <a:rPr lang="en-US" sz="2200" dirty="0"/>
              <a:t>Faint</a:t>
            </a:r>
          </a:p>
          <a:p>
            <a:r>
              <a:rPr lang="en-US" sz="2200" dirty="0"/>
              <a:t>AGN?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89458CE-4949-6121-9D83-EAAB8C102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423052"/>
            <a:ext cx="10744199" cy="1079348"/>
          </a:xfrm>
        </p:spPr>
        <p:txBody>
          <a:bodyPr>
            <a:normAutofit fontScale="92500"/>
          </a:bodyPr>
          <a:lstStyle/>
          <a:p>
            <a:pPr lvl="1"/>
            <a:r>
              <a:rPr lang="en-US" sz="3200" dirty="0"/>
              <a:t>Grism programs represent &lt;10% of Cycle 1 spectroscopic time, but have produced &gt;70% of z&gt;6 spectroscopic redshifts!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65DCB173-8A4E-7CB2-A63D-B5D2B5E8DA01}"/>
              </a:ext>
            </a:extLst>
          </p:cNvPr>
          <p:cNvSpPr txBox="1">
            <a:spLocks/>
          </p:cNvSpPr>
          <p:nvPr/>
        </p:nvSpPr>
        <p:spPr>
          <a:xfrm>
            <a:off x="4817535" y="1959882"/>
            <a:ext cx="7227053" cy="4838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77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6" name="Picture 5" descr="A diagram of a graph&#10;&#10;Description automatically generated">
            <a:extLst>
              <a:ext uri="{FF2B5EF4-FFF2-40B4-BE49-F238E27FC236}">
                <a16:creationId xmlns:a16="http://schemas.microsoft.com/office/drawing/2014/main" id="{477B64F9-CDFE-0ED2-ED77-AB7E1EB5D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97415"/>
            <a:ext cx="11655459" cy="346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14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61489-23A6-DA76-9897-1B55D6B9F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841736" cy="1325563"/>
          </a:xfrm>
        </p:spPr>
        <p:txBody>
          <a:bodyPr>
            <a:normAutofit/>
          </a:bodyPr>
          <a:lstStyle/>
          <a:p>
            <a:r>
              <a:rPr lang="en-US" dirty="0"/>
              <a:t>Descendants of remarkably bright objects at z&gt;10? </a:t>
            </a:r>
          </a:p>
        </p:txBody>
      </p:sp>
      <p:pic>
        <p:nvPicPr>
          <p:cNvPr id="7" name="Content Placeholder 6" descr="A collage of images of stars&#10;&#10;Description automatically generated">
            <a:extLst>
              <a:ext uri="{FF2B5EF4-FFF2-40B4-BE49-F238E27FC236}">
                <a16:creationId xmlns:a16="http://schemas.microsoft.com/office/drawing/2014/main" id="{DC74A89A-1491-65A0-0D55-3BDA3C382A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839"/>
          <a:stretch/>
        </p:blipFill>
        <p:spPr>
          <a:xfrm>
            <a:off x="1117975" y="1690692"/>
            <a:ext cx="9956050" cy="4140765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0C22C8-B412-1682-9370-4DF757D212DF}"/>
              </a:ext>
            </a:extLst>
          </p:cNvPr>
          <p:cNvSpPr txBox="1"/>
          <p:nvPr/>
        </p:nvSpPr>
        <p:spPr>
          <a:xfrm>
            <a:off x="3596640" y="6388608"/>
            <a:ext cx="594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Spectroscopic confirmation of ultra-massive galaxies at z~5-6: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2369B05-1F37-5556-AD1D-0498AB002B93}"/>
              </a:ext>
            </a:extLst>
          </p:cNvPr>
          <p:cNvSpPr txBox="1">
            <a:spLocks/>
          </p:cNvSpPr>
          <p:nvPr/>
        </p:nvSpPr>
        <p:spPr>
          <a:xfrm>
            <a:off x="1732147" y="5831457"/>
            <a:ext cx="9621653" cy="4561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FRESCO </a:t>
            </a:r>
            <a:r>
              <a:rPr lang="en-US" dirty="0" err="1"/>
              <a:t>grism</a:t>
            </a:r>
            <a:r>
              <a:rPr lang="en-US" dirty="0"/>
              <a:t> survey: Milky Way-mass(!!!) galaxies at z~5-6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B4BF92-5407-FC90-B8E5-7AA9069B5525}"/>
              </a:ext>
            </a:extLst>
          </p:cNvPr>
          <p:cNvSpPr txBox="1"/>
          <p:nvPr/>
        </p:nvSpPr>
        <p:spPr>
          <a:xfrm>
            <a:off x="9207296" y="6203942"/>
            <a:ext cx="1866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Xiao, …Naidu+23</a:t>
            </a:r>
          </a:p>
        </p:txBody>
      </p:sp>
    </p:spTree>
    <p:extLst>
      <p:ext uri="{BB962C8B-B14F-4D97-AF65-F5344CB8AC3E}">
        <p14:creationId xmlns:p14="http://schemas.microsoft.com/office/powerpoint/2010/main" val="1548925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0158"/>
            <a:ext cx="10760242" cy="1325563"/>
          </a:xfrm>
        </p:spPr>
        <p:txBody>
          <a:bodyPr/>
          <a:lstStyle/>
          <a:p>
            <a:r>
              <a:rPr lang="en-US" dirty="0"/>
              <a:t>Low-mass black holes/faint AGN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2773018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F9E399-0168-9C71-D446-4EE24E567CB6}"/>
              </a:ext>
            </a:extLst>
          </p:cNvPr>
          <p:cNvSpPr txBox="1"/>
          <p:nvPr/>
        </p:nvSpPr>
        <p:spPr>
          <a:xfrm>
            <a:off x="4168751" y="2702299"/>
            <a:ext cx="6078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z~9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42A1917-5B24-6D11-F69F-111AF51E9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13313" cy="4351338"/>
          </a:xfrm>
        </p:spPr>
        <p:txBody>
          <a:bodyPr/>
          <a:lstStyle/>
          <a:p>
            <a:r>
              <a:rPr lang="en-US" dirty="0"/>
              <a:t>Where are the low-mass (&lt;10</a:t>
            </a:r>
            <a:r>
              <a:rPr lang="en-US" baseline="30000" dirty="0"/>
              <a:t>8 </a:t>
            </a:r>
            <a:r>
              <a:rPr lang="en-US" dirty="0"/>
              <a:t>M</a:t>
            </a:r>
            <a:r>
              <a:rPr lang="en-US" baseline="-25000" dirty="0"/>
              <a:t>☉</a:t>
            </a:r>
            <a:r>
              <a:rPr lang="en-US" dirty="0"/>
              <a:t>) black holes at z&gt;6? </a:t>
            </a:r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Onoue+22, Ono+22, Kocevski+23</a:t>
            </a:r>
          </a:p>
          <a:p>
            <a:endParaRPr lang="en-US" dirty="0"/>
          </a:p>
        </p:txBody>
      </p:sp>
      <p:pic>
        <p:nvPicPr>
          <p:cNvPr id="23" name="Picture 22" descr="Chart&#10;&#10;Description automatically generated">
            <a:extLst>
              <a:ext uri="{FF2B5EF4-FFF2-40B4-BE49-F238E27FC236}">
                <a16:creationId xmlns:a16="http://schemas.microsoft.com/office/drawing/2014/main" id="{FCEFC19A-570E-94CB-1F58-EB284BB91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712" y="1629682"/>
            <a:ext cx="5955984" cy="435133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50129C8-A568-1647-76EC-4224665F1C0A}"/>
              </a:ext>
            </a:extLst>
          </p:cNvPr>
          <p:cNvSpPr txBox="1"/>
          <p:nvPr/>
        </p:nvSpPr>
        <p:spPr>
          <a:xfrm>
            <a:off x="8954812" y="1214184"/>
            <a:ext cx="43532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Finkelstein &amp; Bagley 22</a:t>
            </a:r>
          </a:p>
        </p:txBody>
      </p:sp>
      <p:pic>
        <p:nvPicPr>
          <p:cNvPr id="1026" name="Picture 2" descr="Simulated Webb Images of Quasar and Galaxy Surrounding Quasar | NASA">
            <a:extLst>
              <a:ext uri="{FF2B5EF4-FFF2-40B4-BE49-F238E27FC236}">
                <a16:creationId xmlns:a16="http://schemas.microsoft.com/office/drawing/2014/main" id="{24617EC5-EE3F-E5BC-C15E-0F95EB723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318" y="5776875"/>
            <a:ext cx="1890078" cy="106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4A7487-23F2-267F-B416-156E725C04BD}"/>
              </a:ext>
            </a:extLst>
          </p:cNvPr>
          <p:cNvSpPr txBox="1"/>
          <p:nvPr/>
        </p:nvSpPr>
        <p:spPr>
          <a:xfrm>
            <a:off x="10774680" y="6064981"/>
            <a:ext cx="65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???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B86049-B8FF-9129-1838-C52463387E89}"/>
              </a:ext>
            </a:extLst>
          </p:cNvPr>
          <p:cNvSpPr/>
          <p:nvPr/>
        </p:nvSpPr>
        <p:spPr>
          <a:xfrm>
            <a:off x="8348133" y="5080000"/>
            <a:ext cx="745067" cy="40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97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0158"/>
            <a:ext cx="10760242" cy="1325563"/>
          </a:xfrm>
        </p:spPr>
        <p:txBody>
          <a:bodyPr/>
          <a:lstStyle/>
          <a:p>
            <a:r>
              <a:rPr lang="en-US" dirty="0"/>
              <a:t>Little Red Dots are everywhere!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2773018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F9E399-0168-9C71-D446-4EE24E567CB6}"/>
              </a:ext>
            </a:extLst>
          </p:cNvPr>
          <p:cNvSpPr txBox="1"/>
          <p:nvPr/>
        </p:nvSpPr>
        <p:spPr>
          <a:xfrm>
            <a:off x="4168751" y="2702299"/>
            <a:ext cx="6078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z~9</a:t>
            </a:r>
          </a:p>
        </p:txBody>
      </p:sp>
      <p:pic>
        <p:nvPicPr>
          <p:cNvPr id="11" name="Picture 10" descr="A collage of images of stars and galaxies&#10;&#10;Description automatically generated">
            <a:extLst>
              <a:ext uri="{FF2B5EF4-FFF2-40B4-BE49-F238E27FC236}">
                <a16:creationId xmlns:a16="http://schemas.microsoft.com/office/drawing/2014/main" id="{5B7BEA22-F453-938A-044D-BDAD28D959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5" r="2332" b="4546"/>
          <a:stretch/>
        </p:blipFill>
        <p:spPr>
          <a:xfrm>
            <a:off x="2773018" y="1263474"/>
            <a:ext cx="6350175" cy="52283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C7FD31-372C-D6CE-9105-E047D211E54F}"/>
              </a:ext>
            </a:extLst>
          </p:cNvPr>
          <p:cNvSpPr txBox="1"/>
          <p:nvPr/>
        </p:nvSpPr>
        <p:spPr>
          <a:xfrm>
            <a:off x="6959034" y="6467147"/>
            <a:ext cx="524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err="1">
                <a:solidFill>
                  <a:schemeClr val="bg1">
                    <a:lumMod val="75000"/>
                  </a:schemeClr>
                </a:solidFill>
              </a:rPr>
              <a:t>Matthee</a:t>
            </a:r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, Naidu+23</a:t>
            </a:r>
          </a:p>
        </p:txBody>
      </p:sp>
    </p:spTree>
    <p:extLst>
      <p:ext uri="{BB962C8B-B14F-4D97-AF65-F5344CB8AC3E}">
        <p14:creationId xmlns:p14="http://schemas.microsoft.com/office/powerpoint/2010/main" val="3266922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0158"/>
            <a:ext cx="10760242" cy="1325563"/>
          </a:xfrm>
        </p:spPr>
        <p:txBody>
          <a:bodyPr/>
          <a:lstStyle/>
          <a:p>
            <a:r>
              <a:rPr lang="en-US" dirty="0"/>
              <a:t>Little Red Dots are Broad-Line AGN!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2773018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F9E399-0168-9C71-D446-4EE24E567CB6}"/>
              </a:ext>
            </a:extLst>
          </p:cNvPr>
          <p:cNvSpPr txBox="1"/>
          <p:nvPr/>
        </p:nvSpPr>
        <p:spPr>
          <a:xfrm>
            <a:off x="4168751" y="2702299"/>
            <a:ext cx="6078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z~9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42A1917-5B24-6D11-F69F-111AF51E9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13313" cy="4351338"/>
          </a:xfrm>
        </p:spPr>
        <p:txBody>
          <a:bodyPr/>
          <a:lstStyle/>
          <a:p>
            <a:r>
              <a:rPr lang="en-US" dirty="0"/>
              <a:t>Where are the low-mass (&lt;10</a:t>
            </a:r>
            <a:r>
              <a:rPr lang="en-US" baseline="30000" dirty="0"/>
              <a:t>8 </a:t>
            </a:r>
            <a:r>
              <a:rPr lang="en-US" dirty="0"/>
              <a:t>M</a:t>
            </a:r>
            <a:r>
              <a:rPr lang="en-US" baseline="-25000" dirty="0"/>
              <a:t>☉</a:t>
            </a:r>
            <a:r>
              <a:rPr lang="en-US" dirty="0"/>
              <a:t>) black holes at z&gt;3? </a:t>
            </a:r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Onoue+22, Ono+22, Endsley+22, Kocevski+23</a:t>
            </a:r>
            <a:endParaRPr lang="en-US" sz="2100" dirty="0"/>
          </a:p>
          <a:p>
            <a:r>
              <a:rPr lang="en-US" dirty="0"/>
              <a:t>Sample of broad-line emitters (&gt;1500 km/s) with red,  AGN-like SEDs at z~3-7.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C64FF9-2748-5242-DCAF-1FC273C27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8256" y="4154286"/>
            <a:ext cx="2407760" cy="2394001"/>
          </a:xfrm>
          <a:prstGeom prst="rect">
            <a:avLst/>
          </a:prstGeom>
        </p:spPr>
      </p:pic>
      <p:pic>
        <p:nvPicPr>
          <p:cNvPr id="13" name="Picture 12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3B0BC434-64D9-2412-97C4-2862A9C9F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2732" y="2434590"/>
            <a:ext cx="3492500" cy="2628900"/>
          </a:xfrm>
          <a:prstGeom prst="rect">
            <a:avLst/>
          </a:prstGeom>
        </p:spPr>
      </p:pic>
      <p:pic>
        <p:nvPicPr>
          <p:cNvPr id="4" name="Picture 3" descr="A collage of images of stars and galaxies&#10;&#10;Description automatically generated">
            <a:extLst>
              <a:ext uri="{FF2B5EF4-FFF2-40B4-BE49-F238E27FC236}">
                <a16:creationId xmlns:a16="http://schemas.microsoft.com/office/drawing/2014/main" id="{87FE8ACC-4830-5CD0-0394-E764743551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85" r="2332" b="4546"/>
          <a:stretch/>
        </p:blipFill>
        <p:spPr>
          <a:xfrm>
            <a:off x="875218" y="1409524"/>
            <a:ext cx="6350175" cy="52283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6EBE7A-5722-AE40-A6F7-95A1726CE055}"/>
              </a:ext>
            </a:extLst>
          </p:cNvPr>
          <p:cNvSpPr txBox="1"/>
          <p:nvPr/>
        </p:nvSpPr>
        <p:spPr>
          <a:xfrm>
            <a:off x="7225393" y="6229476"/>
            <a:ext cx="524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err="1">
                <a:solidFill>
                  <a:schemeClr val="bg1">
                    <a:lumMod val="75000"/>
                  </a:schemeClr>
                </a:solidFill>
              </a:rPr>
              <a:t>Matthee</a:t>
            </a:r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, Naidu+23</a:t>
            </a:r>
          </a:p>
        </p:txBody>
      </p:sp>
    </p:spTree>
    <p:extLst>
      <p:ext uri="{BB962C8B-B14F-4D97-AF65-F5344CB8AC3E}">
        <p14:creationId xmlns:p14="http://schemas.microsoft.com/office/powerpoint/2010/main" val="3953599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0158"/>
            <a:ext cx="10760242" cy="1325563"/>
          </a:xfrm>
        </p:spPr>
        <p:txBody>
          <a:bodyPr/>
          <a:lstStyle/>
          <a:p>
            <a:r>
              <a:rPr lang="en-US" dirty="0"/>
              <a:t>Little Red Dots aka Faint AGN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2773018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F9E399-0168-9C71-D446-4EE24E567CB6}"/>
              </a:ext>
            </a:extLst>
          </p:cNvPr>
          <p:cNvSpPr txBox="1"/>
          <p:nvPr/>
        </p:nvSpPr>
        <p:spPr>
          <a:xfrm>
            <a:off x="4168751" y="2702299"/>
            <a:ext cx="6078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z~9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42A1917-5B24-6D11-F69F-111AF51E9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13313" cy="4351338"/>
          </a:xfrm>
        </p:spPr>
        <p:txBody>
          <a:bodyPr/>
          <a:lstStyle/>
          <a:p>
            <a:r>
              <a:rPr lang="en-US" dirty="0"/>
              <a:t>Much more abundant than typical expectations!</a:t>
            </a:r>
          </a:p>
          <a:p>
            <a:r>
              <a:rPr lang="en-US" dirty="0"/>
              <a:t>Could explain “too bright to be”</a:t>
            </a:r>
          </a:p>
          <a:p>
            <a:r>
              <a:rPr lang="en-US" dirty="0"/>
              <a:t>Now found out to z~8.5 </a:t>
            </a:r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Fujimoto+23, Furtak+23a,b, Larson+23, Maiolino+23, Kocevski+23, Harikane+23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0129C8-A568-1647-76EC-4224665F1C0A}"/>
              </a:ext>
            </a:extLst>
          </p:cNvPr>
          <p:cNvSpPr txBox="1"/>
          <p:nvPr/>
        </p:nvSpPr>
        <p:spPr>
          <a:xfrm>
            <a:off x="8562955" y="4189047"/>
            <a:ext cx="43532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Finkelstein &amp; Bagley 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7E4C9F-EE58-79D6-F7DE-D220EE389207}"/>
              </a:ext>
            </a:extLst>
          </p:cNvPr>
          <p:cNvSpPr txBox="1"/>
          <p:nvPr/>
        </p:nvSpPr>
        <p:spPr>
          <a:xfrm>
            <a:off x="9568069" y="6020536"/>
            <a:ext cx="524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err="1">
                <a:solidFill>
                  <a:schemeClr val="bg1">
                    <a:lumMod val="75000"/>
                  </a:schemeClr>
                </a:solidFill>
              </a:rPr>
              <a:t>Matthee</a:t>
            </a:r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, Naidu+23</a:t>
            </a:r>
          </a:p>
        </p:txBody>
      </p:sp>
      <p:pic>
        <p:nvPicPr>
          <p:cNvPr id="9" name="Picture 8" descr="A graph of a number of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8651BE4F-6B1B-CFEA-9FBA-A35BE3974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633" y="1434929"/>
            <a:ext cx="6492644" cy="4579140"/>
          </a:xfrm>
          <a:prstGeom prst="rect">
            <a:avLst/>
          </a:prstGeom>
        </p:spPr>
      </p:pic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8B733C6C-64A1-4B0A-2D4A-D61AFF6CE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633" y="1252103"/>
            <a:ext cx="6575490" cy="48039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04D0F64-74AD-5BA2-C4F8-DE74E8552631}"/>
              </a:ext>
            </a:extLst>
          </p:cNvPr>
          <p:cNvSpPr/>
          <p:nvPr/>
        </p:nvSpPr>
        <p:spPr>
          <a:xfrm>
            <a:off x="9502649" y="2668953"/>
            <a:ext cx="1838233" cy="63213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JWST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0AE79A-606D-D896-492C-958C2B6B86C0}"/>
              </a:ext>
            </a:extLst>
          </p:cNvPr>
          <p:cNvSpPr/>
          <p:nvPr/>
        </p:nvSpPr>
        <p:spPr>
          <a:xfrm>
            <a:off x="8348133" y="5080000"/>
            <a:ext cx="745067" cy="40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73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8EDF9-9542-F544-B378-924379E87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droppedImage.tiff">
            <a:extLst>
              <a:ext uri="{FF2B5EF4-FFF2-40B4-BE49-F238E27FC236}">
                <a16:creationId xmlns:a16="http://schemas.microsoft.com/office/drawing/2014/main" id="{04292C34-408F-0442-9082-01E9D5581D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3"/>
          <a:stretch/>
        </p:blipFill>
        <p:spPr>
          <a:xfrm>
            <a:off x="-10484" y="1825625"/>
            <a:ext cx="12202484" cy="4351338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129D43-8707-CC4F-A637-99925EC261B3}"/>
              </a:ext>
            </a:extLst>
          </p:cNvPr>
          <p:cNvSpPr txBox="1"/>
          <p:nvPr/>
        </p:nvSpPr>
        <p:spPr>
          <a:xfrm>
            <a:off x="-10484" y="6119336"/>
            <a:ext cx="7024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Big </a:t>
            </a:r>
          </a:p>
          <a:p>
            <a:r>
              <a:rPr lang="en-US" sz="2100" dirty="0">
                <a:solidFill>
                  <a:schemeClr val="bg2"/>
                </a:solidFill>
              </a:rPr>
              <a:t>Bang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4A9DF4-526E-5E4A-97FF-5A79D6EB0268}"/>
              </a:ext>
            </a:extLst>
          </p:cNvPr>
          <p:cNvSpPr txBox="1"/>
          <p:nvPr/>
        </p:nvSpPr>
        <p:spPr>
          <a:xfrm>
            <a:off x="2485588" y="6158383"/>
            <a:ext cx="17268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Cosmic Dawn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FF43F9-B79F-D446-85CC-E4F995B88BDE}"/>
              </a:ext>
            </a:extLst>
          </p:cNvPr>
          <p:cNvSpPr txBox="1"/>
          <p:nvPr/>
        </p:nvSpPr>
        <p:spPr>
          <a:xfrm>
            <a:off x="5704328" y="6167673"/>
            <a:ext cx="15376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Reionization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DB6465-DDFE-0E4F-B806-92492669F0FA}"/>
              </a:ext>
            </a:extLst>
          </p:cNvPr>
          <p:cNvSpPr txBox="1"/>
          <p:nvPr/>
        </p:nvSpPr>
        <p:spPr>
          <a:xfrm>
            <a:off x="11144984" y="6108159"/>
            <a:ext cx="10096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Present</a:t>
            </a:r>
          </a:p>
          <a:p>
            <a:r>
              <a:rPr lang="en-US" sz="2100" dirty="0">
                <a:solidFill>
                  <a:schemeClr val="bg2"/>
                </a:solidFill>
              </a:rPr>
              <a:t>Day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77EBEC7-FDD2-D842-98AE-092D53936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104" y="27988"/>
            <a:ext cx="11400162" cy="1325563"/>
          </a:xfrm>
        </p:spPr>
        <p:txBody>
          <a:bodyPr/>
          <a:lstStyle/>
          <a:p>
            <a:r>
              <a:rPr lang="en-US" dirty="0"/>
              <a:t>New classes of objects at the cosmic frontier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1D9D2B-9D11-A64A-B39E-DCC51D3F316C}"/>
              </a:ext>
            </a:extLst>
          </p:cNvPr>
          <p:cNvSpPr txBox="1"/>
          <p:nvPr/>
        </p:nvSpPr>
        <p:spPr>
          <a:xfrm>
            <a:off x="993731" y="6142561"/>
            <a:ext cx="7377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Dark</a:t>
            </a:r>
          </a:p>
          <a:p>
            <a:r>
              <a:rPr lang="en-US" sz="2100" dirty="0">
                <a:solidFill>
                  <a:schemeClr val="bg2"/>
                </a:solidFill>
              </a:rPr>
              <a:t>Ages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42C3E-D1F9-E64E-8EDC-B6E6EDD0BBF9}"/>
              </a:ext>
            </a:extLst>
          </p:cNvPr>
          <p:cNvSpPr txBox="1"/>
          <p:nvPr/>
        </p:nvSpPr>
        <p:spPr>
          <a:xfrm>
            <a:off x="11323662" y="1502460"/>
            <a:ext cx="412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90000"/>
                  </a:schemeClr>
                </a:solidFill>
              </a:rPr>
              <a:t>Loeb+06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58E94-2B8E-0298-9381-ACB1A83B147D}"/>
              </a:ext>
            </a:extLst>
          </p:cNvPr>
          <p:cNvSpPr txBox="1"/>
          <p:nvPr/>
        </p:nvSpPr>
        <p:spPr>
          <a:xfrm>
            <a:off x="340734" y="1108956"/>
            <a:ext cx="15058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z~1100</a:t>
            </a:r>
          </a:p>
          <a:p>
            <a:r>
              <a:rPr lang="en-US" sz="2100" dirty="0">
                <a:solidFill>
                  <a:schemeClr val="bg2"/>
                </a:solidFill>
              </a:rPr>
              <a:t>400, 000 yrs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09BF80-CC42-84E5-1400-1548A2D430E6}"/>
              </a:ext>
            </a:extLst>
          </p:cNvPr>
          <p:cNvSpPr txBox="1"/>
          <p:nvPr/>
        </p:nvSpPr>
        <p:spPr>
          <a:xfrm>
            <a:off x="8342941" y="1083573"/>
            <a:ext cx="9941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z~6</a:t>
            </a:r>
          </a:p>
          <a:p>
            <a:r>
              <a:rPr lang="en-US" sz="2100" dirty="0">
                <a:solidFill>
                  <a:schemeClr val="bg2"/>
                </a:solidFill>
              </a:rPr>
              <a:t>1bn yrs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1095AC-899A-8CE5-6F2C-C9D428DD1871}"/>
              </a:ext>
            </a:extLst>
          </p:cNvPr>
          <p:cNvSpPr txBox="1"/>
          <p:nvPr/>
        </p:nvSpPr>
        <p:spPr>
          <a:xfrm>
            <a:off x="2987391" y="1353551"/>
            <a:ext cx="7232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z~???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8C485-3496-3826-5BDD-B3E433BC3083}"/>
              </a:ext>
            </a:extLst>
          </p:cNvPr>
          <p:cNvSpPr txBox="1"/>
          <p:nvPr/>
        </p:nvSpPr>
        <p:spPr>
          <a:xfrm>
            <a:off x="1464627" y="1973514"/>
            <a:ext cx="42670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>
                    <a:lumMod val="65000"/>
                  </a:schemeClr>
                </a:solidFill>
              </a:rPr>
              <a:t>Remarkably Bright Galaxies at z&gt;10</a:t>
            </a:r>
          </a:p>
          <a:p>
            <a:endParaRPr lang="en-US" sz="3200" i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>
                    <a:lumMod val="65000"/>
                  </a:schemeClr>
                </a:solidFill>
              </a:rPr>
              <a:t>Little Red Dots aka Baby AGN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i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/>
                </a:solidFill>
              </a:rPr>
              <a:t>Metal-Poor (Metal-Free? Pop 3?) Stars</a:t>
            </a:r>
          </a:p>
          <a:p>
            <a:endParaRPr lang="en-US" sz="3200" i="1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F4CA29-E2CC-8377-D643-E2483F53590F}"/>
              </a:ext>
            </a:extLst>
          </p:cNvPr>
          <p:cNvSpPr/>
          <p:nvPr/>
        </p:nvSpPr>
        <p:spPr>
          <a:xfrm>
            <a:off x="1407530" y="1847620"/>
            <a:ext cx="3883355" cy="4260539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E96304-FDA3-7CFE-E8D2-9A47B3AB3FA3}"/>
              </a:ext>
            </a:extLst>
          </p:cNvPr>
          <p:cNvCxnSpPr>
            <a:cxnSpLocks/>
          </p:cNvCxnSpPr>
          <p:nvPr/>
        </p:nvCxnSpPr>
        <p:spPr>
          <a:xfrm flipH="1">
            <a:off x="5503333" y="3954006"/>
            <a:ext cx="358378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A2ACC2B-0046-E66E-4F00-66CF4D639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0237" y="3222710"/>
            <a:ext cx="2633932" cy="148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45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0158"/>
            <a:ext cx="10760242" cy="1325563"/>
          </a:xfrm>
        </p:spPr>
        <p:txBody>
          <a:bodyPr/>
          <a:lstStyle/>
          <a:p>
            <a:r>
              <a:rPr lang="en-US" dirty="0"/>
              <a:t>Metal-poor (perhaps metal-free?) stars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838201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567AA-C804-C7A8-F4C6-612663B7571E}"/>
              </a:ext>
            </a:extLst>
          </p:cNvPr>
          <p:cNvSpPr txBox="1">
            <a:spLocks/>
          </p:cNvSpPr>
          <p:nvPr/>
        </p:nvSpPr>
        <p:spPr>
          <a:xfrm>
            <a:off x="838201" y="1142682"/>
            <a:ext cx="58806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endParaRPr lang="en-US" i="1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81B3F404-3BB9-A980-98F1-1028CEC3E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852" y="1363981"/>
            <a:ext cx="5394590" cy="41608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D15D7F1-562B-779F-F6E2-C0505E974609}"/>
              </a:ext>
            </a:extLst>
          </p:cNvPr>
          <p:cNvSpPr/>
          <p:nvPr/>
        </p:nvSpPr>
        <p:spPr>
          <a:xfrm>
            <a:off x="10128738" y="2700997"/>
            <a:ext cx="1237957" cy="379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68176E-BCF3-2306-0ADB-A64CF49DF38B}"/>
              </a:ext>
            </a:extLst>
          </p:cNvPr>
          <p:cNvSpPr txBox="1"/>
          <p:nvPr/>
        </p:nvSpPr>
        <p:spPr>
          <a:xfrm>
            <a:off x="9186204" y="5494019"/>
            <a:ext cx="34137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Based on Venditti+23</a:t>
            </a:r>
          </a:p>
          <a:p>
            <a:endParaRPr lang="en-US" sz="2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8B946CB-D40B-34D2-251B-215697031482}"/>
              </a:ext>
            </a:extLst>
          </p:cNvPr>
          <p:cNvSpPr txBox="1">
            <a:spLocks/>
          </p:cNvSpPr>
          <p:nvPr/>
        </p:nvSpPr>
        <p:spPr>
          <a:xfrm>
            <a:off x="990601" y="1295082"/>
            <a:ext cx="53945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r>
              <a:rPr lang="en-US" dirty="0"/>
              <a:t>Very first Pop-III stars at z&gt;15 need 100m telescope on the moon (mag~40) 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e.g., Schauer+20</a:t>
            </a:r>
            <a:endParaRPr lang="en-US" sz="2000" dirty="0"/>
          </a:p>
          <a:p>
            <a:r>
              <a:rPr lang="en-US" dirty="0"/>
              <a:t>But…late Pop-III star-formation possible out to z~6-7 </a:t>
            </a:r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e.g., Venditti+23</a:t>
            </a:r>
            <a:endParaRPr lang="en-US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5486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0158"/>
            <a:ext cx="10760242" cy="1325563"/>
          </a:xfrm>
        </p:spPr>
        <p:txBody>
          <a:bodyPr/>
          <a:lstStyle/>
          <a:p>
            <a:r>
              <a:rPr lang="en-US" dirty="0"/>
              <a:t>Metal-poor (perhaps metal-free?) stars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838201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567AA-C804-C7A8-F4C6-612663B7571E}"/>
              </a:ext>
            </a:extLst>
          </p:cNvPr>
          <p:cNvSpPr txBox="1">
            <a:spLocks/>
          </p:cNvSpPr>
          <p:nvPr/>
        </p:nvSpPr>
        <p:spPr>
          <a:xfrm>
            <a:off x="838201" y="1142682"/>
            <a:ext cx="58806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endParaRPr lang="en-US" i="1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8B946CB-D40B-34D2-251B-215697031482}"/>
              </a:ext>
            </a:extLst>
          </p:cNvPr>
          <p:cNvSpPr txBox="1">
            <a:spLocks/>
          </p:cNvSpPr>
          <p:nvPr/>
        </p:nvSpPr>
        <p:spPr>
          <a:xfrm>
            <a:off x="992996" y="882939"/>
            <a:ext cx="498150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r>
              <a:rPr lang="en-US" dirty="0"/>
              <a:t>Metal-poor pockets, some with very low O3/Hb&lt;2 observed.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  <p:pic>
        <p:nvPicPr>
          <p:cNvPr id="4" name="Content Placeholder 4" descr="Diagram, timeline&#10;&#10;Description automatically generated">
            <a:extLst>
              <a:ext uri="{FF2B5EF4-FFF2-40B4-BE49-F238E27FC236}">
                <a16:creationId xmlns:a16="http://schemas.microsoft.com/office/drawing/2014/main" id="{CE7DB50E-1BE4-4387-EF93-F4E0ACC93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1" b="9923"/>
          <a:stretch/>
        </p:blipFill>
        <p:spPr>
          <a:xfrm>
            <a:off x="2343863" y="2396772"/>
            <a:ext cx="4649603" cy="4205217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6441440-5850-24CE-93FC-3D3168CFC854}"/>
              </a:ext>
            </a:extLst>
          </p:cNvPr>
          <p:cNvSpPr txBox="1"/>
          <p:nvPr/>
        </p:nvSpPr>
        <p:spPr>
          <a:xfrm>
            <a:off x="1470992" y="5870933"/>
            <a:ext cx="5247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EIGER </a:t>
            </a:r>
          </a:p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Survey</a:t>
            </a:r>
          </a:p>
        </p:txBody>
      </p:sp>
    </p:spTree>
    <p:extLst>
      <p:ext uri="{BB962C8B-B14F-4D97-AF65-F5344CB8AC3E}">
        <p14:creationId xmlns:p14="http://schemas.microsoft.com/office/powerpoint/2010/main" val="2120195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0158"/>
            <a:ext cx="10760242" cy="1325563"/>
          </a:xfrm>
        </p:spPr>
        <p:txBody>
          <a:bodyPr/>
          <a:lstStyle/>
          <a:p>
            <a:r>
              <a:rPr lang="en-US" dirty="0"/>
              <a:t>Metal-poor (perhaps metal-free?) stars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838201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567AA-C804-C7A8-F4C6-612663B7571E}"/>
              </a:ext>
            </a:extLst>
          </p:cNvPr>
          <p:cNvSpPr txBox="1">
            <a:spLocks/>
          </p:cNvSpPr>
          <p:nvPr/>
        </p:nvSpPr>
        <p:spPr>
          <a:xfrm>
            <a:off x="838201" y="1142682"/>
            <a:ext cx="58806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endParaRPr lang="en-US" i="1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8B946CB-D40B-34D2-251B-215697031482}"/>
              </a:ext>
            </a:extLst>
          </p:cNvPr>
          <p:cNvSpPr txBox="1">
            <a:spLocks/>
          </p:cNvSpPr>
          <p:nvPr/>
        </p:nvSpPr>
        <p:spPr>
          <a:xfrm>
            <a:off x="992996" y="882939"/>
            <a:ext cx="552034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r>
              <a:rPr lang="en-US" dirty="0"/>
              <a:t>Metal-poor pockets, some with very low O3/Hb&lt;2 observed.</a:t>
            </a:r>
          </a:p>
          <a:p>
            <a:r>
              <a:rPr lang="en-US" dirty="0"/>
              <a:t>If not Pop III, direct descendants of Pop III within reach!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  <p:pic>
        <p:nvPicPr>
          <p:cNvPr id="4" name="Content Placeholder 4" descr="Diagram, timeline&#10;&#10;Description automatically generated">
            <a:extLst>
              <a:ext uri="{FF2B5EF4-FFF2-40B4-BE49-F238E27FC236}">
                <a16:creationId xmlns:a16="http://schemas.microsoft.com/office/drawing/2014/main" id="{CE7DB50E-1BE4-4387-EF93-F4E0ACC93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1" b="9923"/>
          <a:stretch/>
        </p:blipFill>
        <p:spPr>
          <a:xfrm>
            <a:off x="2343864" y="3318351"/>
            <a:ext cx="3630636" cy="3283638"/>
          </a:xfrm>
        </p:spPr>
      </p:pic>
      <p:pic>
        <p:nvPicPr>
          <p:cNvPr id="8" name="Picture 7" descr="Chart, diagram, line chart&#10;&#10;Description automatically generated">
            <a:extLst>
              <a:ext uri="{FF2B5EF4-FFF2-40B4-BE49-F238E27FC236}">
                <a16:creationId xmlns:a16="http://schemas.microsoft.com/office/drawing/2014/main" id="{741E017D-F43C-BB19-5207-D7F7C2781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730" y="3318351"/>
            <a:ext cx="4674599" cy="34380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AD0697-C6CB-28AC-FF46-232898F1CFC2}"/>
              </a:ext>
            </a:extLst>
          </p:cNvPr>
          <p:cNvSpPr txBox="1"/>
          <p:nvPr/>
        </p:nvSpPr>
        <p:spPr>
          <a:xfrm>
            <a:off x="10737329" y="5694614"/>
            <a:ext cx="341376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Based on</a:t>
            </a:r>
          </a:p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Nakajima &amp; </a:t>
            </a:r>
          </a:p>
          <a:p>
            <a:r>
              <a:rPr lang="en-US" sz="2100" dirty="0" err="1">
                <a:solidFill>
                  <a:schemeClr val="bg1">
                    <a:lumMod val="75000"/>
                  </a:schemeClr>
                </a:solidFill>
              </a:rPr>
              <a:t>Maiolino</a:t>
            </a:r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 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B18753-4D1E-FCCA-D671-D7801E6789A3}"/>
              </a:ext>
            </a:extLst>
          </p:cNvPr>
          <p:cNvSpPr txBox="1"/>
          <p:nvPr/>
        </p:nvSpPr>
        <p:spPr>
          <a:xfrm>
            <a:off x="1470992" y="5870933"/>
            <a:ext cx="5247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EIGER </a:t>
            </a:r>
          </a:p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Survey</a:t>
            </a:r>
          </a:p>
        </p:txBody>
      </p:sp>
    </p:spTree>
    <p:extLst>
      <p:ext uri="{BB962C8B-B14F-4D97-AF65-F5344CB8AC3E}">
        <p14:creationId xmlns:p14="http://schemas.microsoft.com/office/powerpoint/2010/main" val="3704718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proposal&#10;&#10;Description automatically generated">
            <a:extLst>
              <a:ext uri="{FF2B5EF4-FFF2-40B4-BE49-F238E27FC236}">
                <a16:creationId xmlns:a16="http://schemas.microsoft.com/office/drawing/2014/main" id="{73F74DB6-137D-408E-7615-41DB8D0E9F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935" y="1423196"/>
            <a:ext cx="6699108" cy="5214646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56F5EA5-E551-AB09-E31B-F7577F42B3EC}"/>
              </a:ext>
            </a:extLst>
          </p:cNvPr>
          <p:cNvSpPr txBox="1">
            <a:spLocks/>
          </p:cNvSpPr>
          <p:nvPr/>
        </p:nvSpPr>
        <p:spPr>
          <a:xfrm>
            <a:off x="838201" y="220158"/>
            <a:ext cx="107602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Metal-poor (perhaps metal-free?) stars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80C7B99-0E97-B474-FE33-21ED916AAC8D}"/>
              </a:ext>
            </a:extLst>
          </p:cNvPr>
          <p:cNvSpPr txBox="1">
            <a:spLocks/>
          </p:cNvSpPr>
          <p:nvPr/>
        </p:nvSpPr>
        <p:spPr>
          <a:xfrm>
            <a:off x="779897" y="1545721"/>
            <a:ext cx="421269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JWST Cycle 2 Program (47 hours) to search for metal-poor systems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PIs: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Matthee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&amp; Naidu</a:t>
            </a:r>
          </a:p>
          <a:p>
            <a:r>
              <a:rPr lang="en-US" dirty="0"/>
              <a:t>Use gravitational lensing in the A2744 cluster with </a:t>
            </a:r>
            <a:r>
              <a:rPr lang="en-US" i="1" dirty="0"/>
              <a:t>spatially resolved</a:t>
            </a:r>
            <a:r>
              <a:rPr lang="en-US" dirty="0"/>
              <a:t> spectroscopy.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46018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FA97E-3396-4E45-AB8B-976C730F9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FE68-0146-8943-9C2B-944E05180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618" y="1690692"/>
            <a:ext cx="3917982" cy="6964598"/>
          </a:xfrm>
        </p:spPr>
        <p:txBody>
          <a:bodyPr>
            <a:normAutofit/>
          </a:bodyPr>
          <a:lstStyle/>
          <a:p>
            <a:r>
              <a:rPr lang="en-US" i="1" dirty="0"/>
              <a:t>JWST </a:t>
            </a:r>
            <a:r>
              <a:rPr lang="en-US" dirty="0"/>
              <a:t>is revealing epochs of the Universe we’ve never seen before.</a:t>
            </a:r>
          </a:p>
          <a:p>
            <a:r>
              <a:rPr lang="en-US" dirty="0"/>
              <a:t>Surprising new classes of galaxies at the highest redshifts</a:t>
            </a:r>
          </a:p>
          <a:p>
            <a:pPr lvl="1"/>
            <a:r>
              <a:rPr lang="en-US" dirty="0"/>
              <a:t>Remarkably bright galaxies!</a:t>
            </a:r>
          </a:p>
          <a:p>
            <a:pPr lvl="1"/>
            <a:r>
              <a:rPr lang="en-US" dirty="0"/>
              <a:t>Little red dots!</a:t>
            </a:r>
          </a:p>
          <a:p>
            <a:pPr lvl="1"/>
            <a:r>
              <a:rPr lang="en-US" dirty="0"/>
              <a:t>Metal-poor (perhaps metal-free?!) stars!</a:t>
            </a:r>
          </a:p>
          <a:p>
            <a:pPr lvl="1"/>
            <a:endParaRPr lang="en-US" dirty="0"/>
          </a:p>
          <a:p>
            <a:endParaRPr lang="en-US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6BE0E8-EC2B-D140-926B-D236630AA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788" y="363597"/>
            <a:ext cx="2935946" cy="1651469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D09D4B58-F654-1B5A-B582-08F27037F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481" y="262278"/>
            <a:ext cx="4512581" cy="227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ollage of images of stars and galaxies&#10;&#10;Description automatically generated">
            <a:extLst>
              <a:ext uri="{FF2B5EF4-FFF2-40B4-BE49-F238E27FC236}">
                <a16:creationId xmlns:a16="http://schemas.microsoft.com/office/drawing/2014/main" id="{2E7522D1-349E-A74F-29D6-ACD170EED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917" y="2808494"/>
            <a:ext cx="4540145" cy="3684377"/>
          </a:xfrm>
          <a:prstGeom prst="rect">
            <a:avLst/>
          </a:prstGeom>
        </p:spPr>
      </p:pic>
      <p:pic>
        <p:nvPicPr>
          <p:cNvPr id="10" name="Content Placeholder 4" descr="Diagram, timeline&#10;&#10;Description automatically generated">
            <a:extLst>
              <a:ext uri="{FF2B5EF4-FFF2-40B4-BE49-F238E27FC236}">
                <a16:creationId xmlns:a16="http://schemas.microsoft.com/office/drawing/2014/main" id="{1C260F76-1D64-C918-5092-DC4F312710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91" b="9923"/>
          <a:stretch/>
        </p:blipFill>
        <p:spPr>
          <a:xfrm>
            <a:off x="4293552" y="3287548"/>
            <a:ext cx="3014365" cy="272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96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A6358-BB42-44B1-78DC-68CB392B4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6B533-706E-ADF7-7E4E-025AAA20B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63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4FF0B-ED55-09F4-32FB-160EE12C3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E866F-19D8-38DF-0032-799F790B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529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0158"/>
            <a:ext cx="10760242" cy="1325563"/>
          </a:xfrm>
        </p:spPr>
        <p:txBody>
          <a:bodyPr/>
          <a:lstStyle/>
          <a:p>
            <a:r>
              <a:rPr lang="en-US" dirty="0"/>
              <a:t>Little Red Dots aka Faint AGN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2773018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F9E399-0168-9C71-D446-4EE24E567CB6}"/>
              </a:ext>
            </a:extLst>
          </p:cNvPr>
          <p:cNvSpPr txBox="1"/>
          <p:nvPr/>
        </p:nvSpPr>
        <p:spPr>
          <a:xfrm>
            <a:off x="4168751" y="2702299"/>
            <a:ext cx="6078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z~9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42A1917-5B24-6D11-F69F-111AF51E9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13313" cy="4351338"/>
          </a:xfrm>
        </p:spPr>
        <p:txBody>
          <a:bodyPr/>
          <a:lstStyle/>
          <a:p>
            <a:r>
              <a:rPr lang="en-US" dirty="0"/>
              <a:t>Much more abundant than typical expectations!</a:t>
            </a:r>
          </a:p>
          <a:p>
            <a:r>
              <a:rPr lang="en-US" dirty="0"/>
              <a:t>Implications for seed models? High clustering/merging fraction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7E4C9F-EE58-79D6-F7DE-D220EE389207}"/>
              </a:ext>
            </a:extLst>
          </p:cNvPr>
          <p:cNvSpPr txBox="1"/>
          <p:nvPr/>
        </p:nvSpPr>
        <p:spPr>
          <a:xfrm>
            <a:off x="5773009" y="5880576"/>
            <a:ext cx="524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err="1">
                <a:solidFill>
                  <a:schemeClr val="bg1">
                    <a:lumMod val="75000"/>
                  </a:schemeClr>
                </a:solidFill>
              </a:rPr>
              <a:t>Matthee</a:t>
            </a:r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, Naidu+23</a:t>
            </a:r>
          </a:p>
        </p:txBody>
      </p:sp>
      <p:pic>
        <p:nvPicPr>
          <p:cNvPr id="11" name="Picture 10" descr="A comparison of a graph&#10;&#10;Description automatically generated with medium confidence">
            <a:extLst>
              <a:ext uri="{FF2B5EF4-FFF2-40B4-BE49-F238E27FC236}">
                <a16:creationId xmlns:a16="http://schemas.microsoft.com/office/drawing/2014/main" id="{140C0EFB-69A2-0D52-3D08-F95861172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530" y="586265"/>
            <a:ext cx="3671468" cy="572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93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FFD34-CEA7-2E70-7660-5C8D8C36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evolutionary sequence for AGN growth</a:t>
            </a:r>
          </a:p>
        </p:txBody>
      </p:sp>
      <p:pic>
        <p:nvPicPr>
          <p:cNvPr id="5" name="Content Placeholder 4" descr="A collage of images of a star&#10;&#10;Description automatically generated">
            <a:extLst>
              <a:ext uri="{FF2B5EF4-FFF2-40B4-BE49-F238E27FC236}">
                <a16:creationId xmlns:a16="http://schemas.microsoft.com/office/drawing/2014/main" id="{6084F8D4-E911-7355-633F-7A94DF7CDA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4917" y="1507067"/>
            <a:ext cx="7732415" cy="514773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6B94AF-DF1B-4CCD-CA56-2B00C48BDD7B}"/>
              </a:ext>
            </a:extLst>
          </p:cNvPr>
          <p:cNvSpPr txBox="1"/>
          <p:nvPr/>
        </p:nvSpPr>
        <p:spPr>
          <a:xfrm>
            <a:off x="9568069" y="6239303"/>
            <a:ext cx="524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err="1">
                <a:solidFill>
                  <a:schemeClr val="bg1">
                    <a:lumMod val="75000"/>
                  </a:schemeClr>
                </a:solidFill>
              </a:rPr>
              <a:t>Matthee</a:t>
            </a:r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, Naidu+23</a:t>
            </a:r>
          </a:p>
        </p:txBody>
      </p:sp>
    </p:spTree>
    <p:extLst>
      <p:ext uri="{BB962C8B-B14F-4D97-AF65-F5344CB8AC3E}">
        <p14:creationId xmlns:p14="http://schemas.microsoft.com/office/powerpoint/2010/main" val="1487032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9937D-6748-DA51-1854-226D09301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AF570-5F83-DC3F-B79E-1C21E9BC5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81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331E2-32D8-219C-3C2E-821E6B637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FEB22-BB98-08E9-4185-0905DE184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060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8EDF9-9542-F544-B378-924379E87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droppedImage.tiff">
            <a:extLst>
              <a:ext uri="{FF2B5EF4-FFF2-40B4-BE49-F238E27FC236}">
                <a16:creationId xmlns:a16="http://schemas.microsoft.com/office/drawing/2014/main" id="{04292C34-408F-0442-9082-01E9D5581D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3"/>
          <a:stretch/>
        </p:blipFill>
        <p:spPr>
          <a:xfrm>
            <a:off x="-10484" y="1825625"/>
            <a:ext cx="12205866" cy="4352544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129D43-8707-CC4F-A637-99925EC261B3}"/>
              </a:ext>
            </a:extLst>
          </p:cNvPr>
          <p:cNvSpPr txBox="1"/>
          <p:nvPr/>
        </p:nvSpPr>
        <p:spPr>
          <a:xfrm>
            <a:off x="-10484" y="6119336"/>
            <a:ext cx="7024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Big </a:t>
            </a:r>
          </a:p>
          <a:p>
            <a:r>
              <a:rPr lang="en-US" sz="2100" dirty="0">
                <a:solidFill>
                  <a:schemeClr val="bg2"/>
                </a:solidFill>
              </a:rPr>
              <a:t>Bang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4A9DF4-526E-5E4A-97FF-5A79D6EB0268}"/>
              </a:ext>
            </a:extLst>
          </p:cNvPr>
          <p:cNvSpPr txBox="1"/>
          <p:nvPr/>
        </p:nvSpPr>
        <p:spPr>
          <a:xfrm>
            <a:off x="2485588" y="6158383"/>
            <a:ext cx="17268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Cosmic Dawn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FF43F9-B79F-D446-85CC-E4F995B88BDE}"/>
              </a:ext>
            </a:extLst>
          </p:cNvPr>
          <p:cNvSpPr txBox="1"/>
          <p:nvPr/>
        </p:nvSpPr>
        <p:spPr>
          <a:xfrm>
            <a:off x="5704328" y="6167673"/>
            <a:ext cx="15376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Reionization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DB6465-DDFE-0E4F-B806-92492669F0FA}"/>
              </a:ext>
            </a:extLst>
          </p:cNvPr>
          <p:cNvSpPr txBox="1"/>
          <p:nvPr/>
        </p:nvSpPr>
        <p:spPr>
          <a:xfrm>
            <a:off x="11144984" y="6108159"/>
            <a:ext cx="10096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Present</a:t>
            </a:r>
          </a:p>
          <a:p>
            <a:r>
              <a:rPr lang="en-US" sz="2100" dirty="0">
                <a:solidFill>
                  <a:schemeClr val="bg2"/>
                </a:solidFill>
              </a:rPr>
              <a:t>Day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1D9D2B-9D11-A64A-B39E-DCC51D3F316C}"/>
              </a:ext>
            </a:extLst>
          </p:cNvPr>
          <p:cNvSpPr txBox="1"/>
          <p:nvPr/>
        </p:nvSpPr>
        <p:spPr>
          <a:xfrm>
            <a:off x="993731" y="6142561"/>
            <a:ext cx="7377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Dark</a:t>
            </a:r>
          </a:p>
          <a:p>
            <a:r>
              <a:rPr lang="en-US" sz="2100" dirty="0">
                <a:solidFill>
                  <a:schemeClr val="bg2"/>
                </a:solidFill>
              </a:rPr>
              <a:t>Ages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42C3E-D1F9-E64E-8EDC-B6E6EDD0BBF9}"/>
              </a:ext>
            </a:extLst>
          </p:cNvPr>
          <p:cNvSpPr txBox="1"/>
          <p:nvPr/>
        </p:nvSpPr>
        <p:spPr>
          <a:xfrm>
            <a:off x="11323662" y="1502460"/>
            <a:ext cx="412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90000"/>
                  </a:schemeClr>
                </a:solidFill>
              </a:rPr>
              <a:t>Loeb+06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58E94-2B8E-0298-9381-ACB1A83B147D}"/>
              </a:ext>
            </a:extLst>
          </p:cNvPr>
          <p:cNvSpPr txBox="1"/>
          <p:nvPr/>
        </p:nvSpPr>
        <p:spPr>
          <a:xfrm>
            <a:off x="340734" y="1108956"/>
            <a:ext cx="15058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z~1100</a:t>
            </a:r>
          </a:p>
          <a:p>
            <a:r>
              <a:rPr lang="en-US" sz="2100" dirty="0">
                <a:solidFill>
                  <a:schemeClr val="bg2"/>
                </a:solidFill>
              </a:rPr>
              <a:t>400, 000 yrs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09BF80-CC42-84E5-1400-1548A2D430E6}"/>
              </a:ext>
            </a:extLst>
          </p:cNvPr>
          <p:cNvSpPr txBox="1"/>
          <p:nvPr/>
        </p:nvSpPr>
        <p:spPr>
          <a:xfrm>
            <a:off x="8342941" y="1083573"/>
            <a:ext cx="9941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z~6</a:t>
            </a:r>
          </a:p>
          <a:p>
            <a:r>
              <a:rPr lang="en-US" sz="2100" dirty="0">
                <a:solidFill>
                  <a:schemeClr val="bg2"/>
                </a:solidFill>
              </a:rPr>
              <a:t>1bn yrs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7D2B42-AB1E-46DC-4625-9EF41258064D}"/>
              </a:ext>
            </a:extLst>
          </p:cNvPr>
          <p:cNvSpPr txBox="1"/>
          <p:nvPr/>
        </p:nvSpPr>
        <p:spPr>
          <a:xfrm>
            <a:off x="2987391" y="1353551"/>
            <a:ext cx="7232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z~???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D89A9E-AA93-6FAA-E33D-ED28C96BD048}"/>
              </a:ext>
            </a:extLst>
          </p:cNvPr>
          <p:cNvSpPr/>
          <p:nvPr/>
        </p:nvSpPr>
        <p:spPr>
          <a:xfrm>
            <a:off x="955777" y="1834915"/>
            <a:ext cx="2381361" cy="4351338"/>
          </a:xfrm>
          <a:prstGeom prst="rect">
            <a:avLst/>
          </a:prstGeom>
          <a:noFill/>
          <a:ln w="635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CE090A-F9A5-F85C-3902-EDB09428E8B9}"/>
              </a:ext>
            </a:extLst>
          </p:cNvPr>
          <p:cNvSpPr txBox="1"/>
          <p:nvPr/>
        </p:nvSpPr>
        <p:spPr>
          <a:xfrm>
            <a:off x="1049177" y="2895104"/>
            <a:ext cx="21945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bg2">
                    <a:lumMod val="75000"/>
                  </a:schemeClr>
                </a:solidFill>
              </a:rPr>
              <a:t>When and how did the first galaxies form?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629A38-5EEB-7FD0-11D4-FE5DAAA14238}"/>
              </a:ext>
            </a:extLst>
          </p:cNvPr>
          <p:cNvSpPr/>
          <p:nvPr/>
        </p:nvSpPr>
        <p:spPr>
          <a:xfrm>
            <a:off x="5409517" y="1791223"/>
            <a:ext cx="2381361" cy="4351338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B09278-2877-B337-93FD-B6CE196AC7D0}"/>
              </a:ext>
            </a:extLst>
          </p:cNvPr>
          <p:cNvSpPr txBox="1"/>
          <p:nvPr/>
        </p:nvSpPr>
        <p:spPr>
          <a:xfrm>
            <a:off x="5502917" y="2851412"/>
            <a:ext cx="21945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bg1"/>
                </a:solidFill>
              </a:rPr>
              <a:t>A Spectroscopic View of the First Billion Years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9233212A-5581-E1CF-B998-4772C1B4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295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0158"/>
            <a:ext cx="10760242" cy="1325563"/>
          </a:xfrm>
        </p:spPr>
        <p:txBody>
          <a:bodyPr/>
          <a:lstStyle/>
          <a:p>
            <a:r>
              <a:rPr lang="en-US" dirty="0"/>
              <a:t>Metal-poor (perhaps metal-free?) stars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838201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567AA-C804-C7A8-F4C6-612663B7571E}"/>
              </a:ext>
            </a:extLst>
          </p:cNvPr>
          <p:cNvSpPr txBox="1">
            <a:spLocks/>
          </p:cNvSpPr>
          <p:nvPr/>
        </p:nvSpPr>
        <p:spPr>
          <a:xfrm>
            <a:off x="838201" y="1142682"/>
            <a:ext cx="58806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endParaRPr lang="en-US" i="1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81B3F404-3BB9-A980-98F1-1028CEC3E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852" y="1363981"/>
            <a:ext cx="5394590" cy="41608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D15D7F1-562B-779F-F6E2-C0505E974609}"/>
              </a:ext>
            </a:extLst>
          </p:cNvPr>
          <p:cNvSpPr/>
          <p:nvPr/>
        </p:nvSpPr>
        <p:spPr>
          <a:xfrm>
            <a:off x="10128738" y="2700997"/>
            <a:ext cx="1237957" cy="379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68176E-BCF3-2306-0ADB-A64CF49DF38B}"/>
              </a:ext>
            </a:extLst>
          </p:cNvPr>
          <p:cNvSpPr txBox="1"/>
          <p:nvPr/>
        </p:nvSpPr>
        <p:spPr>
          <a:xfrm>
            <a:off x="9186204" y="5494019"/>
            <a:ext cx="34137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Based on Venditti+23</a:t>
            </a:r>
          </a:p>
          <a:p>
            <a:endParaRPr lang="en-US" sz="2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8B946CB-D40B-34D2-251B-215697031482}"/>
              </a:ext>
            </a:extLst>
          </p:cNvPr>
          <p:cNvSpPr txBox="1">
            <a:spLocks/>
          </p:cNvSpPr>
          <p:nvPr/>
        </p:nvSpPr>
        <p:spPr>
          <a:xfrm>
            <a:off x="990601" y="1295082"/>
            <a:ext cx="53945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r>
              <a:rPr lang="en-US" dirty="0"/>
              <a:t>Very first Pop-III stars at z&gt;15 need 100m telescope on the moon (mag~40) 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e.g., Schauer+20</a:t>
            </a:r>
            <a:endParaRPr lang="en-US" sz="2000" dirty="0"/>
          </a:p>
          <a:p>
            <a:r>
              <a:rPr lang="en-US" dirty="0"/>
              <a:t>But…late Pop-III star-formation possible out to z~6-7 </a:t>
            </a:r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e.g., Venditti+23</a:t>
            </a:r>
            <a:endParaRPr lang="en-US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52778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0158"/>
            <a:ext cx="10760242" cy="1325563"/>
          </a:xfrm>
        </p:spPr>
        <p:txBody>
          <a:bodyPr/>
          <a:lstStyle/>
          <a:p>
            <a:r>
              <a:rPr lang="en-US" dirty="0"/>
              <a:t>Metal-poor (perhaps metal-free?) stars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838201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567AA-C804-C7A8-F4C6-612663B7571E}"/>
              </a:ext>
            </a:extLst>
          </p:cNvPr>
          <p:cNvSpPr txBox="1">
            <a:spLocks/>
          </p:cNvSpPr>
          <p:nvPr/>
        </p:nvSpPr>
        <p:spPr>
          <a:xfrm>
            <a:off x="838201" y="1142682"/>
            <a:ext cx="58806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endParaRPr lang="en-US" i="1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8B946CB-D40B-34D2-251B-215697031482}"/>
              </a:ext>
            </a:extLst>
          </p:cNvPr>
          <p:cNvSpPr txBox="1">
            <a:spLocks/>
          </p:cNvSpPr>
          <p:nvPr/>
        </p:nvSpPr>
        <p:spPr>
          <a:xfrm>
            <a:off x="992996" y="882939"/>
            <a:ext cx="498150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r>
              <a:rPr lang="en-US" dirty="0"/>
              <a:t>Metal-poor pockets, some with very low O3/Hb&lt;2 observed.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  <p:pic>
        <p:nvPicPr>
          <p:cNvPr id="4" name="Content Placeholder 4" descr="Diagram, timeline&#10;&#10;Description automatically generated">
            <a:extLst>
              <a:ext uri="{FF2B5EF4-FFF2-40B4-BE49-F238E27FC236}">
                <a16:creationId xmlns:a16="http://schemas.microsoft.com/office/drawing/2014/main" id="{CE7DB50E-1BE4-4387-EF93-F4E0ACC93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1" b="9923"/>
          <a:stretch/>
        </p:blipFill>
        <p:spPr>
          <a:xfrm>
            <a:off x="2343864" y="3318351"/>
            <a:ext cx="3630636" cy="3283638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6441440-5850-24CE-93FC-3D3168CFC854}"/>
              </a:ext>
            </a:extLst>
          </p:cNvPr>
          <p:cNvSpPr txBox="1"/>
          <p:nvPr/>
        </p:nvSpPr>
        <p:spPr>
          <a:xfrm>
            <a:off x="1470992" y="5870933"/>
            <a:ext cx="5247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EIGER </a:t>
            </a:r>
          </a:p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Survey</a:t>
            </a:r>
          </a:p>
        </p:txBody>
      </p:sp>
    </p:spTree>
    <p:extLst>
      <p:ext uri="{BB962C8B-B14F-4D97-AF65-F5344CB8AC3E}">
        <p14:creationId xmlns:p14="http://schemas.microsoft.com/office/powerpoint/2010/main" val="19126574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A2A3-1B41-5E47-42CC-5F832675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0158"/>
            <a:ext cx="10760242" cy="1325563"/>
          </a:xfrm>
        </p:spPr>
        <p:txBody>
          <a:bodyPr/>
          <a:lstStyle/>
          <a:p>
            <a:r>
              <a:rPr lang="en-US" dirty="0"/>
              <a:t>Metal-poor (perhaps metal-free?) stars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ED4F-948C-2AFC-3AC8-61E8AA82120A}"/>
              </a:ext>
            </a:extLst>
          </p:cNvPr>
          <p:cNvSpPr txBox="1">
            <a:spLocks/>
          </p:cNvSpPr>
          <p:nvPr/>
        </p:nvSpPr>
        <p:spPr>
          <a:xfrm>
            <a:off x="838201" y="1629682"/>
            <a:ext cx="4186016" cy="52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567AA-C804-C7A8-F4C6-612663B7571E}"/>
              </a:ext>
            </a:extLst>
          </p:cNvPr>
          <p:cNvSpPr txBox="1">
            <a:spLocks/>
          </p:cNvSpPr>
          <p:nvPr/>
        </p:nvSpPr>
        <p:spPr>
          <a:xfrm>
            <a:off x="838201" y="1142682"/>
            <a:ext cx="58806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endParaRPr lang="en-US" i="1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8B946CB-D40B-34D2-251B-215697031482}"/>
              </a:ext>
            </a:extLst>
          </p:cNvPr>
          <p:cNvSpPr txBox="1">
            <a:spLocks/>
          </p:cNvSpPr>
          <p:nvPr/>
        </p:nvSpPr>
        <p:spPr>
          <a:xfrm>
            <a:off x="992996" y="882939"/>
            <a:ext cx="552034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r>
              <a:rPr lang="en-US" dirty="0"/>
              <a:t>Metal-poor pockets, some with very low O3/Hb&lt;2 observed.</a:t>
            </a:r>
          </a:p>
          <a:p>
            <a:r>
              <a:rPr lang="en-US" dirty="0"/>
              <a:t>If not Pop III, direct descendants of Pop III within reach!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i="1" dirty="0"/>
          </a:p>
        </p:txBody>
      </p:sp>
      <p:pic>
        <p:nvPicPr>
          <p:cNvPr id="4" name="Content Placeholder 4" descr="Diagram, timeline&#10;&#10;Description automatically generated">
            <a:extLst>
              <a:ext uri="{FF2B5EF4-FFF2-40B4-BE49-F238E27FC236}">
                <a16:creationId xmlns:a16="http://schemas.microsoft.com/office/drawing/2014/main" id="{CE7DB50E-1BE4-4387-EF93-F4E0ACC93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1" b="9923"/>
          <a:stretch/>
        </p:blipFill>
        <p:spPr>
          <a:xfrm>
            <a:off x="2343864" y="3318351"/>
            <a:ext cx="3630636" cy="3283638"/>
          </a:xfrm>
        </p:spPr>
      </p:pic>
      <p:pic>
        <p:nvPicPr>
          <p:cNvPr id="8" name="Picture 7" descr="Chart, diagram, line chart&#10;&#10;Description automatically generated">
            <a:extLst>
              <a:ext uri="{FF2B5EF4-FFF2-40B4-BE49-F238E27FC236}">
                <a16:creationId xmlns:a16="http://schemas.microsoft.com/office/drawing/2014/main" id="{741E017D-F43C-BB19-5207-D7F7C2781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730" y="3318351"/>
            <a:ext cx="4674599" cy="34380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AD0697-C6CB-28AC-FF46-232898F1CFC2}"/>
              </a:ext>
            </a:extLst>
          </p:cNvPr>
          <p:cNvSpPr txBox="1"/>
          <p:nvPr/>
        </p:nvSpPr>
        <p:spPr>
          <a:xfrm>
            <a:off x="10737329" y="5694614"/>
            <a:ext cx="341376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Based on</a:t>
            </a:r>
          </a:p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Nakajima &amp; </a:t>
            </a:r>
          </a:p>
          <a:p>
            <a:r>
              <a:rPr lang="en-US" sz="2100" dirty="0" err="1">
                <a:solidFill>
                  <a:schemeClr val="bg1">
                    <a:lumMod val="75000"/>
                  </a:schemeClr>
                </a:solidFill>
              </a:rPr>
              <a:t>Maiolino</a:t>
            </a:r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 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B18753-4D1E-FCCA-D671-D7801E6789A3}"/>
              </a:ext>
            </a:extLst>
          </p:cNvPr>
          <p:cNvSpPr txBox="1"/>
          <p:nvPr/>
        </p:nvSpPr>
        <p:spPr>
          <a:xfrm>
            <a:off x="1470992" y="5870933"/>
            <a:ext cx="5247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EIGER </a:t>
            </a:r>
          </a:p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Survey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F551A-038F-BB61-F41A-DAF1D9C5011B}"/>
              </a:ext>
            </a:extLst>
          </p:cNvPr>
          <p:cNvSpPr txBox="1"/>
          <p:nvPr/>
        </p:nvSpPr>
        <p:spPr>
          <a:xfrm>
            <a:off x="7750038" y="1668555"/>
            <a:ext cx="3207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Approved JWST Cycle 2 Program to Search for these systems– PIs: Naidu &amp; </a:t>
            </a:r>
            <a:r>
              <a:rPr lang="en-US" dirty="0" err="1">
                <a:solidFill>
                  <a:schemeClr val="bg1"/>
                </a:solidFill>
              </a:rPr>
              <a:t>Matthee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2036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8EDF9-9542-F544-B378-924379E87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droppedImage.tiff">
            <a:extLst>
              <a:ext uri="{FF2B5EF4-FFF2-40B4-BE49-F238E27FC236}">
                <a16:creationId xmlns:a16="http://schemas.microsoft.com/office/drawing/2014/main" id="{04292C34-408F-0442-9082-01E9D5581D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3"/>
          <a:stretch/>
        </p:blipFill>
        <p:spPr>
          <a:xfrm>
            <a:off x="-10484" y="1825625"/>
            <a:ext cx="12205866" cy="4352544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129D43-8707-CC4F-A637-99925EC261B3}"/>
              </a:ext>
            </a:extLst>
          </p:cNvPr>
          <p:cNvSpPr txBox="1"/>
          <p:nvPr/>
        </p:nvSpPr>
        <p:spPr>
          <a:xfrm>
            <a:off x="-10484" y="6119336"/>
            <a:ext cx="7024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Big </a:t>
            </a:r>
          </a:p>
          <a:p>
            <a:r>
              <a:rPr lang="en-US" sz="2100" dirty="0">
                <a:solidFill>
                  <a:schemeClr val="bg2"/>
                </a:solidFill>
              </a:rPr>
              <a:t>Bang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4A9DF4-526E-5E4A-97FF-5A79D6EB0268}"/>
              </a:ext>
            </a:extLst>
          </p:cNvPr>
          <p:cNvSpPr txBox="1"/>
          <p:nvPr/>
        </p:nvSpPr>
        <p:spPr>
          <a:xfrm>
            <a:off x="2485588" y="6158383"/>
            <a:ext cx="17268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Cosmic Dawn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FF43F9-B79F-D446-85CC-E4F995B88BDE}"/>
              </a:ext>
            </a:extLst>
          </p:cNvPr>
          <p:cNvSpPr txBox="1"/>
          <p:nvPr/>
        </p:nvSpPr>
        <p:spPr>
          <a:xfrm>
            <a:off x="5704328" y="6167673"/>
            <a:ext cx="15376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Reionization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DB6465-DDFE-0E4F-B806-92492669F0FA}"/>
              </a:ext>
            </a:extLst>
          </p:cNvPr>
          <p:cNvSpPr txBox="1"/>
          <p:nvPr/>
        </p:nvSpPr>
        <p:spPr>
          <a:xfrm>
            <a:off x="11144984" y="6108159"/>
            <a:ext cx="10096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Present</a:t>
            </a:r>
          </a:p>
          <a:p>
            <a:r>
              <a:rPr lang="en-US" sz="2100" dirty="0">
                <a:solidFill>
                  <a:schemeClr val="bg2"/>
                </a:solidFill>
              </a:rPr>
              <a:t>Day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1D9D2B-9D11-A64A-B39E-DCC51D3F316C}"/>
              </a:ext>
            </a:extLst>
          </p:cNvPr>
          <p:cNvSpPr txBox="1"/>
          <p:nvPr/>
        </p:nvSpPr>
        <p:spPr>
          <a:xfrm>
            <a:off x="993731" y="6142561"/>
            <a:ext cx="7377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Dark</a:t>
            </a:r>
          </a:p>
          <a:p>
            <a:r>
              <a:rPr lang="en-US" sz="2100" dirty="0">
                <a:solidFill>
                  <a:schemeClr val="bg2"/>
                </a:solidFill>
              </a:rPr>
              <a:t>Ages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42C3E-D1F9-E64E-8EDC-B6E6EDD0BBF9}"/>
              </a:ext>
            </a:extLst>
          </p:cNvPr>
          <p:cNvSpPr txBox="1"/>
          <p:nvPr/>
        </p:nvSpPr>
        <p:spPr>
          <a:xfrm>
            <a:off x="11323662" y="1502460"/>
            <a:ext cx="412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90000"/>
                  </a:schemeClr>
                </a:solidFill>
              </a:rPr>
              <a:t>Loeb+06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58E94-2B8E-0298-9381-ACB1A83B147D}"/>
              </a:ext>
            </a:extLst>
          </p:cNvPr>
          <p:cNvSpPr txBox="1"/>
          <p:nvPr/>
        </p:nvSpPr>
        <p:spPr>
          <a:xfrm>
            <a:off x="340734" y="1108956"/>
            <a:ext cx="15058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z~1100</a:t>
            </a:r>
          </a:p>
          <a:p>
            <a:r>
              <a:rPr lang="en-US" sz="2100" dirty="0">
                <a:solidFill>
                  <a:schemeClr val="bg2"/>
                </a:solidFill>
              </a:rPr>
              <a:t>400, 000 yrs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09BF80-CC42-84E5-1400-1548A2D430E6}"/>
              </a:ext>
            </a:extLst>
          </p:cNvPr>
          <p:cNvSpPr txBox="1"/>
          <p:nvPr/>
        </p:nvSpPr>
        <p:spPr>
          <a:xfrm>
            <a:off x="8342941" y="1083573"/>
            <a:ext cx="9941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z~6</a:t>
            </a:r>
          </a:p>
          <a:p>
            <a:r>
              <a:rPr lang="en-US" sz="2100" dirty="0">
                <a:solidFill>
                  <a:schemeClr val="bg2"/>
                </a:solidFill>
              </a:rPr>
              <a:t>1bn yrs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7D2B42-AB1E-46DC-4625-9EF41258064D}"/>
              </a:ext>
            </a:extLst>
          </p:cNvPr>
          <p:cNvSpPr txBox="1"/>
          <p:nvPr/>
        </p:nvSpPr>
        <p:spPr>
          <a:xfrm>
            <a:off x="2987391" y="1353551"/>
            <a:ext cx="7232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z~???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D89A9E-AA93-6FAA-E33D-ED28C96BD048}"/>
              </a:ext>
            </a:extLst>
          </p:cNvPr>
          <p:cNvSpPr/>
          <p:nvPr/>
        </p:nvSpPr>
        <p:spPr>
          <a:xfrm>
            <a:off x="955777" y="1834915"/>
            <a:ext cx="2381361" cy="4351338"/>
          </a:xfrm>
          <a:prstGeom prst="rect">
            <a:avLst/>
          </a:prstGeom>
          <a:noFill/>
          <a:ln w="635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CE090A-F9A5-F85C-3902-EDB09428E8B9}"/>
              </a:ext>
            </a:extLst>
          </p:cNvPr>
          <p:cNvSpPr txBox="1"/>
          <p:nvPr/>
        </p:nvSpPr>
        <p:spPr>
          <a:xfrm>
            <a:off x="1049177" y="2895104"/>
            <a:ext cx="21945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bg2">
                    <a:lumMod val="75000"/>
                  </a:schemeClr>
                </a:solidFill>
              </a:rPr>
              <a:t>When and how did the first galaxies form?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9F79BA-EC9B-800C-94F6-2D50E472E2A7}"/>
              </a:ext>
            </a:extLst>
          </p:cNvPr>
          <p:cNvSpPr/>
          <p:nvPr/>
        </p:nvSpPr>
        <p:spPr>
          <a:xfrm>
            <a:off x="7841653" y="1825625"/>
            <a:ext cx="2381361" cy="4351338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CDF13E-6E86-1D7F-06D6-401BDCD83C35}"/>
              </a:ext>
            </a:extLst>
          </p:cNvPr>
          <p:cNvSpPr txBox="1"/>
          <p:nvPr/>
        </p:nvSpPr>
        <p:spPr>
          <a:xfrm>
            <a:off x="7952807" y="2877909"/>
            <a:ext cx="20354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bg1"/>
                </a:solidFill>
              </a:rPr>
              <a:t>How did the first galaxies </a:t>
            </a:r>
            <a:r>
              <a:rPr lang="en-US" sz="2800" i="1" dirty="0" err="1">
                <a:solidFill>
                  <a:schemeClr val="bg1"/>
                </a:solidFill>
              </a:rPr>
              <a:t>reionize</a:t>
            </a:r>
            <a:r>
              <a:rPr lang="en-US" sz="2800" i="1" dirty="0">
                <a:solidFill>
                  <a:schemeClr val="bg1"/>
                </a:solidFill>
              </a:rPr>
              <a:t> the universe?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629A38-5EEB-7FD0-11D4-FE5DAAA14238}"/>
              </a:ext>
            </a:extLst>
          </p:cNvPr>
          <p:cNvSpPr/>
          <p:nvPr/>
        </p:nvSpPr>
        <p:spPr>
          <a:xfrm>
            <a:off x="4577148" y="1816335"/>
            <a:ext cx="2381361" cy="4351338"/>
          </a:xfrm>
          <a:prstGeom prst="rect">
            <a:avLst/>
          </a:prstGeom>
          <a:noFill/>
          <a:ln w="635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B09278-2877-B337-93FD-B6CE196AC7D0}"/>
              </a:ext>
            </a:extLst>
          </p:cNvPr>
          <p:cNvSpPr txBox="1"/>
          <p:nvPr/>
        </p:nvSpPr>
        <p:spPr>
          <a:xfrm>
            <a:off x="4670548" y="2876524"/>
            <a:ext cx="21945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bg2">
                    <a:lumMod val="75000"/>
                  </a:schemeClr>
                </a:solidFill>
              </a:rPr>
              <a:t>A Spectroscopic View of the First Billion Years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9233212A-5581-E1CF-B998-4772C1B4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115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413DB-7827-CFA9-F3A0-D63AB1225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hesan_slice_density_temperature_qHD">
            <a:hlinkClick r:id="" action="ppaction://media"/>
            <a:extLst>
              <a:ext uri="{FF2B5EF4-FFF2-40B4-BE49-F238E27FC236}">
                <a16:creationId xmlns:a16="http://schemas.microsoft.com/office/drawing/2014/main" id="{F0C1A945-599D-3610-43F1-227866D4616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2210" y="173288"/>
            <a:ext cx="11552906" cy="6498363"/>
          </a:xfrm>
        </p:spPr>
      </p:pic>
    </p:spTree>
    <p:extLst>
      <p:ext uri="{BB962C8B-B14F-4D97-AF65-F5344CB8AC3E}">
        <p14:creationId xmlns:p14="http://schemas.microsoft.com/office/powerpoint/2010/main" val="57783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686FF-F4AC-3FE3-D39B-8E3B65FC2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Reionization: a focal point for all early universe physics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74AE3-CF4D-D2A4-1775-7B72AEFC3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450" y="5167307"/>
            <a:ext cx="11646567" cy="1548063"/>
          </a:xfrm>
        </p:spPr>
        <p:txBody>
          <a:bodyPr>
            <a:normAutofit/>
          </a:bodyPr>
          <a:lstStyle/>
          <a:p>
            <a:r>
              <a:rPr lang="en-US" dirty="0"/>
              <a:t>Production of ionizing photons (metal-poor stars, binaries, accretion disks)</a:t>
            </a:r>
          </a:p>
          <a:p>
            <a:r>
              <a:rPr lang="en-US" dirty="0"/>
              <a:t>Journey through interstellar medium (dust, gas, feedback)</a:t>
            </a:r>
          </a:p>
          <a:p>
            <a:r>
              <a:rPr lang="en-US" dirty="0"/>
              <a:t>Contact with intergalactic medium (large-scale structure, gas physics)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22907A-FA28-5605-8426-B051C55343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0" t="17501" r="1760" b="43083"/>
          <a:stretch/>
        </p:blipFill>
        <p:spPr>
          <a:xfrm>
            <a:off x="838200" y="1817979"/>
            <a:ext cx="10515600" cy="322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426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B43E0-3EFE-7A45-BF80-8419B6CA2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03" y="18255"/>
            <a:ext cx="12116933" cy="1325563"/>
          </a:xfrm>
        </p:spPr>
        <p:txBody>
          <a:bodyPr/>
          <a:lstStyle/>
          <a:p>
            <a:r>
              <a:rPr lang="en-US" dirty="0"/>
              <a:t>Reionization: where did the photons come from?</a:t>
            </a:r>
          </a:p>
        </p:txBody>
      </p:sp>
      <p:pic>
        <p:nvPicPr>
          <p:cNvPr id="4" name="droppedImage.tiff">
            <a:extLst>
              <a:ext uri="{FF2B5EF4-FFF2-40B4-BE49-F238E27FC236}">
                <a16:creationId xmlns:a16="http://schemas.microsoft.com/office/drawing/2014/main" id="{14159C24-70B3-944C-97A4-0E59DF0708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301" t="5181" r="16087"/>
          <a:stretch/>
        </p:blipFill>
        <p:spPr>
          <a:xfrm>
            <a:off x="203403" y="1223296"/>
            <a:ext cx="5556058" cy="4407408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2ABBD3BD-A6FB-2D43-92EA-51CEFF7F84D9}"/>
              </a:ext>
            </a:extLst>
          </p:cNvPr>
          <p:cNvSpPr txBox="1">
            <a:spLocks/>
          </p:cNvSpPr>
          <p:nvPr/>
        </p:nvSpPr>
        <p:spPr>
          <a:xfrm>
            <a:off x="5759461" y="2509161"/>
            <a:ext cx="6432539" cy="195619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4A374-DA35-0EC7-99DE-165576317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2462" y="1579993"/>
            <a:ext cx="5919538" cy="4351338"/>
          </a:xfrm>
        </p:spPr>
        <p:txBody>
          <a:bodyPr/>
          <a:lstStyle/>
          <a:p>
            <a:pPr marL="0" defTabSz="914400"/>
            <a:r>
              <a:rPr lang="en-US" dirty="0"/>
              <a:t>Numerous, tiny, faint galaxies? “Democratic Reionization”          </a:t>
            </a:r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Wise+14, Finkelstein+19, Chisholm+22</a:t>
            </a:r>
          </a:p>
          <a:p>
            <a:endParaRPr lang="en-US" dirty="0"/>
          </a:p>
          <a:p>
            <a:r>
              <a:rPr lang="en-US" dirty="0"/>
              <a:t>Rare, bright, massive galaxies? “Reionization by the Oligarchs” </a:t>
            </a:r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Naidu+20, Naidu &amp; Matthee+22, </a:t>
            </a:r>
            <a:r>
              <a:rPr lang="en-US" sz="2100" dirty="0" err="1">
                <a:solidFill>
                  <a:schemeClr val="bg2">
                    <a:lumMod val="75000"/>
                  </a:schemeClr>
                </a:solidFill>
              </a:rPr>
              <a:t>Matthee</a:t>
            </a:r>
            <a:r>
              <a:rPr lang="en-US" sz="2100" dirty="0">
                <a:solidFill>
                  <a:schemeClr val="bg2">
                    <a:lumMod val="75000"/>
                  </a:schemeClr>
                </a:solidFill>
              </a:rPr>
              <a:t> &amp; Naidu+22</a:t>
            </a:r>
          </a:p>
        </p:txBody>
      </p:sp>
    </p:spTree>
    <p:extLst>
      <p:ext uri="{BB962C8B-B14F-4D97-AF65-F5344CB8AC3E}">
        <p14:creationId xmlns:p14="http://schemas.microsoft.com/office/powerpoint/2010/main" val="2271670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118325-CB94-F1F9-1ED5-EA60EFDEF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66" y="1216002"/>
            <a:ext cx="5561100" cy="4358130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E89CE4A-93F8-254E-A92E-8AF083A7B709}"/>
              </a:ext>
            </a:extLst>
          </p:cNvPr>
          <p:cNvSpPr txBox="1">
            <a:spLocks/>
          </p:cNvSpPr>
          <p:nvPr/>
        </p:nvSpPr>
        <p:spPr>
          <a:xfrm>
            <a:off x="567304" y="5931331"/>
            <a:ext cx="11389130" cy="78951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Radically different pictures of reionization.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64798F-24DF-5948-9841-F64B68D48C0F}"/>
              </a:ext>
            </a:extLst>
          </p:cNvPr>
          <p:cNvSpPr txBox="1"/>
          <p:nvPr/>
        </p:nvSpPr>
        <p:spPr>
          <a:xfrm>
            <a:off x="1456479" y="1377851"/>
            <a:ext cx="18229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AC5BAC"/>
                </a:solidFill>
              </a:rPr>
              <a:t>Bright galaxies</a:t>
            </a:r>
          </a:p>
          <a:p>
            <a:r>
              <a:rPr lang="en-US" sz="2200" dirty="0">
                <a:solidFill>
                  <a:srgbClr val="AC5BAC"/>
                </a:solidFill>
              </a:rPr>
              <a:t>“Oligarchs”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701AEF-C0B5-7E45-9D37-817AEFDD8D10}"/>
              </a:ext>
            </a:extLst>
          </p:cNvPr>
          <p:cNvSpPr txBox="1"/>
          <p:nvPr/>
        </p:nvSpPr>
        <p:spPr>
          <a:xfrm>
            <a:off x="3595386" y="5561999"/>
            <a:ext cx="25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Naidu+20, Tacchella+18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6E717D1A-EBAB-5048-B038-7AA071040403}"/>
              </a:ext>
            </a:extLst>
          </p:cNvPr>
          <p:cNvSpPr txBox="1">
            <a:spLocks/>
          </p:cNvSpPr>
          <p:nvPr/>
        </p:nvSpPr>
        <p:spPr>
          <a:xfrm rot="16200000">
            <a:off x="-1570466" y="1644123"/>
            <a:ext cx="4246481" cy="61242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Timeline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F794DA8-FE56-968E-705B-6E728CB62DF1}"/>
              </a:ext>
            </a:extLst>
          </p:cNvPr>
          <p:cNvSpPr txBox="1">
            <a:spLocks/>
          </p:cNvSpPr>
          <p:nvPr/>
        </p:nvSpPr>
        <p:spPr>
          <a:xfrm>
            <a:off x="203403" y="18255"/>
            <a:ext cx="121169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Reionization: where did the photons come from?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406719-D5E8-526F-665B-F8E5D0F715CF}"/>
              </a:ext>
            </a:extLst>
          </p:cNvPr>
          <p:cNvSpPr txBox="1"/>
          <p:nvPr/>
        </p:nvSpPr>
        <p:spPr>
          <a:xfrm>
            <a:off x="4213554" y="3010346"/>
            <a:ext cx="17812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</a:rPr>
              <a:t>Faint galaxies</a:t>
            </a:r>
          </a:p>
          <a:p>
            <a:r>
              <a:rPr lang="en-US" sz="2200" dirty="0">
                <a:solidFill>
                  <a:srgbClr val="0070C0"/>
                </a:solidFill>
              </a:rPr>
              <a:t>“Democratic”</a:t>
            </a:r>
          </a:p>
        </p:txBody>
      </p:sp>
    </p:spTree>
    <p:extLst>
      <p:ext uri="{BB962C8B-B14F-4D97-AF65-F5344CB8AC3E}">
        <p14:creationId xmlns:p14="http://schemas.microsoft.com/office/powerpoint/2010/main" val="23546977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118325-CB94-F1F9-1ED5-EA60EFDEF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66" y="1216002"/>
            <a:ext cx="5561100" cy="4358130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E89CE4A-93F8-254E-A92E-8AF083A7B709}"/>
              </a:ext>
            </a:extLst>
          </p:cNvPr>
          <p:cNvSpPr txBox="1">
            <a:spLocks/>
          </p:cNvSpPr>
          <p:nvPr/>
        </p:nvSpPr>
        <p:spPr>
          <a:xfrm>
            <a:off x="567304" y="5931331"/>
            <a:ext cx="11389130" cy="78951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Radically different pictures of reionization.</a:t>
            </a:r>
          </a:p>
          <a:p>
            <a:r>
              <a:rPr lang="en-US" sz="2400" dirty="0"/>
              <a:t>Set the course of galaxy evolution across cosmic time (e.g., Milky Way satellite counts)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64798F-24DF-5948-9841-F64B68D48C0F}"/>
              </a:ext>
            </a:extLst>
          </p:cNvPr>
          <p:cNvSpPr txBox="1"/>
          <p:nvPr/>
        </p:nvSpPr>
        <p:spPr>
          <a:xfrm>
            <a:off x="1456479" y="1377851"/>
            <a:ext cx="18229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AC5BAC"/>
                </a:solidFill>
              </a:rPr>
              <a:t>Bright galaxies</a:t>
            </a:r>
          </a:p>
          <a:p>
            <a:r>
              <a:rPr lang="en-US" sz="2200" dirty="0">
                <a:solidFill>
                  <a:srgbClr val="AC5BAC"/>
                </a:solidFill>
              </a:rPr>
              <a:t>“Oligarchs”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701AEF-C0B5-7E45-9D37-817AEFDD8D10}"/>
              </a:ext>
            </a:extLst>
          </p:cNvPr>
          <p:cNvSpPr txBox="1"/>
          <p:nvPr/>
        </p:nvSpPr>
        <p:spPr>
          <a:xfrm>
            <a:off x="3595386" y="5561999"/>
            <a:ext cx="25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Naidu+20, Tacchella+18</a:t>
            </a:r>
          </a:p>
        </p:txBody>
      </p:sp>
      <p:pic>
        <p:nvPicPr>
          <p:cNvPr id="8" name="Picture 2" descr="Piece cheese with small holes side view Stock Photo by ©GrashAlex 62725557">
            <a:extLst>
              <a:ext uri="{FF2B5EF4-FFF2-40B4-BE49-F238E27FC236}">
                <a16:creationId xmlns:a16="http://schemas.microsoft.com/office/drawing/2014/main" id="{EFCBA017-EA2A-BB42-A682-A2722D18B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909" y="3606636"/>
            <a:ext cx="3244535" cy="216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Why does Swiss cheese have holes? | SBS Food">
            <a:extLst>
              <a:ext uri="{FF2B5EF4-FFF2-40B4-BE49-F238E27FC236}">
                <a16:creationId xmlns:a16="http://schemas.microsoft.com/office/drawing/2014/main" id="{E625EFDA-338B-9146-8476-A190D180E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793" y="1216002"/>
            <a:ext cx="3442768" cy="193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10D807D-1F09-5D44-A9FA-7E403FDDFABD}"/>
              </a:ext>
            </a:extLst>
          </p:cNvPr>
          <p:cNvSpPr/>
          <p:nvPr/>
        </p:nvSpPr>
        <p:spPr>
          <a:xfrm>
            <a:off x="7763773" y="1071088"/>
            <a:ext cx="3622989" cy="2081471"/>
          </a:xfrm>
          <a:prstGeom prst="roundRect">
            <a:avLst/>
          </a:prstGeom>
          <a:noFill/>
          <a:ln w="127000">
            <a:solidFill>
              <a:srgbClr val="A829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311A1D-DF10-0944-8909-26EC22FF4D4A}"/>
              </a:ext>
            </a:extLst>
          </p:cNvPr>
          <p:cNvSpPr/>
          <p:nvPr/>
        </p:nvSpPr>
        <p:spPr>
          <a:xfrm>
            <a:off x="7900794" y="3485077"/>
            <a:ext cx="3442768" cy="2360794"/>
          </a:xfrm>
          <a:prstGeom prst="roundRect">
            <a:avLst/>
          </a:prstGeom>
          <a:noFill/>
          <a:ln w="127000">
            <a:solidFill>
              <a:srgbClr val="80EB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6E717D1A-EBAB-5048-B038-7AA071040403}"/>
              </a:ext>
            </a:extLst>
          </p:cNvPr>
          <p:cNvSpPr txBox="1">
            <a:spLocks/>
          </p:cNvSpPr>
          <p:nvPr/>
        </p:nvSpPr>
        <p:spPr>
          <a:xfrm rot="16200000">
            <a:off x="-1570466" y="1644123"/>
            <a:ext cx="4246481" cy="61242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Timeline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B746C99E-A5C5-3E41-AA23-9B5A6C1432C2}"/>
              </a:ext>
            </a:extLst>
          </p:cNvPr>
          <p:cNvSpPr txBox="1">
            <a:spLocks/>
          </p:cNvSpPr>
          <p:nvPr/>
        </p:nvSpPr>
        <p:spPr>
          <a:xfrm rot="16200000">
            <a:off x="5421783" y="1644122"/>
            <a:ext cx="4246481" cy="61242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Topology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F794DA8-FE56-968E-705B-6E728CB62DF1}"/>
              </a:ext>
            </a:extLst>
          </p:cNvPr>
          <p:cNvSpPr txBox="1">
            <a:spLocks/>
          </p:cNvSpPr>
          <p:nvPr/>
        </p:nvSpPr>
        <p:spPr>
          <a:xfrm>
            <a:off x="203403" y="18255"/>
            <a:ext cx="121169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Reionization: where did the photons come from?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406719-D5E8-526F-665B-F8E5D0F715CF}"/>
              </a:ext>
            </a:extLst>
          </p:cNvPr>
          <p:cNvSpPr txBox="1"/>
          <p:nvPr/>
        </p:nvSpPr>
        <p:spPr>
          <a:xfrm>
            <a:off x="4213554" y="3010346"/>
            <a:ext cx="17812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</a:rPr>
              <a:t>Faint galaxies</a:t>
            </a:r>
          </a:p>
          <a:p>
            <a:r>
              <a:rPr lang="en-US" sz="2200" dirty="0">
                <a:solidFill>
                  <a:srgbClr val="0070C0"/>
                </a:solidFill>
              </a:rPr>
              <a:t>“Democratic”</a:t>
            </a:r>
          </a:p>
        </p:txBody>
      </p:sp>
    </p:spTree>
    <p:extLst>
      <p:ext uri="{BB962C8B-B14F-4D97-AF65-F5344CB8AC3E}">
        <p14:creationId xmlns:p14="http://schemas.microsoft.com/office/powerpoint/2010/main" val="37763529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E2C5C-0CA6-2A49-978A-BC93F79A1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the (reionization) Union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B75A-F5C5-A645-BA04-B9B4B5D4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79" y="1599079"/>
            <a:ext cx="8828314" cy="4667246"/>
          </a:xfrm>
        </p:spPr>
        <p:txBody>
          <a:bodyPr>
            <a:normAutofit/>
          </a:bodyPr>
          <a:lstStyle/>
          <a:p>
            <a:r>
              <a:rPr lang="en-US" dirty="0"/>
              <a:t>Fundamental impasse: can’t tell which galaxies are leaking ionizing photons</a:t>
            </a:r>
          </a:p>
          <a:p>
            <a:r>
              <a:rPr lang="en-US" dirty="0"/>
              <a:t>Beyond z~4, the intervening IGM soaks up all photons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2" descr="SKY HIGH | A breathtaking view of the city lights from the window of the  PLANE | For more trav… | Ventanilla de avión, Fondos de aviones, Fondos de  pantalla aviones">
            <a:extLst>
              <a:ext uri="{FF2B5EF4-FFF2-40B4-BE49-F238E27FC236}">
                <a16:creationId xmlns:a16="http://schemas.microsoft.com/office/drawing/2014/main" id="{5AADEA45-93EC-2740-B0A8-FC3845842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717" y="3241375"/>
            <a:ext cx="2604207" cy="325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even Tips for Photographing Cities at Night | B&amp;amp;H Explora">
            <a:extLst>
              <a:ext uri="{FF2B5EF4-FFF2-40B4-BE49-F238E27FC236}">
                <a16:creationId xmlns:a16="http://schemas.microsoft.com/office/drawing/2014/main" id="{460C43F6-394D-F143-9A91-FAE0F2CD4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23" y="3466402"/>
            <a:ext cx="5380389" cy="302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516E7DAD-3398-354B-8B4E-0108AA4D620B}"/>
              </a:ext>
            </a:extLst>
          </p:cNvPr>
          <p:cNvSpPr txBox="1">
            <a:spLocks/>
          </p:cNvSpPr>
          <p:nvPr/>
        </p:nvSpPr>
        <p:spPr>
          <a:xfrm>
            <a:off x="4701215" y="3241375"/>
            <a:ext cx="6086816" cy="78951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Fog (IGM)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can’t tell how bright the city is (how ionizing a galaxy is)</a:t>
            </a:r>
          </a:p>
        </p:txBody>
      </p:sp>
    </p:spTree>
    <p:extLst>
      <p:ext uri="{BB962C8B-B14F-4D97-AF65-F5344CB8AC3E}">
        <p14:creationId xmlns:p14="http://schemas.microsoft.com/office/powerpoint/2010/main" val="41739391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8D1C0E6-2F58-1440-96CA-AD390E87F31D}"/>
              </a:ext>
            </a:extLst>
          </p:cNvPr>
          <p:cNvSpPr txBox="1">
            <a:spLocks/>
          </p:cNvSpPr>
          <p:nvPr/>
        </p:nvSpPr>
        <p:spPr>
          <a:xfrm>
            <a:off x="463635" y="183585"/>
            <a:ext cx="121169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Which galaxies </a:t>
            </a:r>
            <a:r>
              <a:rPr lang="en-US" dirty="0" err="1"/>
              <a:t>reionized</a:t>
            </a:r>
            <a:r>
              <a:rPr lang="en-US" dirty="0"/>
              <a:t> the Universe? </a:t>
            </a:r>
            <a:endParaRPr lang="en-US" i="1" dirty="0"/>
          </a:p>
          <a:p>
            <a:r>
              <a:rPr lang="en-US" i="1" dirty="0"/>
              <a:t>JWST </a:t>
            </a:r>
            <a:r>
              <a:rPr lang="en-US" dirty="0"/>
              <a:t>bubble program </a:t>
            </a:r>
            <a:r>
              <a:rPr lang="en-US" sz="2600" dirty="0"/>
              <a:t>PI: Naidu &amp; </a:t>
            </a:r>
            <a:r>
              <a:rPr lang="en-US" sz="2600" dirty="0" err="1"/>
              <a:t>Matthee</a:t>
            </a:r>
            <a:endParaRPr lang="en-US" sz="26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162F2B-55F2-D543-A435-D1EB1D046E76}"/>
              </a:ext>
            </a:extLst>
          </p:cNvPr>
          <p:cNvSpPr txBox="1"/>
          <p:nvPr/>
        </p:nvSpPr>
        <p:spPr>
          <a:xfrm>
            <a:off x="6096000" y="2850022"/>
            <a:ext cx="117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LyA</a:t>
            </a:r>
            <a:r>
              <a:rPr lang="en-US" sz="1600" dirty="0"/>
              <a:t> spectra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8C64F9D-6EDB-F21B-7E08-019650615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BC50DC-C886-E535-9571-0786381594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789"/>
          <a:stretch/>
        </p:blipFill>
        <p:spPr>
          <a:xfrm>
            <a:off x="2962985" y="1509148"/>
            <a:ext cx="4627986" cy="4352544"/>
          </a:xfrm>
          <a:prstGeom prst="rect">
            <a:avLst/>
          </a:prstGeom>
        </p:spPr>
      </p:pic>
      <p:pic>
        <p:nvPicPr>
          <p:cNvPr id="11" name="Picture 10" descr="A group of light bulbs&#10;&#10;Description automatically generated with low confidence">
            <a:extLst>
              <a:ext uri="{FF2B5EF4-FFF2-40B4-BE49-F238E27FC236}">
                <a16:creationId xmlns:a16="http://schemas.microsoft.com/office/drawing/2014/main" id="{86076AFB-8798-DAFA-690F-DA50380ECB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54" t="4921" r="9313" b="7361"/>
          <a:stretch/>
        </p:blipFill>
        <p:spPr>
          <a:xfrm>
            <a:off x="143411" y="1509148"/>
            <a:ext cx="2506133" cy="435254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5E16F6-6C77-CDFA-61CB-DB2367C6D51D}"/>
              </a:ext>
            </a:extLst>
          </p:cNvPr>
          <p:cNvSpPr txBox="1">
            <a:spLocks/>
          </p:cNvSpPr>
          <p:nvPr/>
        </p:nvSpPr>
        <p:spPr>
          <a:xfrm>
            <a:off x="1331183" y="5502659"/>
            <a:ext cx="6259788" cy="6029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Only z~7 bubble with strongly constrained size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Matthee+18, Mason &amp; </a:t>
            </a:r>
            <a:r>
              <a:rPr lang="en-US" sz="1800" dirty="0" err="1">
                <a:solidFill>
                  <a:schemeClr val="bg1">
                    <a:lumMod val="75000"/>
                  </a:schemeClr>
                </a:solidFill>
              </a:rPr>
              <a:t>Gronke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 2020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DE93D9-30FF-7FE3-3DFD-5DE4B517D49B}"/>
              </a:ext>
            </a:extLst>
          </p:cNvPr>
          <p:cNvSpPr/>
          <p:nvPr/>
        </p:nvSpPr>
        <p:spPr>
          <a:xfrm>
            <a:off x="1564105" y="3344780"/>
            <a:ext cx="994490" cy="1022684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1B31416-7B21-3ED6-0294-6DD2ADE2B007}"/>
              </a:ext>
            </a:extLst>
          </p:cNvPr>
          <p:cNvCxnSpPr>
            <a:cxnSpLocks/>
          </p:cNvCxnSpPr>
          <p:nvPr/>
        </p:nvCxnSpPr>
        <p:spPr>
          <a:xfrm flipV="1">
            <a:off x="2558595" y="1509148"/>
            <a:ext cx="605710" cy="1919852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B6A92FB-C922-448D-E2E6-6C5376CCB618}"/>
              </a:ext>
            </a:extLst>
          </p:cNvPr>
          <p:cNvCxnSpPr>
            <a:cxnSpLocks/>
          </p:cNvCxnSpPr>
          <p:nvPr/>
        </p:nvCxnSpPr>
        <p:spPr>
          <a:xfrm>
            <a:off x="2558595" y="4367464"/>
            <a:ext cx="605710" cy="1135195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6D6930D-E1BE-671E-0C12-6FD8F42C57F5}"/>
              </a:ext>
            </a:extLst>
          </p:cNvPr>
          <p:cNvSpPr txBox="1"/>
          <p:nvPr/>
        </p:nvSpPr>
        <p:spPr>
          <a:xfrm>
            <a:off x="5791201" y="3105834"/>
            <a:ext cx="62885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1215 A</a:t>
            </a:r>
          </a:p>
          <a:p>
            <a:r>
              <a:rPr lang="en-US" sz="1800" dirty="0"/>
              <a:t>Lyman-</a:t>
            </a:r>
            <a:r>
              <a:rPr lang="el-GR" sz="1800" dirty="0"/>
              <a:t>α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70222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B75A-F5C5-A645-BA04-B9B4B5D4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713" y="2600540"/>
            <a:ext cx="6267994" cy="4667246"/>
          </a:xfrm>
        </p:spPr>
        <p:txBody>
          <a:bodyPr>
            <a:normAutofit/>
          </a:bodyPr>
          <a:lstStyle/>
          <a:p>
            <a:r>
              <a:rPr lang="en-US" dirty="0"/>
              <a:t>Difficult to perform a simple test at significant redshift: what are the properties of high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vs. low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galaxies?</a:t>
            </a:r>
          </a:p>
          <a:p>
            <a:endParaRPr lang="en-US" dirty="0"/>
          </a:p>
          <a:p>
            <a:r>
              <a:rPr lang="en-US" dirty="0"/>
              <a:t>What is the connection between results at lower redshifts and the Epoch of Reionization?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68BCF2-71AE-CDFF-FE7E-698A468FC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62" y="1478830"/>
            <a:ext cx="6650257" cy="48906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D3C5DA-ECDB-9347-E68E-F3A214EC6019}"/>
              </a:ext>
            </a:extLst>
          </p:cNvPr>
          <p:cNvSpPr txBox="1"/>
          <p:nvPr/>
        </p:nvSpPr>
        <p:spPr>
          <a:xfrm>
            <a:off x="6105600" y="6371340"/>
            <a:ext cx="25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Duval+14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F5EEEE-FC89-D51F-0C1B-E1199F622A0F}"/>
              </a:ext>
            </a:extLst>
          </p:cNvPr>
          <p:cNvSpPr/>
          <p:nvPr/>
        </p:nvSpPr>
        <p:spPr>
          <a:xfrm>
            <a:off x="1411219" y="1802825"/>
            <a:ext cx="1184856" cy="66278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C5449D-F098-19E5-19E5-D92D29ECACE1}"/>
              </a:ext>
            </a:extLst>
          </p:cNvPr>
          <p:cNvSpPr txBox="1"/>
          <p:nvPr/>
        </p:nvSpPr>
        <p:spPr>
          <a:xfrm>
            <a:off x="9924230" y="394304"/>
            <a:ext cx="3180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Naidu &amp; Matthee+22</a:t>
            </a:r>
          </a:p>
          <a:p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Matthee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&amp; Naidu+22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C418A3-963D-01ED-47F4-6E25EF98F512}"/>
              </a:ext>
            </a:extLst>
          </p:cNvPr>
          <p:cNvSpPr txBox="1"/>
          <p:nvPr/>
        </p:nvSpPr>
        <p:spPr>
          <a:xfrm>
            <a:off x="569108" y="1671300"/>
            <a:ext cx="19431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High-Redshift</a:t>
            </a:r>
          </a:p>
          <a:p>
            <a:r>
              <a:rPr lang="en-US" sz="2500" dirty="0"/>
              <a:t>Galaxy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4D5A1FE-CDF1-7406-9C9A-C9283B27E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High-resolution Lyman-</a:t>
            </a:r>
            <a:r>
              <a:rPr lang="el-GR" sz="4400" dirty="0">
                <a:solidFill>
                  <a:schemeClr val="bg1"/>
                </a:solidFill>
              </a:rPr>
              <a:t>α</a:t>
            </a:r>
            <a:r>
              <a:rPr lang="en-US" dirty="0"/>
              <a:t> holds the key</a:t>
            </a:r>
            <a:br>
              <a:rPr lang="en-US" sz="4400" dirty="0">
                <a:solidFill>
                  <a:schemeClr val="bg1"/>
                </a:solidFill>
              </a:rPr>
            </a:br>
            <a:endParaRPr lang="en-US" dirty="0"/>
          </a:p>
        </p:txBody>
      </p:sp>
      <p:pic>
        <p:nvPicPr>
          <p:cNvPr id="10" name="Picture 9" descr="Chart, histogram&#10;&#10;Description automatically generated">
            <a:extLst>
              <a:ext uri="{FF2B5EF4-FFF2-40B4-BE49-F238E27FC236}">
                <a16:creationId xmlns:a16="http://schemas.microsoft.com/office/drawing/2014/main" id="{FA7F0102-3DE6-7AB0-985F-51D3F4B1F4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61"/>
          <a:stretch/>
        </p:blipFill>
        <p:spPr>
          <a:xfrm>
            <a:off x="8064465" y="1476888"/>
            <a:ext cx="2712452" cy="2438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3B3692-0774-A407-38E5-D635AFEA5A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474" t="14721"/>
          <a:stretch/>
        </p:blipFill>
        <p:spPr>
          <a:xfrm>
            <a:off x="8064466" y="4076054"/>
            <a:ext cx="2712451" cy="2293385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09E9B1-B314-DBCF-2EA1-179F257362FE}"/>
              </a:ext>
            </a:extLst>
          </p:cNvPr>
          <p:cNvSpPr txBox="1">
            <a:spLocks/>
          </p:cNvSpPr>
          <p:nvPr/>
        </p:nvSpPr>
        <p:spPr>
          <a:xfrm>
            <a:off x="10776917" y="2134216"/>
            <a:ext cx="4755218" cy="20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Highly </a:t>
            </a:r>
          </a:p>
          <a:p>
            <a:pPr marL="0" indent="0">
              <a:buNone/>
            </a:pPr>
            <a:r>
              <a:rPr lang="en-US" sz="2400" dirty="0"/>
              <a:t>Ionizing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63CFA0-BB67-4355-F722-6D1F6D0C711C}"/>
              </a:ext>
            </a:extLst>
          </p:cNvPr>
          <p:cNvSpPr txBox="1">
            <a:spLocks/>
          </p:cNvSpPr>
          <p:nvPr/>
        </p:nvSpPr>
        <p:spPr>
          <a:xfrm>
            <a:off x="10776917" y="4649162"/>
            <a:ext cx="4755218" cy="20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Poorly </a:t>
            </a:r>
          </a:p>
          <a:p>
            <a:pPr marL="0" indent="0">
              <a:buNone/>
            </a:pPr>
            <a:r>
              <a:rPr lang="en-US" sz="2400" dirty="0"/>
              <a:t>Ionizing </a:t>
            </a:r>
          </a:p>
        </p:txBody>
      </p:sp>
    </p:spTree>
    <p:extLst>
      <p:ext uri="{BB962C8B-B14F-4D97-AF65-F5344CB8AC3E}">
        <p14:creationId xmlns:p14="http://schemas.microsoft.com/office/powerpoint/2010/main" val="921507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B75A-F5C5-A645-BA04-B9B4B5D4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713" y="2600540"/>
            <a:ext cx="6267994" cy="4667246"/>
          </a:xfrm>
        </p:spPr>
        <p:txBody>
          <a:bodyPr>
            <a:normAutofit/>
          </a:bodyPr>
          <a:lstStyle/>
          <a:p>
            <a:r>
              <a:rPr lang="en-US" dirty="0"/>
              <a:t>Difficult to perform a simple test at significant redshift: what are the properties of high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vs. low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galaxies?</a:t>
            </a:r>
          </a:p>
          <a:p>
            <a:endParaRPr lang="en-US" dirty="0"/>
          </a:p>
          <a:p>
            <a:r>
              <a:rPr lang="en-US" dirty="0"/>
              <a:t>What is the connection between results at lower redshifts and the Epoch of Reionization?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68BCF2-71AE-CDFF-FE7E-698A468FC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62" y="1478830"/>
            <a:ext cx="6650257" cy="48906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D3C5DA-ECDB-9347-E68E-F3A214EC6019}"/>
              </a:ext>
            </a:extLst>
          </p:cNvPr>
          <p:cNvSpPr txBox="1"/>
          <p:nvPr/>
        </p:nvSpPr>
        <p:spPr>
          <a:xfrm>
            <a:off x="6105600" y="6371340"/>
            <a:ext cx="25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Duval+14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F5EEEE-FC89-D51F-0C1B-E1199F622A0F}"/>
              </a:ext>
            </a:extLst>
          </p:cNvPr>
          <p:cNvSpPr/>
          <p:nvPr/>
        </p:nvSpPr>
        <p:spPr>
          <a:xfrm>
            <a:off x="1411219" y="1802825"/>
            <a:ext cx="1184856" cy="66278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C5449D-F098-19E5-19E5-D92D29ECACE1}"/>
              </a:ext>
            </a:extLst>
          </p:cNvPr>
          <p:cNvSpPr txBox="1"/>
          <p:nvPr/>
        </p:nvSpPr>
        <p:spPr>
          <a:xfrm>
            <a:off x="9924230" y="394304"/>
            <a:ext cx="3180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Naidu &amp; Matthee+22</a:t>
            </a:r>
          </a:p>
          <a:p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Matthee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&amp; Naidu+22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C418A3-963D-01ED-47F4-6E25EF98F512}"/>
              </a:ext>
            </a:extLst>
          </p:cNvPr>
          <p:cNvSpPr txBox="1"/>
          <p:nvPr/>
        </p:nvSpPr>
        <p:spPr>
          <a:xfrm>
            <a:off x="569108" y="1671300"/>
            <a:ext cx="19431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High-Redshift</a:t>
            </a:r>
          </a:p>
          <a:p>
            <a:r>
              <a:rPr lang="en-US" sz="2500" dirty="0"/>
              <a:t>Galaxy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4D5A1FE-CDF1-7406-9C9A-C9283B27E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High-resolution Lyman-</a:t>
            </a:r>
            <a:r>
              <a:rPr lang="el-GR" sz="4400" dirty="0">
                <a:solidFill>
                  <a:schemeClr val="bg1"/>
                </a:solidFill>
              </a:rPr>
              <a:t>α</a:t>
            </a:r>
            <a:r>
              <a:rPr lang="en-US" dirty="0"/>
              <a:t> holds the key</a:t>
            </a:r>
            <a:br>
              <a:rPr lang="en-US" sz="4400" dirty="0">
                <a:solidFill>
                  <a:schemeClr val="bg1"/>
                </a:solidFill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78F46C-50E7-29C5-6F95-3B832917C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7566"/>
            <a:ext cx="7772400" cy="4833617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97C97AF-2583-CB12-18A5-7205C78BE2E9}"/>
              </a:ext>
            </a:extLst>
          </p:cNvPr>
          <p:cNvSpPr/>
          <p:nvPr/>
        </p:nvSpPr>
        <p:spPr>
          <a:xfrm>
            <a:off x="6315334" y="3640376"/>
            <a:ext cx="449705" cy="2848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B22601-50B7-7665-CD94-117BAB3C862F}"/>
              </a:ext>
            </a:extLst>
          </p:cNvPr>
          <p:cNvSpPr/>
          <p:nvPr/>
        </p:nvSpPr>
        <p:spPr>
          <a:xfrm>
            <a:off x="4006695" y="4090043"/>
            <a:ext cx="904974" cy="37092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B97BFAF-A736-DDE3-C125-1CE2BDAEF9D2}"/>
              </a:ext>
            </a:extLst>
          </p:cNvPr>
          <p:cNvCxnSpPr/>
          <p:nvPr/>
        </p:nvCxnSpPr>
        <p:spPr>
          <a:xfrm flipH="1">
            <a:off x="5038998" y="3925190"/>
            <a:ext cx="1152939" cy="3260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Chart, histogram&#10;&#10;Description automatically generated">
            <a:extLst>
              <a:ext uri="{FF2B5EF4-FFF2-40B4-BE49-F238E27FC236}">
                <a16:creationId xmlns:a16="http://schemas.microsoft.com/office/drawing/2014/main" id="{26A811D1-EC08-9294-27AE-39337BCC86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61"/>
          <a:stretch/>
        </p:blipFill>
        <p:spPr>
          <a:xfrm>
            <a:off x="8064465" y="1476888"/>
            <a:ext cx="2712452" cy="2438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D021DBE-A805-6D3B-9478-21567C7574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474" t="14721"/>
          <a:stretch/>
        </p:blipFill>
        <p:spPr>
          <a:xfrm>
            <a:off x="8064466" y="4076054"/>
            <a:ext cx="2712451" cy="2293385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58ED302-0304-80AE-79E7-D41C928DA77D}"/>
              </a:ext>
            </a:extLst>
          </p:cNvPr>
          <p:cNvSpPr txBox="1">
            <a:spLocks/>
          </p:cNvSpPr>
          <p:nvPr/>
        </p:nvSpPr>
        <p:spPr>
          <a:xfrm>
            <a:off x="10776917" y="2134216"/>
            <a:ext cx="4755218" cy="20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Highly </a:t>
            </a:r>
          </a:p>
          <a:p>
            <a:pPr marL="0" indent="0">
              <a:buNone/>
            </a:pPr>
            <a:r>
              <a:rPr lang="en-US" sz="2400" dirty="0"/>
              <a:t>Ionizing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0922C5B-DDDC-A18C-944C-51661EFA0A0B}"/>
              </a:ext>
            </a:extLst>
          </p:cNvPr>
          <p:cNvSpPr txBox="1">
            <a:spLocks/>
          </p:cNvSpPr>
          <p:nvPr/>
        </p:nvSpPr>
        <p:spPr>
          <a:xfrm>
            <a:off x="10776917" y="4649162"/>
            <a:ext cx="4755218" cy="20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Poorly </a:t>
            </a:r>
          </a:p>
          <a:p>
            <a:pPr marL="0" indent="0">
              <a:buNone/>
            </a:pPr>
            <a:r>
              <a:rPr lang="en-US" sz="2400" dirty="0"/>
              <a:t>Ionizing </a:t>
            </a:r>
          </a:p>
        </p:txBody>
      </p:sp>
    </p:spTree>
    <p:extLst>
      <p:ext uri="{BB962C8B-B14F-4D97-AF65-F5344CB8AC3E}">
        <p14:creationId xmlns:p14="http://schemas.microsoft.com/office/powerpoint/2010/main" val="6235076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8D1C0E6-2F58-1440-96CA-AD390E87F31D}"/>
              </a:ext>
            </a:extLst>
          </p:cNvPr>
          <p:cNvSpPr txBox="1">
            <a:spLocks/>
          </p:cNvSpPr>
          <p:nvPr/>
        </p:nvSpPr>
        <p:spPr>
          <a:xfrm>
            <a:off x="463635" y="183585"/>
            <a:ext cx="121169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Which galaxies </a:t>
            </a:r>
            <a:r>
              <a:rPr lang="en-US" dirty="0" err="1"/>
              <a:t>reionized</a:t>
            </a:r>
            <a:r>
              <a:rPr lang="en-US" dirty="0"/>
              <a:t> the Universe? </a:t>
            </a:r>
            <a:endParaRPr lang="en-US" i="1" dirty="0"/>
          </a:p>
          <a:p>
            <a:r>
              <a:rPr lang="en-US" i="1" dirty="0"/>
              <a:t>JWST </a:t>
            </a:r>
            <a:r>
              <a:rPr lang="en-US" dirty="0"/>
              <a:t>bubble program </a:t>
            </a:r>
            <a:r>
              <a:rPr lang="en-US" sz="2600" dirty="0"/>
              <a:t>PI: Naidu &amp; </a:t>
            </a:r>
            <a:r>
              <a:rPr lang="en-US" sz="2600" dirty="0" err="1"/>
              <a:t>Matthee</a:t>
            </a:r>
            <a:endParaRPr lang="en-US" sz="26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162F2B-55F2-D543-A435-D1EB1D046E76}"/>
              </a:ext>
            </a:extLst>
          </p:cNvPr>
          <p:cNvSpPr txBox="1"/>
          <p:nvPr/>
        </p:nvSpPr>
        <p:spPr>
          <a:xfrm>
            <a:off x="6096000" y="2850022"/>
            <a:ext cx="117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LyA</a:t>
            </a:r>
            <a:r>
              <a:rPr lang="en-US" sz="1600" dirty="0"/>
              <a:t> spectra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8C64F9D-6EDB-F21B-7E08-019650615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BC50DC-C886-E535-9571-0786381594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789"/>
          <a:stretch/>
        </p:blipFill>
        <p:spPr>
          <a:xfrm>
            <a:off x="2962985" y="1509148"/>
            <a:ext cx="4627986" cy="4352544"/>
          </a:xfrm>
          <a:prstGeom prst="rect">
            <a:avLst/>
          </a:prstGeom>
        </p:spPr>
      </p:pic>
      <p:pic>
        <p:nvPicPr>
          <p:cNvPr id="11" name="Picture 10" descr="A group of light bulbs&#10;&#10;Description automatically generated with low confidence">
            <a:extLst>
              <a:ext uri="{FF2B5EF4-FFF2-40B4-BE49-F238E27FC236}">
                <a16:creationId xmlns:a16="http://schemas.microsoft.com/office/drawing/2014/main" id="{86076AFB-8798-DAFA-690F-DA50380ECB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54" t="4921" r="9313" b="7361"/>
          <a:stretch/>
        </p:blipFill>
        <p:spPr>
          <a:xfrm>
            <a:off x="143411" y="1509148"/>
            <a:ext cx="2506133" cy="435254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5E16F6-6C77-CDFA-61CB-DB2367C6D51D}"/>
              </a:ext>
            </a:extLst>
          </p:cNvPr>
          <p:cNvSpPr txBox="1">
            <a:spLocks/>
          </p:cNvSpPr>
          <p:nvPr/>
        </p:nvSpPr>
        <p:spPr>
          <a:xfrm>
            <a:off x="1331183" y="5502659"/>
            <a:ext cx="6259788" cy="6029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Only z~7 bubble with strongly constrained size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Matthee+18, Mason &amp; </a:t>
            </a:r>
            <a:r>
              <a:rPr lang="en-US" sz="1800" dirty="0" err="1">
                <a:solidFill>
                  <a:schemeClr val="bg1">
                    <a:lumMod val="75000"/>
                  </a:schemeClr>
                </a:solidFill>
              </a:rPr>
              <a:t>Gronke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 2020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DE93D9-30FF-7FE3-3DFD-5DE4B517D49B}"/>
              </a:ext>
            </a:extLst>
          </p:cNvPr>
          <p:cNvSpPr/>
          <p:nvPr/>
        </p:nvSpPr>
        <p:spPr>
          <a:xfrm>
            <a:off x="1564105" y="3344780"/>
            <a:ext cx="994490" cy="1022684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1B31416-7B21-3ED6-0294-6DD2ADE2B007}"/>
              </a:ext>
            </a:extLst>
          </p:cNvPr>
          <p:cNvCxnSpPr>
            <a:cxnSpLocks/>
          </p:cNvCxnSpPr>
          <p:nvPr/>
        </p:nvCxnSpPr>
        <p:spPr>
          <a:xfrm flipV="1">
            <a:off x="2558595" y="1509148"/>
            <a:ext cx="605710" cy="1919852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B6A92FB-C922-448D-E2E6-6C5376CCB618}"/>
              </a:ext>
            </a:extLst>
          </p:cNvPr>
          <p:cNvCxnSpPr>
            <a:cxnSpLocks/>
          </p:cNvCxnSpPr>
          <p:nvPr/>
        </p:nvCxnSpPr>
        <p:spPr>
          <a:xfrm>
            <a:off x="2558595" y="4367464"/>
            <a:ext cx="605710" cy="1135195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8292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432DC-1D84-8E45-BCC3-08E091F49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508" y="5070456"/>
            <a:ext cx="6304222" cy="6029697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Total ionizing photon budget known (since size is known ~ </a:t>
            </a:r>
            <a:r>
              <a:rPr lang="en-US" sz="2400" dirty="0" err="1"/>
              <a:t>Stromgren</a:t>
            </a:r>
            <a:r>
              <a:rPr lang="en-US" sz="2400" dirty="0"/>
              <a:t> sphere)</a:t>
            </a:r>
          </a:p>
          <a:p>
            <a:pPr marL="0" indent="0">
              <a:buNone/>
            </a:pPr>
            <a:r>
              <a:rPr lang="en-US" sz="2400" dirty="0"/>
              <a:t>JWST survey: can bright galaxies do it all?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D1C0E6-2F58-1440-96CA-AD390E87F31D}"/>
              </a:ext>
            </a:extLst>
          </p:cNvPr>
          <p:cNvSpPr txBox="1">
            <a:spLocks/>
          </p:cNvSpPr>
          <p:nvPr/>
        </p:nvSpPr>
        <p:spPr>
          <a:xfrm>
            <a:off x="463635" y="183585"/>
            <a:ext cx="121169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Which galaxies </a:t>
            </a:r>
            <a:r>
              <a:rPr lang="en-US" dirty="0" err="1"/>
              <a:t>reionized</a:t>
            </a:r>
            <a:r>
              <a:rPr lang="en-US" dirty="0"/>
              <a:t> the Universe? </a:t>
            </a:r>
            <a:endParaRPr lang="en-US" i="1" dirty="0"/>
          </a:p>
          <a:p>
            <a:r>
              <a:rPr lang="en-US" i="1" dirty="0"/>
              <a:t>JWST </a:t>
            </a:r>
            <a:r>
              <a:rPr lang="en-US" dirty="0"/>
              <a:t>bubble program </a:t>
            </a:r>
            <a:r>
              <a:rPr lang="en-US" sz="2600" dirty="0"/>
              <a:t>PI: Naidu &amp; </a:t>
            </a:r>
            <a:r>
              <a:rPr lang="en-US" sz="2600" dirty="0" err="1"/>
              <a:t>Matthee</a:t>
            </a:r>
            <a:endParaRPr lang="en-US" sz="260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C74D43-B461-0F4A-B5D5-7140A679DC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95"/>
          <a:stretch/>
        </p:blipFill>
        <p:spPr>
          <a:xfrm>
            <a:off x="5952508" y="1509148"/>
            <a:ext cx="6239492" cy="39223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BE28CA8-3D70-CC17-68EC-A7ED2CA442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468"/>
          <a:stretch/>
        </p:blipFill>
        <p:spPr>
          <a:xfrm>
            <a:off x="463635" y="1509148"/>
            <a:ext cx="4657015" cy="4352544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4A331EB-C765-0127-C6CF-804A2A64B0A5}"/>
              </a:ext>
            </a:extLst>
          </p:cNvPr>
          <p:cNvSpPr txBox="1">
            <a:spLocks/>
          </p:cNvSpPr>
          <p:nvPr/>
        </p:nvSpPr>
        <p:spPr>
          <a:xfrm>
            <a:off x="330457" y="5431485"/>
            <a:ext cx="5765543" cy="6029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Only z~7 bubble with strongly constrained size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Matthee+18, Mason &amp; </a:t>
            </a:r>
            <a:r>
              <a:rPr lang="en-US" sz="1800" dirty="0" err="1">
                <a:solidFill>
                  <a:schemeClr val="bg1">
                    <a:lumMod val="75000"/>
                  </a:schemeClr>
                </a:solidFill>
              </a:rPr>
              <a:t>Gronke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 2020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181267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50F33-77B6-21A0-F924-069BE7215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bg1"/>
                </a:solidFill>
              </a:rPr>
              <a:t>High-resolution Lyman-</a:t>
            </a:r>
            <a:r>
              <a:rPr lang="el-GR" sz="4400" dirty="0">
                <a:solidFill>
                  <a:schemeClr val="bg1"/>
                </a:solidFill>
              </a:rPr>
              <a:t>α</a:t>
            </a:r>
            <a:r>
              <a:rPr lang="en-US" sz="4400" dirty="0">
                <a:solidFill>
                  <a:schemeClr val="bg1"/>
                </a:solidFill>
              </a:rPr>
              <a:t> Experiments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6E915-8EE5-648D-973E-F551346E0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10350" cy="4351338"/>
          </a:xfrm>
        </p:spPr>
        <p:txBody>
          <a:bodyPr/>
          <a:lstStyle/>
          <a:p>
            <a:r>
              <a:rPr lang="en-US" dirty="0"/>
              <a:t>100+ </a:t>
            </a:r>
            <a:r>
              <a:rPr lang="en-US" dirty="0" err="1"/>
              <a:t>hrs</a:t>
            </a:r>
            <a:r>
              <a:rPr lang="en-US" dirty="0"/>
              <a:t> on VLT in 2023/24</a:t>
            </a:r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/>
              <a:t>) first direct constraints on ultra-faint galaxies in lensed fields </a:t>
            </a:r>
          </a:p>
          <a:p>
            <a:pPr marL="0" indent="0">
              <a:buNone/>
            </a:pPr>
            <a:r>
              <a:rPr lang="en-US" dirty="0"/>
              <a:t>ii) survey </a:t>
            </a:r>
            <a:r>
              <a:rPr lang="en-US" i="1" dirty="0"/>
              <a:t>within</a:t>
            </a:r>
            <a:r>
              <a:rPr lang="en-US" dirty="0"/>
              <a:t> z~6-7 quasar bubbles</a:t>
            </a:r>
          </a:p>
          <a:p>
            <a:r>
              <a:rPr lang="en-US" dirty="0"/>
              <a:t>MMT/</a:t>
            </a:r>
            <a:r>
              <a:rPr lang="en-US" dirty="0" err="1"/>
              <a:t>Binospec</a:t>
            </a:r>
            <a:r>
              <a:rPr lang="en-US" dirty="0"/>
              <a:t> is the perfect instrument -- combination of resolution + throughput + field of view</a:t>
            </a:r>
          </a:p>
        </p:txBody>
      </p:sp>
      <p:pic>
        <p:nvPicPr>
          <p:cNvPr id="16386" name="Picture 2" descr="MMT 6.5m Telescope">
            <a:extLst>
              <a:ext uri="{FF2B5EF4-FFF2-40B4-BE49-F238E27FC236}">
                <a16:creationId xmlns:a16="http://schemas.microsoft.com/office/drawing/2014/main" id="{DB324BEC-FBF0-9878-67C4-3562D96EA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763947"/>
            <a:ext cx="1605492" cy="160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hart, histogram&#10;&#10;Description automatically generated">
            <a:extLst>
              <a:ext uri="{FF2B5EF4-FFF2-40B4-BE49-F238E27FC236}">
                <a16:creationId xmlns:a16="http://schemas.microsoft.com/office/drawing/2014/main" id="{AAFC937A-6166-447F-1C06-5C23526563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61"/>
          <a:stretch/>
        </p:blipFill>
        <p:spPr>
          <a:xfrm>
            <a:off x="8064465" y="1476888"/>
            <a:ext cx="2712452" cy="2438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EA622B-0080-7BB7-A7A3-1F397BE305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474" t="14721"/>
          <a:stretch/>
        </p:blipFill>
        <p:spPr>
          <a:xfrm>
            <a:off x="8064466" y="4076054"/>
            <a:ext cx="2712451" cy="229338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EBB8871-A5DC-9360-84E3-C3767A69EA21}"/>
              </a:ext>
            </a:extLst>
          </p:cNvPr>
          <p:cNvSpPr txBox="1">
            <a:spLocks/>
          </p:cNvSpPr>
          <p:nvPr/>
        </p:nvSpPr>
        <p:spPr>
          <a:xfrm>
            <a:off x="10776917" y="2134216"/>
            <a:ext cx="4755218" cy="20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Highly </a:t>
            </a:r>
          </a:p>
          <a:p>
            <a:pPr marL="0" indent="0">
              <a:buNone/>
            </a:pPr>
            <a:r>
              <a:rPr lang="en-US" sz="2400" dirty="0"/>
              <a:t>Ionizing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C083383-4FBE-761B-1C1D-18E5C17E5606}"/>
              </a:ext>
            </a:extLst>
          </p:cNvPr>
          <p:cNvSpPr txBox="1">
            <a:spLocks/>
          </p:cNvSpPr>
          <p:nvPr/>
        </p:nvSpPr>
        <p:spPr>
          <a:xfrm>
            <a:off x="10776917" y="4649162"/>
            <a:ext cx="4755218" cy="20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Poorly </a:t>
            </a:r>
          </a:p>
          <a:p>
            <a:pPr marL="0" indent="0">
              <a:buNone/>
            </a:pPr>
            <a:r>
              <a:rPr lang="en-US" sz="2400" dirty="0"/>
              <a:t>Ionizing </a:t>
            </a:r>
          </a:p>
        </p:txBody>
      </p:sp>
    </p:spTree>
    <p:extLst>
      <p:ext uri="{BB962C8B-B14F-4D97-AF65-F5344CB8AC3E}">
        <p14:creationId xmlns:p14="http://schemas.microsoft.com/office/powerpoint/2010/main" val="19510886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C5FE-7BF8-CF44-C291-F30DFA8C9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golden era for early universe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72C54-2F07-8CA3-D2D7-2E948089B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2B48A1-737D-8C1E-7308-E4475C1C3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266" y="3866719"/>
            <a:ext cx="2836333" cy="1595437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913F6D-6A4D-D795-CA05-B1E7A78D7DFF}"/>
              </a:ext>
            </a:extLst>
          </p:cNvPr>
          <p:cNvSpPr txBox="1">
            <a:spLocks/>
          </p:cNvSpPr>
          <p:nvPr/>
        </p:nvSpPr>
        <p:spPr>
          <a:xfrm>
            <a:off x="4802516" y="5583959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JWST</a:t>
            </a:r>
          </a:p>
        </p:txBody>
      </p:sp>
    </p:spTree>
    <p:extLst>
      <p:ext uri="{BB962C8B-B14F-4D97-AF65-F5344CB8AC3E}">
        <p14:creationId xmlns:p14="http://schemas.microsoft.com/office/powerpoint/2010/main" val="1312631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C5FE-7BF8-CF44-C291-F30DFA8C9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golden era for early universe science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2B48A1-737D-8C1E-7308-E4475C1C3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266" y="3866719"/>
            <a:ext cx="2836333" cy="1595437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913F6D-6A4D-D795-CA05-B1E7A78D7DFF}"/>
              </a:ext>
            </a:extLst>
          </p:cNvPr>
          <p:cNvSpPr txBox="1">
            <a:spLocks/>
          </p:cNvSpPr>
          <p:nvPr/>
        </p:nvSpPr>
        <p:spPr>
          <a:xfrm>
            <a:off x="4802516" y="5583959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JWST</a:t>
            </a:r>
          </a:p>
        </p:txBody>
      </p:sp>
      <p:pic>
        <p:nvPicPr>
          <p:cNvPr id="6" name="Picture 2" descr="Spectro-Photometer for the History of the Universe, Epoch of ...">
            <a:extLst>
              <a:ext uri="{FF2B5EF4-FFF2-40B4-BE49-F238E27FC236}">
                <a16:creationId xmlns:a16="http://schemas.microsoft.com/office/drawing/2014/main" id="{0BDEBDD1-E12A-6E35-C7D8-D54784E7A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9" r="6840"/>
          <a:stretch/>
        </p:blipFill>
        <p:spPr bwMode="auto">
          <a:xfrm>
            <a:off x="150685" y="1896809"/>
            <a:ext cx="1828166" cy="18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oman Space Telescope/NASA">
            <a:extLst>
              <a:ext uri="{FF2B5EF4-FFF2-40B4-BE49-F238E27FC236}">
                <a16:creationId xmlns:a16="http://schemas.microsoft.com/office/drawing/2014/main" id="{438CAAF1-211F-3EC2-C678-C47857C6B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241" y="1812495"/>
            <a:ext cx="1924510" cy="192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Euclid Consortium | A space mission to map the Dark Universe">
            <a:extLst>
              <a:ext uri="{FF2B5EF4-FFF2-40B4-BE49-F238E27FC236}">
                <a16:creationId xmlns:a16="http://schemas.microsoft.com/office/drawing/2014/main" id="{EABB670E-88D6-5134-668B-3D2B8B40A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8" r="12433" b="10602"/>
          <a:stretch/>
        </p:blipFill>
        <p:spPr bwMode="auto">
          <a:xfrm>
            <a:off x="1978851" y="1825625"/>
            <a:ext cx="2057400" cy="18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884C65-7A0C-3F38-C276-6CD82A302E87}"/>
              </a:ext>
            </a:extLst>
          </p:cNvPr>
          <p:cNvSpPr txBox="1">
            <a:spLocks/>
          </p:cNvSpPr>
          <p:nvPr/>
        </p:nvSpPr>
        <p:spPr>
          <a:xfrm>
            <a:off x="88351" y="1418334"/>
            <a:ext cx="2420573" cy="6903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/>
              <a:t>SPHEREx</a:t>
            </a:r>
            <a:r>
              <a:rPr lang="en-US" sz="2400" dirty="0"/>
              <a:t> (2025)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8407ED5-79CB-C04D-53F1-4C1FA3345FF0}"/>
              </a:ext>
            </a:extLst>
          </p:cNvPr>
          <p:cNvSpPr txBox="1">
            <a:spLocks/>
          </p:cNvSpPr>
          <p:nvPr/>
        </p:nvSpPr>
        <p:spPr>
          <a:xfrm>
            <a:off x="4053230" y="1407951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Roman (2027)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9D1477-14B0-4D87-3A61-E7D8509F90BE}"/>
              </a:ext>
            </a:extLst>
          </p:cNvPr>
          <p:cNvSpPr txBox="1">
            <a:spLocks/>
          </p:cNvSpPr>
          <p:nvPr/>
        </p:nvSpPr>
        <p:spPr>
          <a:xfrm>
            <a:off x="2284992" y="1405520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Euclid (2023)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550F3FF-D1FF-E680-B637-37742A522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85" y="3915406"/>
            <a:ext cx="3543131" cy="4351338"/>
          </a:xfrm>
        </p:spPr>
        <p:txBody>
          <a:bodyPr/>
          <a:lstStyle/>
          <a:p>
            <a:r>
              <a:rPr lang="en-US" dirty="0"/>
              <a:t>All-sky surveys will find &gt;1000 luminous z&gt;10 galaxies, rare </a:t>
            </a:r>
            <a:r>
              <a:rPr lang="en-US" dirty="0" err="1"/>
              <a:t>overdensities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5611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C5FE-7BF8-CF44-C291-F30DFA8C9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golden era for early universe science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2B48A1-737D-8C1E-7308-E4475C1C3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266" y="3866719"/>
            <a:ext cx="2836333" cy="1595437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913F6D-6A4D-D795-CA05-B1E7A78D7DFF}"/>
              </a:ext>
            </a:extLst>
          </p:cNvPr>
          <p:cNvSpPr txBox="1">
            <a:spLocks/>
          </p:cNvSpPr>
          <p:nvPr/>
        </p:nvSpPr>
        <p:spPr>
          <a:xfrm>
            <a:off x="4802516" y="5583959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JWST</a:t>
            </a:r>
          </a:p>
        </p:txBody>
      </p:sp>
      <p:pic>
        <p:nvPicPr>
          <p:cNvPr id="6" name="Picture 2" descr="Spectro-Photometer for the History of the Universe, Epoch of ...">
            <a:extLst>
              <a:ext uri="{FF2B5EF4-FFF2-40B4-BE49-F238E27FC236}">
                <a16:creationId xmlns:a16="http://schemas.microsoft.com/office/drawing/2014/main" id="{0BDEBDD1-E12A-6E35-C7D8-D54784E7A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9" r="6840"/>
          <a:stretch/>
        </p:blipFill>
        <p:spPr bwMode="auto">
          <a:xfrm>
            <a:off x="150685" y="1896809"/>
            <a:ext cx="1828166" cy="18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oman Space Telescope/NASA">
            <a:extLst>
              <a:ext uri="{FF2B5EF4-FFF2-40B4-BE49-F238E27FC236}">
                <a16:creationId xmlns:a16="http://schemas.microsoft.com/office/drawing/2014/main" id="{438CAAF1-211F-3EC2-C678-C47857C6B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241" y="1812495"/>
            <a:ext cx="1924510" cy="192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Euclid Consortium | A space mission to map the Dark Universe">
            <a:extLst>
              <a:ext uri="{FF2B5EF4-FFF2-40B4-BE49-F238E27FC236}">
                <a16:creationId xmlns:a16="http://schemas.microsoft.com/office/drawing/2014/main" id="{EABB670E-88D6-5134-668B-3D2B8B40A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8" r="12433" b="10602"/>
          <a:stretch/>
        </p:blipFill>
        <p:spPr bwMode="auto">
          <a:xfrm>
            <a:off x="1978851" y="1825625"/>
            <a:ext cx="2057400" cy="18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884C65-7A0C-3F38-C276-6CD82A302E87}"/>
              </a:ext>
            </a:extLst>
          </p:cNvPr>
          <p:cNvSpPr txBox="1">
            <a:spLocks/>
          </p:cNvSpPr>
          <p:nvPr/>
        </p:nvSpPr>
        <p:spPr>
          <a:xfrm>
            <a:off x="88351" y="1418334"/>
            <a:ext cx="2420573" cy="6903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/>
              <a:t>SPHEREx</a:t>
            </a:r>
            <a:r>
              <a:rPr lang="en-US" sz="2400" dirty="0"/>
              <a:t> (2025)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8407ED5-79CB-C04D-53F1-4C1FA3345FF0}"/>
              </a:ext>
            </a:extLst>
          </p:cNvPr>
          <p:cNvSpPr txBox="1">
            <a:spLocks/>
          </p:cNvSpPr>
          <p:nvPr/>
        </p:nvSpPr>
        <p:spPr>
          <a:xfrm>
            <a:off x="4053230" y="1407951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Roman (2027)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9D1477-14B0-4D87-3A61-E7D8509F90BE}"/>
              </a:ext>
            </a:extLst>
          </p:cNvPr>
          <p:cNvSpPr txBox="1">
            <a:spLocks/>
          </p:cNvSpPr>
          <p:nvPr/>
        </p:nvSpPr>
        <p:spPr>
          <a:xfrm>
            <a:off x="2284992" y="1405520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Euclid (2023)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550F3FF-D1FF-E680-B637-37742A522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85" y="3915406"/>
            <a:ext cx="3543131" cy="4351338"/>
          </a:xfrm>
        </p:spPr>
        <p:txBody>
          <a:bodyPr/>
          <a:lstStyle/>
          <a:p>
            <a:r>
              <a:rPr lang="en-US" dirty="0"/>
              <a:t>All-sky surveys will find &gt;1000 luminous z&gt;10 galaxies, rare </a:t>
            </a:r>
            <a:r>
              <a:rPr lang="en-US" dirty="0" err="1"/>
              <a:t>overdensities</a:t>
            </a:r>
            <a:endParaRPr lang="en-US" dirty="0"/>
          </a:p>
        </p:txBody>
      </p:sp>
      <p:pic>
        <p:nvPicPr>
          <p:cNvPr id="14" name="Picture 13" descr="A picture containing text, jigsaw puzzle&#10;&#10;Description automatically generated">
            <a:extLst>
              <a:ext uri="{FF2B5EF4-FFF2-40B4-BE49-F238E27FC236}">
                <a16:creationId xmlns:a16="http://schemas.microsoft.com/office/drawing/2014/main" id="{27149671-40A6-B98E-FB70-13932F3431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7740" y="188477"/>
            <a:ext cx="6164394" cy="619002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48823-193E-BF12-BA46-210A1E47257E}"/>
              </a:ext>
            </a:extLst>
          </p:cNvPr>
          <p:cNvSpPr txBox="1">
            <a:spLocks/>
          </p:cNvSpPr>
          <p:nvPr/>
        </p:nvSpPr>
        <p:spPr>
          <a:xfrm>
            <a:off x="10420466" y="6378503"/>
            <a:ext cx="4755218" cy="20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e.g., Hutter+20</a:t>
            </a:r>
          </a:p>
        </p:txBody>
      </p:sp>
    </p:spTree>
    <p:extLst>
      <p:ext uri="{BB962C8B-B14F-4D97-AF65-F5344CB8AC3E}">
        <p14:creationId xmlns:p14="http://schemas.microsoft.com/office/powerpoint/2010/main" val="27199964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C5FE-7BF8-CF44-C291-F30DFA8C9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golden era for early universe science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2B48A1-737D-8C1E-7308-E4475C1C3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266" y="3866719"/>
            <a:ext cx="2836333" cy="1595437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913F6D-6A4D-D795-CA05-B1E7A78D7DFF}"/>
              </a:ext>
            </a:extLst>
          </p:cNvPr>
          <p:cNvSpPr txBox="1">
            <a:spLocks/>
          </p:cNvSpPr>
          <p:nvPr/>
        </p:nvSpPr>
        <p:spPr>
          <a:xfrm>
            <a:off x="4802516" y="5583959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JWST</a:t>
            </a:r>
          </a:p>
        </p:txBody>
      </p:sp>
      <p:pic>
        <p:nvPicPr>
          <p:cNvPr id="6" name="Picture 2" descr="Spectro-Photometer for the History of the Universe, Epoch of ...">
            <a:extLst>
              <a:ext uri="{FF2B5EF4-FFF2-40B4-BE49-F238E27FC236}">
                <a16:creationId xmlns:a16="http://schemas.microsoft.com/office/drawing/2014/main" id="{0BDEBDD1-E12A-6E35-C7D8-D54784E7A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9" r="6840"/>
          <a:stretch/>
        </p:blipFill>
        <p:spPr bwMode="auto">
          <a:xfrm>
            <a:off x="150685" y="1896809"/>
            <a:ext cx="1828166" cy="18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oman Space Telescope/NASA">
            <a:extLst>
              <a:ext uri="{FF2B5EF4-FFF2-40B4-BE49-F238E27FC236}">
                <a16:creationId xmlns:a16="http://schemas.microsoft.com/office/drawing/2014/main" id="{438CAAF1-211F-3EC2-C678-C47857C6B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241" y="1812495"/>
            <a:ext cx="1924510" cy="192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Euclid Consortium | A space mission to map the Dark Universe">
            <a:extLst>
              <a:ext uri="{FF2B5EF4-FFF2-40B4-BE49-F238E27FC236}">
                <a16:creationId xmlns:a16="http://schemas.microsoft.com/office/drawing/2014/main" id="{EABB670E-88D6-5134-668B-3D2B8B40A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8" r="12433" b="10602"/>
          <a:stretch/>
        </p:blipFill>
        <p:spPr bwMode="auto">
          <a:xfrm>
            <a:off x="1978851" y="1825625"/>
            <a:ext cx="2057400" cy="18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884C65-7A0C-3F38-C276-6CD82A302E87}"/>
              </a:ext>
            </a:extLst>
          </p:cNvPr>
          <p:cNvSpPr txBox="1">
            <a:spLocks/>
          </p:cNvSpPr>
          <p:nvPr/>
        </p:nvSpPr>
        <p:spPr>
          <a:xfrm>
            <a:off x="88351" y="1418334"/>
            <a:ext cx="2420573" cy="6903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/>
              <a:t>SPHEREx</a:t>
            </a:r>
            <a:r>
              <a:rPr lang="en-US" sz="2400" dirty="0"/>
              <a:t> (2025)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8407ED5-79CB-C04D-53F1-4C1FA3345FF0}"/>
              </a:ext>
            </a:extLst>
          </p:cNvPr>
          <p:cNvSpPr txBox="1">
            <a:spLocks/>
          </p:cNvSpPr>
          <p:nvPr/>
        </p:nvSpPr>
        <p:spPr>
          <a:xfrm>
            <a:off x="4053230" y="1407951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Roman (2027)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9D1477-14B0-4D87-3A61-E7D8509F90BE}"/>
              </a:ext>
            </a:extLst>
          </p:cNvPr>
          <p:cNvSpPr txBox="1">
            <a:spLocks/>
          </p:cNvSpPr>
          <p:nvPr/>
        </p:nvSpPr>
        <p:spPr>
          <a:xfrm>
            <a:off x="2284992" y="1405520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Euclid (2023)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550F3FF-D1FF-E680-B637-37742A522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85" y="3915406"/>
            <a:ext cx="3543131" cy="4351338"/>
          </a:xfrm>
        </p:spPr>
        <p:txBody>
          <a:bodyPr/>
          <a:lstStyle/>
          <a:p>
            <a:r>
              <a:rPr lang="en-US" dirty="0"/>
              <a:t>All-sky surveys will find &gt;1000 luminous z&gt;10 galaxies, rare </a:t>
            </a:r>
            <a:r>
              <a:rPr lang="en-US" dirty="0" err="1"/>
              <a:t>overdensities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48823-193E-BF12-BA46-210A1E47257E}"/>
              </a:ext>
            </a:extLst>
          </p:cNvPr>
          <p:cNvSpPr txBox="1">
            <a:spLocks/>
          </p:cNvSpPr>
          <p:nvPr/>
        </p:nvSpPr>
        <p:spPr>
          <a:xfrm>
            <a:off x="10420466" y="6378503"/>
            <a:ext cx="4755218" cy="20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e.g., Hutter+20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30836B-2A6D-661D-AC24-B37A0F2CCE74}"/>
              </a:ext>
            </a:extLst>
          </p:cNvPr>
          <p:cNvSpPr/>
          <p:nvPr/>
        </p:nvSpPr>
        <p:spPr>
          <a:xfrm>
            <a:off x="4922719" y="0"/>
            <a:ext cx="7315200" cy="7315200"/>
          </a:xfrm>
          <a:prstGeom prst="rect">
            <a:avLst/>
          </a:prstGeom>
          <a:solidFill>
            <a:srgbClr val="7030A0">
              <a:alpha val="796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Euclid Deep Survey (40 deg</a:t>
            </a:r>
            <a:r>
              <a:rPr lang="en-US" sz="2800" baseline="30000" dirty="0"/>
              <a:t>2</a:t>
            </a:r>
            <a:r>
              <a:rPr lang="en-US" sz="2800" dirty="0"/>
              <a:t>)</a:t>
            </a:r>
          </a:p>
        </p:txBody>
      </p:sp>
      <p:pic>
        <p:nvPicPr>
          <p:cNvPr id="14" name="Picture 13" descr="A picture containing text, jigsaw puzzle&#10;&#10;Description automatically generated">
            <a:extLst>
              <a:ext uri="{FF2B5EF4-FFF2-40B4-BE49-F238E27FC236}">
                <a16:creationId xmlns:a16="http://schemas.microsoft.com/office/drawing/2014/main" id="{27149671-40A6-B98E-FB70-13932F3431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2894" y="826278"/>
            <a:ext cx="1721668" cy="172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216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C5FE-7BF8-CF44-C291-F30DFA8C9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golden era for early universe science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2B48A1-737D-8C1E-7308-E4475C1C3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266" y="3866719"/>
            <a:ext cx="2836333" cy="1595437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913F6D-6A4D-D795-CA05-B1E7A78D7DFF}"/>
              </a:ext>
            </a:extLst>
          </p:cNvPr>
          <p:cNvSpPr txBox="1">
            <a:spLocks/>
          </p:cNvSpPr>
          <p:nvPr/>
        </p:nvSpPr>
        <p:spPr>
          <a:xfrm>
            <a:off x="4802516" y="5583959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JWST</a:t>
            </a:r>
          </a:p>
        </p:txBody>
      </p:sp>
      <p:pic>
        <p:nvPicPr>
          <p:cNvPr id="6" name="Picture 2" descr="Spectro-Photometer for the History of the Universe, Epoch of ...">
            <a:extLst>
              <a:ext uri="{FF2B5EF4-FFF2-40B4-BE49-F238E27FC236}">
                <a16:creationId xmlns:a16="http://schemas.microsoft.com/office/drawing/2014/main" id="{0BDEBDD1-E12A-6E35-C7D8-D54784E7A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9" r="6840"/>
          <a:stretch/>
        </p:blipFill>
        <p:spPr bwMode="auto">
          <a:xfrm>
            <a:off x="150685" y="1896809"/>
            <a:ext cx="1828166" cy="18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oman Space Telescope/NASA">
            <a:extLst>
              <a:ext uri="{FF2B5EF4-FFF2-40B4-BE49-F238E27FC236}">
                <a16:creationId xmlns:a16="http://schemas.microsoft.com/office/drawing/2014/main" id="{438CAAF1-211F-3EC2-C678-C47857C6B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241" y="1812495"/>
            <a:ext cx="1924510" cy="192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Euclid Consortium | A space mission to map the Dark Universe">
            <a:extLst>
              <a:ext uri="{FF2B5EF4-FFF2-40B4-BE49-F238E27FC236}">
                <a16:creationId xmlns:a16="http://schemas.microsoft.com/office/drawing/2014/main" id="{EABB670E-88D6-5134-668B-3D2B8B40A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8" r="12433" b="10602"/>
          <a:stretch/>
        </p:blipFill>
        <p:spPr bwMode="auto">
          <a:xfrm>
            <a:off x="1978851" y="1825625"/>
            <a:ext cx="2057400" cy="18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550F3FF-D1FF-E680-B637-37742A522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85" y="3915406"/>
            <a:ext cx="3543131" cy="4351338"/>
          </a:xfrm>
        </p:spPr>
        <p:txBody>
          <a:bodyPr/>
          <a:lstStyle/>
          <a:p>
            <a:r>
              <a:rPr lang="en-US" dirty="0"/>
              <a:t>All-sky surveys will find &gt;1000 luminous z&gt;10 galaxies, rare </a:t>
            </a:r>
            <a:r>
              <a:rPr lang="en-US" dirty="0" err="1"/>
              <a:t>overdensities</a:t>
            </a:r>
            <a:endParaRPr lang="en-US" dirty="0"/>
          </a:p>
        </p:txBody>
      </p:sp>
      <p:pic>
        <p:nvPicPr>
          <p:cNvPr id="3" name="Picture 2" descr="MMT 6.5m Telescope">
            <a:extLst>
              <a:ext uri="{FF2B5EF4-FFF2-40B4-BE49-F238E27FC236}">
                <a16:creationId xmlns:a16="http://schemas.microsoft.com/office/drawing/2014/main" id="{C7832EF5-AA52-678B-2AC8-BEE6DF610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421" y="4888179"/>
            <a:ext cx="1896533" cy="189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Magellan Telescopes | Center for Astrophysics">
            <a:extLst>
              <a:ext uri="{FF2B5EF4-FFF2-40B4-BE49-F238E27FC236}">
                <a16:creationId xmlns:a16="http://schemas.microsoft.com/office/drawing/2014/main" id="{32E2DD0B-4E62-9B80-7EF1-FC3CAFB32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303" y="4984088"/>
            <a:ext cx="1777123" cy="189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10E605A0-16C1-6616-208D-B43F9B599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3" r="9945"/>
          <a:stretch/>
        </p:blipFill>
        <p:spPr bwMode="auto">
          <a:xfrm>
            <a:off x="10225300" y="5079998"/>
            <a:ext cx="1896533" cy="170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882E236-DFF4-22CC-6D6D-2D04DF1A3539}"/>
              </a:ext>
            </a:extLst>
          </p:cNvPr>
          <p:cNvSpPr txBox="1">
            <a:spLocks/>
          </p:cNvSpPr>
          <p:nvPr/>
        </p:nvSpPr>
        <p:spPr>
          <a:xfrm>
            <a:off x="7032733" y="4486994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Magellan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BC277C5-01FC-C864-7F3A-707199E102BB}"/>
              </a:ext>
            </a:extLst>
          </p:cNvPr>
          <p:cNvSpPr txBox="1">
            <a:spLocks/>
          </p:cNvSpPr>
          <p:nvPr/>
        </p:nvSpPr>
        <p:spPr>
          <a:xfrm>
            <a:off x="8861325" y="4505058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MMT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49B710C-74D9-18A0-1B9D-7350FF739C82}"/>
              </a:ext>
            </a:extLst>
          </p:cNvPr>
          <p:cNvSpPr txBox="1">
            <a:spLocks/>
          </p:cNvSpPr>
          <p:nvPr/>
        </p:nvSpPr>
        <p:spPr>
          <a:xfrm>
            <a:off x="10651853" y="4486994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GMT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D35E1C-E520-7EE1-747B-70F7BA560750}"/>
              </a:ext>
            </a:extLst>
          </p:cNvPr>
          <p:cNvSpPr txBox="1">
            <a:spLocks/>
          </p:cNvSpPr>
          <p:nvPr/>
        </p:nvSpPr>
        <p:spPr>
          <a:xfrm>
            <a:off x="7700699" y="2506662"/>
            <a:ext cx="38087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Rest-UV spectroscopy at z&gt;6 – e.g.,  LyA (reionization), </a:t>
            </a:r>
            <a:r>
              <a:rPr lang="en-US" dirty="0" err="1"/>
              <a:t>HeII</a:t>
            </a:r>
            <a:r>
              <a:rPr lang="en-US" dirty="0"/>
              <a:t> (Pop III), CIV (AGN)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DBA76E8-BF45-7F8F-0D7B-B87D0560E720}"/>
              </a:ext>
            </a:extLst>
          </p:cNvPr>
          <p:cNvSpPr txBox="1">
            <a:spLocks/>
          </p:cNvSpPr>
          <p:nvPr/>
        </p:nvSpPr>
        <p:spPr>
          <a:xfrm>
            <a:off x="88351" y="1418334"/>
            <a:ext cx="2420573" cy="6903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/>
              <a:t>SPHEREx</a:t>
            </a:r>
            <a:r>
              <a:rPr lang="en-US" sz="2400" dirty="0"/>
              <a:t> (2025)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7537E6B-CF60-9AA9-567F-EFF85C1F218B}"/>
              </a:ext>
            </a:extLst>
          </p:cNvPr>
          <p:cNvSpPr txBox="1">
            <a:spLocks/>
          </p:cNvSpPr>
          <p:nvPr/>
        </p:nvSpPr>
        <p:spPr>
          <a:xfrm>
            <a:off x="4053230" y="1407951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Roman (2027)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A483D29-3E51-23AD-DC20-07595265FE91}"/>
              </a:ext>
            </a:extLst>
          </p:cNvPr>
          <p:cNvSpPr txBox="1">
            <a:spLocks/>
          </p:cNvSpPr>
          <p:nvPr/>
        </p:nvSpPr>
        <p:spPr>
          <a:xfrm>
            <a:off x="2284992" y="1405520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Euclid (2023)</a:t>
            </a:r>
          </a:p>
        </p:txBody>
      </p:sp>
    </p:spTree>
    <p:extLst>
      <p:ext uri="{BB962C8B-B14F-4D97-AF65-F5344CB8AC3E}">
        <p14:creationId xmlns:p14="http://schemas.microsoft.com/office/powerpoint/2010/main" val="42285831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C5FE-7BF8-CF44-C291-F30DFA8C9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golden era for early universe science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2B48A1-737D-8C1E-7308-E4475C1C3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266" y="3866719"/>
            <a:ext cx="2836333" cy="1595437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913F6D-6A4D-D795-CA05-B1E7A78D7DFF}"/>
              </a:ext>
            </a:extLst>
          </p:cNvPr>
          <p:cNvSpPr txBox="1">
            <a:spLocks/>
          </p:cNvSpPr>
          <p:nvPr/>
        </p:nvSpPr>
        <p:spPr>
          <a:xfrm>
            <a:off x="4802516" y="5583959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JWST</a:t>
            </a:r>
          </a:p>
        </p:txBody>
      </p:sp>
      <p:pic>
        <p:nvPicPr>
          <p:cNvPr id="6" name="Picture 2" descr="Spectro-Photometer for the History of the Universe, Epoch of ...">
            <a:extLst>
              <a:ext uri="{FF2B5EF4-FFF2-40B4-BE49-F238E27FC236}">
                <a16:creationId xmlns:a16="http://schemas.microsoft.com/office/drawing/2014/main" id="{0BDEBDD1-E12A-6E35-C7D8-D54784E7A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9" r="6840"/>
          <a:stretch/>
        </p:blipFill>
        <p:spPr bwMode="auto">
          <a:xfrm>
            <a:off x="150685" y="1896809"/>
            <a:ext cx="1828166" cy="18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oman Space Telescope/NASA">
            <a:extLst>
              <a:ext uri="{FF2B5EF4-FFF2-40B4-BE49-F238E27FC236}">
                <a16:creationId xmlns:a16="http://schemas.microsoft.com/office/drawing/2014/main" id="{438CAAF1-211F-3EC2-C678-C47857C6B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241" y="1812495"/>
            <a:ext cx="1924510" cy="192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Euclid Consortium | A space mission to map the Dark Universe">
            <a:extLst>
              <a:ext uri="{FF2B5EF4-FFF2-40B4-BE49-F238E27FC236}">
                <a16:creationId xmlns:a16="http://schemas.microsoft.com/office/drawing/2014/main" id="{EABB670E-88D6-5134-668B-3D2B8B40A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8" r="12433" b="10602"/>
          <a:stretch/>
        </p:blipFill>
        <p:spPr bwMode="auto">
          <a:xfrm>
            <a:off x="1978851" y="1825625"/>
            <a:ext cx="2057400" cy="18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550F3FF-D1FF-E680-B637-37742A522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85" y="3915406"/>
            <a:ext cx="3543131" cy="4351338"/>
          </a:xfrm>
        </p:spPr>
        <p:txBody>
          <a:bodyPr/>
          <a:lstStyle/>
          <a:p>
            <a:r>
              <a:rPr lang="en-US" dirty="0"/>
              <a:t>All-sky surveys will find &gt;1000 luminous z&gt;10 galaxies, rare </a:t>
            </a:r>
            <a:r>
              <a:rPr lang="en-US" dirty="0" err="1"/>
              <a:t>overdensities</a:t>
            </a:r>
            <a:endParaRPr lang="en-US" dirty="0"/>
          </a:p>
        </p:txBody>
      </p:sp>
      <p:pic>
        <p:nvPicPr>
          <p:cNvPr id="3" name="Picture 2" descr="MMT 6.5m Telescope">
            <a:extLst>
              <a:ext uri="{FF2B5EF4-FFF2-40B4-BE49-F238E27FC236}">
                <a16:creationId xmlns:a16="http://schemas.microsoft.com/office/drawing/2014/main" id="{C7832EF5-AA52-678B-2AC8-BEE6DF610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421" y="4888179"/>
            <a:ext cx="1896533" cy="189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Magellan Telescopes | Center for Astrophysics">
            <a:extLst>
              <a:ext uri="{FF2B5EF4-FFF2-40B4-BE49-F238E27FC236}">
                <a16:creationId xmlns:a16="http://schemas.microsoft.com/office/drawing/2014/main" id="{32E2DD0B-4E62-9B80-7EF1-FC3CAFB32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303" y="4984088"/>
            <a:ext cx="1777123" cy="189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10E605A0-16C1-6616-208D-B43F9B599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3" r="9945"/>
          <a:stretch/>
        </p:blipFill>
        <p:spPr bwMode="auto">
          <a:xfrm>
            <a:off x="10225300" y="5079998"/>
            <a:ext cx="1896533" cy="170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882E236-DFF4-22CC-6D6D-2D04DF1A3539}"/>
              </a:ext>
            </a:extLst>
          </p:cNvPr>
          <p:cNvSpPr txBox="1">
            <a:spLocks/>
          </p:cNvSpPr>
          <p:nvPr/>
        </p:nvSpPr>
        <p:spPr>
          <a:xfrm>
            <a:off x="7032733" y="4486994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Magellan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BC277C5-01FC-C864-7F3A-707199E102BB}"/>
              </a:ext>
            </a:extLst>
          </p:cNvPr>
          <p:cNvSpPr txBox="1">
            <a:spLocks/>
          </p:cNvSpPr>
          <p:nvPr/>
        </p:nvSpPr>
        <p:spPr>
          <a:xfrm>
            <a:off x="8861325" y="4505058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MMT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49B710C-74D9-18A0-1B9D-7350FF739C82}"/>
              </a:ext>
            </a:extLst>
          </p:cNvPr>
          <p:cNvSpPr txBox="1">
            <a:spLocks/>
          </p:cNvSpPr>
          <p:nvPr/>
        </p:nvSpPr>
        <p:spPr>
          <a:xfrm>
            <a:off x="10651853" y="4486994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GMT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D35E1C-E520-7EE1-747B-70F7BA560750}"/>
              </a:ext>
            </a:extLst>
          </p:cNvPr>
          <p:cNvSpPr txBox="1">
            <a:spLocks/>
          </p:cNvSpPr>
          <p:nvPr/>
        </p:nvSpPr>
        <p:spPr>
          <a:xfrm>
            <a:off x="7700699" y="2506662"/>
            <a:ext cx="38087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Rest-UV spectroscopy at z&gt;6 – e.g.,  LyA (reionization), </a:t>
            </a:r>
            <a:r>
              <a:rPr lang="en-US" dirty="0" err="1"/>
              <a:t>HeII</a:t>
            </a:r>
            <a:r>
              <a:rPr lang="en-US" dirty="0"/>
              <a:t> (Pop III), CIV (AGN)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DBA76E8-BF45-7F8F-0D7B-B87D0560E720}"/>
              </a:ext>
            </a:extLst>
          </p:cNvPr>
          <p:cNvSpPr txBox="1">
            <a:spLocks/>
          </p:cNvSpPr>
          <p:nvPr/>
        </p:nvSpPr>
        <p:spPr>
          <a:xfrm>
            <a:off x="88351" y="1418334"/>
            <a:ext cx="2420573" cy="6903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/>
              <a:t>SPHEREx</a:t>
            </a:r>
            <a:r>
              <a:rPr lang="en-US" sz="2400" dirty="0"/>
              <a:t> (2025)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7537E6B-CF60-9AA9-567F-EFF85C1F218B}"/>
              </a:ext>
            </a:extLst>
          </p:cNvPr>
          <p:cNvSpPr txBox="1">
            <a:spLocks/>
          </p:cNvSpPr>
          <p:nvPr/>
        </p:nvSpPr>
        <p:spPr>
          <a:xfrm>
            <a:off x="4053230" y="1407951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Roman (2027)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A483D29-3E51-23AD-DC20-07595265FE91}"/>
              </a:ext>
            </a:extLst>
          </p:cNvPr>
          <p:cNvSpPr txBox="1">
            <a:spLocks/>
          </p:cNvSpPr>
          <p:nvPr/>
        </p:nvSpPr>
        <p:spPr>
          <a:xfrm>
            <a:off x="2284992" y="1405520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Euclid (2023)</a:t>
            </a:r>
          </a:p>
        </p:txBody>
      </p:sp>
      <p:pic>
        <p:nvPicPr>
          <p:cNvPr id="23" name="Picture 22" descr="Diagram, schematic&#10;&#10;Description automatically generated">
            <a:extLst>
              <a:ext uri="{FF2B5EF4-FFF2-40B4-BE49-F238E27FC236}">
                <a16:creationId xmlns:a16="http://schemas.microsoft.com/office/drawing/2014/main" id="{34069D8E-8288-2B8A-0CF1-32F0F3FA25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5043" y="683406"/>
            <a:ext cx="11562640" cy="381262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317CC12-1FEE-B6D9-4F80-F809082EB7BE}"/>
              </a:ext>
            </a:extLst>
          </p:cNvPr>
          <p:cNvSpPr/>
          <p:nvPr/>
        </p:nvSpPr>
        <p:spPr>
          <a:xfrm>
            <a:off x="1844540" y="839802"/>
            <a:ext cx="9763932" cy="1738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1C5881-9132-8D35-7364-8791BCA3CD88}"/>
              </a:ext>
            </a:extLst>
          </p:cNvPr>
          <p:cNvSpPr txBox="1"/>
          <p:nvPr/>
        </p:nvSpPr>
        <p:spPr>
          <a:xfrm>
            <a:off x="1720312" y="2721687"/>
            <a:ext cx="1181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Lyman-</a:t>
            </a:r>
            <a:r>
              <a:rPr lang="el-GR" sz="2400" dirty="0"/>
              <a:t>α</a:t>
            </a:r>
            <a:endParaRPr lang="en-US" sz="2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33417E-7844-5CFC-74A5-0A110BE4C6F4}"/>
              </a:ext>
            </a:extLst>
          </p:cNvPr>
          <p:cNvSpPr txBox="1"/>
          <p:nvPr/>
        </p:nvSpPr>
        <p:spPr>
          <a:xfrm>
            <a:off x="8304750" y="2933599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[OIII]+Hb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EE5D2B-8FA5-2CC2-76EA-4A9DEC7CAD5B}"/>
              </a:ext>
            </a:extLst>
          </p:cNvPr>
          <p:cNvSpPr txBox="1"/>
          <p:nvPr/>
        </p:nvSpPr>
        <p:spPr>
          <a:xfrm>
            <a:off x="10390446" y="2933599"/>
            <a:ext cx="633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Ha+</a:t>
            </a:r>
          </a:p>
          <a:p>
            <a:r>
              <a:rPr lang="en-US" dirty="0"/>
              <a:t>[NII]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1F0B1FF-060B-88E4-4E1C-037971D73A33}"/>
              </a:ext>
            </a:extLst>
          </p:cNvPr>
          <p:cNvSpPr/>
          <p:nvPr/>
        </p:nvSpPr>
        <p:spPr>
          <a:xfrm>
            <a:off x="1536483" y="812801"/>
            <a:ext cx="4280482" cy="3004053"/>
          </a:xfrm>
          <a:prstGeom prst="rect">
            <a:avLst/>
          </a:prstGeom>
          <a:solidFill>
            <a:schemeClr val="accent1">
              <a:alpha val="24753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70C0"/>
                </a:solidFill>
              </a:rPr>
              <a:t>Magellan (MIRMOS, FIRE)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</a:rPr>
              <a:t>MMT (</a:t>
            </a:r>
            <a:r>
              <a:rPr lang="en-US" sz="2800" dirty="0" err="1">
                <a:solidFill>
                  <a:srgbClr val="0070C0"/>
                </a:solidFill>
              </a:rPr>
              <a:t>Binospec</a:t>
            </a:r>
            <a:r>
              <a:rPr lang="en-US" sz="2800" dirty="0">
                <a:solidFill>
                  <a:srgbClr val="0070C0"/>
                </a:solidFill>
              </a:rPr>
              <a:t>)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</a:rPr>
              <a:t>GMT (GMACS)</a:t>
            </a:r>
          </a:p>
          <a:p>
            <a:pPr algn="ctr"/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4C7FBB4-6FD0-4A77-1E38-783976D890EF}"/>
              </a:ext>
            </a:extLst>
          </p:cNvPr>
          <p:cNvSpPr/>
          <p:nvPr/>
        </p:nvSpPr>
        <p:spPr>
          <a:xfrm>
            <a:off x="7640655" y="812801"/>
            <a:ext cx="3885310" cy="3004053"/>
          </a:xfrm>
          <a:prstGeom prst="rect">
            <a:avLst/>
          </a:prstGeom>
          <a:solidFill>
            <a:schemeClr val="accent2">
              <a:alpha val="24753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8C00"/>
                </a:solidFill>
              </a:rPr>
              <a:t>JWST</a:t>
            </a:r>
          </a:p>
        </p:txBody>
      </p:sp>
    </p:spTree>
    <p:extLst>
      <p:ext uri="{BB962C8B-B14F-4D97-AF65-F5344CB8AC3E}">
        <p14:creationId xmlns:p14="http://schemas.microsoft.com/office/powerpoint/2010/main" val="17579785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C5FE-7BF8-CF44-C291-F30DFA8C9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golden era for early universe science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2B48A1-737D-8C1E-7308-E4475C1C3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266" y="3866719"/>
            <a:ext cx="2836333" cy="1595437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913F6D-6A4D-D795-CA05-B1E7A78D7DFF}"/>
              </a:ext>
            </a:extLst>
          </p:cNvPr>
          <p:cNvSpPr txBox="1">
            <a:spLocks/>
          </p:cNvSpPr>
          <p:nvPr/>
        </p:nvSpPr>
        <p:spPr>
          <a:xfrm>
            <a:off x="4802516" y="5583959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JWST</a:t>
            </a:r>
          </a:p>
        </p:txBody>
      </p:sp>
      <p:pic>
        <p:nvPicPr>
          <p:cNvPr id="6" name="Picture 2" descr="Spectro-Photometer for the History of the Universe, Epoch of ...">
            <a:extLst>
              <a:ext uri="{FF2B5EF4-FFF2-40B4-BE49-F238E27FC236}">
                <a16:creationId xmlns:a16="http://schemas.microsoft.com/office/drawing/2014/main" id="{0BDEBDD1-E12A-6E35-C7D8-D54784E7A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9" r="6840"/>
          <a:stretch/>
        </p:blipFill>
        <p:spPr bwMode="auto">
          <a:xfrm>
            <a:off x="150685" y="1896809"/>
            <a:ext cx="1828166" cy="18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oman Space Telescope/NASA">
            <a:extLst>
              <a:ext uri="{FF2B5EF4-FFF2-40B4-BE49-F238E27FC236}">
                <a16:creationId xmlns:a16="http://schemas.microsoft.com/office/drawing/2014/main" id="{438CAAF1-211F-3EC2-C678-C47857C6B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241" y="1812495"/>
            <a:ext cx="1924510" cy="192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Euclid Consortium | A space mission to map the Dark Universe">
            <a:extLst>
              <a:ext uri="{FF2B5EF4-FFF2-40B4-BE49-F238E27FC236}">
                <a16:creationId xmlns:a16="http://schemas.microsoft.com/office/drawing/2014/main" id="{EABB670E-88D6-5134-668B-3D2B8B40A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8" r="12433" b="10602"/>
          <a:stretch/>
        </p:blipFill>
        <p:spPr bwMode="auto">
          <a:xfrm>
            <a:off x="1978851" y="1825625"/>
            <a:ext cx="2057400" cy="18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550F3FF-D1FF-E680-B637-37742A522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85" y="3915406"/>
            <a:ext cx="3543131" cy="4351338"/>
          </a:xfrm>
        </p:spPr>
        <p:txBody>
          <a:bodyPr/>
          <a:lstStyle/>
          <a:p>
            <a:r>
              <a:rPr lang="en-US" dirty="0"/>
              <a:t>All-sky surveys will find &gt;1000 luminous z&gt;10 galaxies, rare </a:t>
            </a:r>
            <a:r>
              <a:rPr lang="en-US" dirty="0" err="1"/>
              <a:t>overdensities</a:t>
            </a:r>
            <a:endParaRPr lang="en-US" dirty="0"/>
          </a:p>
        </p:txBody>
      </p:sp>
      <p:pic>
        <p:nvPicPr>
          <p:cNvPr id="3" name="Picture 2" descr="MMT 6.5m Telescope">
            <a:extLst>
              <a:ext uri="{FF2B5EF4-FFF2-40B4-BE49-F238E27FC236}">
                <a16:creationId xmlns:a16="http://schemas.microsoft.com/office/drawing/2014/main" id="{C7832EF5-AA52-678B-2AC8-BEE6DF610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421" y="4888179"/>
            <a:ext cx="1896533" cy="189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Magellan Telescopes | Center for Astrophysics">
            <a:extLst>
              <a:ext uri="{FF2B5EF4-FFF2-40B4-BE49-F238E27FC236}">
                <a16:creationId xmlns:a16="http://schemas.microsoft.com/office/drawing/2014/main" id="{32E2DD0B-4E62-9B80-7EF1-FC3CAFB32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303" y="4984088"/>
            <a:ext cx="1777123" cy="189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10E605A0-16C1-6616-208D-B43F9B599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3" r="9945"/>
          <a:stretch/>
        </p:blipFill>
        <p:spPr bwMode="auto">
          <a:xfrm>
            <a:off x="10225300" y="5079998"/>
            <a:ext cx="1896533" cy="170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882E236-DFF4-22CC-6D6D-2D04DF1A3539}"/>
              </a:ext>
            </a:extLst>
          </p:cNvPr>
          <p:cNvSpPr txBox="1">
            <a:spLocks/>
          </p:cNvSpPr>
          <p:nvPr/>
        </p:nvSpPr>
        <p:spPr>
          <a:xfrm>
            <a:off x="7032733" y="4486994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Magellan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BC277C5-01FC-C864-7F3A-707199E102BB}"/>
              </a:ext>
            </a:extLst>
          </p:cNvPr>
          <p:cNvSpPr txBox="1">
            <a:spLocks/>
          </p:cNvSpPr>
          <p:nvPr/>
        </p:nvSpPr>
        <p:spPr>
          <a:xfrm>
            <a:off x="8861325" y="4505058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MMT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49B710C-74D9-18A0-1B9D-7350FF739C82}"/>
              </a:ext>
            </a:extLst>
          </p:cNvPr>
          <p:cNvSpPr txBox="1">
            <a:spLocks/>
          </p:cNvSpPr>
          <p:nvPr/>
        </p:nvSpPr>
        <p:spPr>
          <a:xfrm>
            <a:off x="10651853" y="4486994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GMT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D35E1C-E520-7EE1-747B-70F7BA560750}"/>
              </a:ext>
            </a:extLst>
          </p:cNvPr>
          <p:cNvSpPr txBox="1">
            <a:spLocks/>
          </p:cNvSpPr>
          <p:nvPr/>
        </p:nvSpPr>
        <p:spPr>
          <a:xfrm>
            <a:off x="7700699" y="2506662"/>
            <a:ext cx="38087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Rest-UV spectroscopy at z&gt;6 – e.g.,  LyA (reionization), </a:t>
            </a:r>
            <a:r>
              <a:rPr lang="en-US" dirty="0" err="1"/>
              <a:t>HeII</a:t>
            </a:r>
            <a:r>
              <a:rPr lang="en-US" dirty="0"/>
              <a:t> (Pop III), CIV (AGN)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DBA76E8-BF45-7F8F-0D7B-B87D0560E720}"/>
              </a:ext>
            </a:extLst>
          </p:cNvPr>
          <p:cNvSpPr txBox="1">
            <a:spLocks/>
          </p:cNvSpPr>
          <p:nvPr/>
        </p:nvSpPr>
        <p:spPr>
          <a:xfrm>
            <a:off x="88351" y="1418334"/>
            <a:ext cx="2420573" cy="6903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/>
              <a:t>SPHEREx</a:t>
            </a:r>
            <a:r>
              <a:rPr lang="en-US" sz="2400" dirty="0"/>
              <a:t> (2025)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7537E6B-CF60-9AA9-567F-EFF85C1F218B}"/>
              </a:ext>
            </a:extLst>
          </p:cNvPr>
          <p:cNvSpPr txBox="1">
            <a:spLocks/>
          </p:cNvSpPr>
          <p:nvPr/>
        </p:nvSpPr>
        <p:spPr>
          <a:xfrm>
            <a:off x="4053230" y="1407951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Roman (2027)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A483D29-3E51-23AD-DC20-07595265FE91}"/>
              </a:ext>
            </a:extLst>
          </p:cNvPr>
          <p:cNvSpPr txBox="1">
            <a:spLocks/>
          </p:cNvSpPr>
          <p:nvPr/>
        </p:nvSpPr>
        <p:spPr>
          <a:xfrm>
            <a:off x="2284992" y="1405520"/>
            <a:ext cx="4984950" cy="118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Euclid (2023)</a:t>
            </a:r>
          </a:p>
        </p:txBody>
      </p:sp>
    </p:spTree>
    <p:extLst>
      <p:ext uri="{BB962C8B-B14F-4D97-AF65-F5344CB8AC3E}">
        <p14:creationId xmlns:p14="http://schemas.microsoft.com/office/powerpoint/2010/main" val="32256753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8EDF9-9542-F544-B378-924379E87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droppedImage.tiff">
            <a:extLst>
              <a:ext uri="{FF2B5EF4-FFF2-40B4-BE49-F238E27FC236}">
                <a16:creationId xmlns:a16="http://schemas.microsoft.com/office/drawing/2014/main" id="{04292C34-408F-0442-9082-01E9D5581D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3"/>
          <a:stretch/>
        </p:blipFill>
        <p:spPr>
          <a:xfrm>
            <a:off x="-10484" y="1833536"/>
            <a:ext cx="12202484" cy="4351338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129D43-8707-CC4F-A637-99925EC261B3}"/>
              </a:ext>
            </a:extLst>
          </p:cNvPr>
          <p:cNvSpPr txBox="1"/>
          <p:nvPr/>
        </p:nvSpPr>
        <p:spPr>
          <a:xfrm>
            <a:off x="-10484" y="6119336"/>
            <a:ext cx="7024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Big </a:t>
            </a:r>
          </a:p>
          <a:p>
            <a:r>
              <a:rPr lang="en-US" sz="2100" dirty="0">
                <a:solidFill>
                  <a:schemeClr val="bg2"/>
                </a:solidFill>
              </a:rPr>
              <a:t>Bang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4A9DF4-526E-5E4A-97FF-5A79D6EB0268}"/>
              </a:ext>
            </a:extLst>
          </p:cNvPr>
          <p:cNvSpPr txBox="1"/>
          <p:nvPr/>
        </p:nvSpPr>
        <p:spPr>
          <a:xfrm>
            <a:off x="2485588" y="6158383"/>
            <a:ext cx="17268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Cosmic Dawn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FF43F9-B79F-D446-85CC-E4F995B88BDE}"/>
              </a:ext>
            </a:extLst>
          </p:cNvPr>
          <p:cNvSpPr txBox="1"/>
          <p:nvPr/>
        </p:nvSpPr>
        <p:spPr>
          <a:xfrm>
            <a:off x="5704328" y="6167673"/>
            <a:ext cx="15376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Reionization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DB6465-DDFE-0E4F-B806-92492669F0FA}"/>
              </a:ext>
            </a:extLst>
          </p:cNvPr>
          <p:cNvSpPr txBox="1"/>
          <p:nvPr/>
        </p:nvSpPr>
        <p:spPr>
          <a:xfrm>
            <a:off x="11144984" y="6108159"/>
            <a:ext cx="10096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Present</a:t>
            </a:r>
          </a:p>
          <a:p>
            <a:r>
              <a:rPr lang="en-US" sz="2100" dirty="0">
                <a:solidFill>
                  <a:schemeClr val="bg2"/>
                </a:solidFill>
              </a:rPr>
              <a:t>Day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77EBEC7-FDD2-D842-98AE-092D53936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062" y="24982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1920: do other galaxies exist?</a:t>
            </a:r>
            <a:br>
              <a:rPr lang="en-US" dirty="0"/>
            </a:br>
            <a:r>
              <a:rPr lang="en-US" dirty="0"/>
              <a:t>2020s: a final expansion of the cosmic frontier to the brink of the Big Bang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1D9D2B-9D11-A64A-B39E-DCC51D3F316C}"/>
              </a:ext>
            </a:extLst>
          </p:cNvPr>
          <p:cNvSpPr txBox="1"/>
          <p:nvPr/>
        </p:nvSpPr>
        <p:spPr>
          <a:xfrm>
            <a:off x="993731" y="6142561"/>
            <a:ext cx="7377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Dark</a:t>
            </a:r>
          </a:p>
          <a:p>
            <a:r>
              <a:rPr lang="en-US" sz="2100" dirty="0">
                <a:solidFill>
                  <a:schemeClr val="bg2"/>
                </a:solidFill>
              </a:rPr>
              <a:t>Ages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42C3E-D1F9-E64E-8EDC-B6E6EDD0BBF9}"/>
              </a:ext>
            </a:extLst>
          </p:cNvPr>
          <p:cNvSpPr txBox="1"/>
          <p:nvPr/>
        </p:nvSpPr>
        <p:spPr>
          <a:xfrm>
            <a:off x="11323662" y="1502460"/>
            <a:ext cx="4124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90000"/>
                  </a:schemeClr>
                </a:solidFill>
              </a:rPr>
              <a:t>Loeb+06</a:t>
            </a:r>
          </a:p>
        </p:txBody>
      </p:sp>
    </p:spTree>
    <p:extLst>
      <p:ext uri="{BB962C8B-B14F-4D97-AF65-F5344CB8AC3E}">
        <p14:creationId xmlns:p14="http://schemas.microsoft.com/office/powerpoint/2010/main" val="14886816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FA97E-3396-4E45-AB8B-976C730F9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Summary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FE68-0146-8943-9C2B-944E05180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987892"/>
            <a:ext cx="6889875" cy="5870107"/>
          </a:xfrm>
        </p:spPr>
        <p:txBody>
          <a:bodyPr>
            <a:noAutofit/>
          </a:bodyPr>
          <a:lstStyle/>
          <a:p>
            <a:r>
              <a:rPr lang="en-US" sz="3000" dirty="0"/>
              <a:t>The first generations of stars and galaxies are finally within reach thanks to JWST.</a:t>
            </a:r>
          </a:p>
          <a:p>
            <a:r>
              <a:rPr lang="en-US" sz="3000" dirty="0"/>
              <a:t>The early universe has already shown us several surprises – e.g., luminous z&gt;10 galaxies, abundant AGN. </a:t>
            </a:r>
          </a:p>
          <a:p>
            <a:r>
              <a:rPr lang="en-US" sz="3000" dirty="0"/>
              <a:t>The elusive protagonists of cosmic reionization will be revealed through high-resolution LyA and bubble experiments.</a:t>
            </a:r>
          </a:p>
          <a:p>
            <a:r>
              <a:rPr lang="en-US" sz="3000" dirty="0"/>
              <a:t>Upcoming space and ground-based missions promise to complete our census of cosmic history in the next few years.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6BE0E8-EC2B-D140-926B-D236630AA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709" y="24398"/>
            <a:ext cx="2361999" cy="1328624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D09D4B58-F654-1B5A-B582-08F27037F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417" y="1574315"/>
            <a:ext cx="4512581" cy="227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3F47D3-40D4-83C3-48C6-97371DD25E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295"/>
          <a:stretch/>
        </p:blipFill>
        <p:spPr>
          <a:xfrm>
            <a:off x="8024322" y="4089760"/>
            <a:ext cx="3822769" cy="240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49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3BAC3-FAE1-E796-296C-2CA3F832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2D517-12C9-A1CF-C32D-DFC132467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286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9DE08-7DD1-A4B3-41F6-D35607548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89B59-A573-55B0-8FA2-8FFE3ADE6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215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8D1C0E6-2F58-1440-96CA-AD390E87F31D}"/>
              </a:ext>
            </a:extLst>
          </p:cNvPr>
          <p:cNvSpPr txBox="1">
            <a:spLocks/>
          </p:cNvSpPr>
          <p:nvPr/>
        </p:nvSpPr>
        <p:spPr>
          <a:xfrm>
            <a:off x="463635" y="183585"/>
            <a:ext cx="121169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600" i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4A331EB-C765-0127-C6CF-804A2A64B0A5}"/>
              </a:ext>
            </a:extLst>
          </p:cNvPr>
          <p:cNvSpPr txBox="1">
            <a:spLocks/>
          </p:cNvSpPr>
          <p:nvPr/>
        </p:nvSpPr>
        <p:spPr>
          <a:xfrm>
            <a:off x="330457" y="5431485"/>
            <a:ext cx="5765543" cy="6029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9218" name="Picture 2" descr="W. M. Keck Observatory - Wikipedia">
            <a:extLst>
              <a:ext uri="{FF2B5EF4-FFF2-40B4-BE49-F238E27FC236}">
                <a16:creationId xmlns:a16="http://schemas.microsoft.com/office/drawing/2014/main" id="{1B33AC69-98EE-E89D-D4EE-971C7EDD3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09148"/>
            <a:ext cx="3765317" cy="235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01CEFF-13F3-6BA0-10F0-FB7A365EE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 descr="Roman Space Telescope/NASA">
            <a:extLst>
              <a:ext uri="{FF2B5EF4-FFF2-40B4-BE49-F238E27FC236}">
                <a16:creationId xmlns:a16="http://schemas.microsoft.com/office/drawing/2014/main" id="{DA245861-C343-9E4D-D2AC-BBE03ECB5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772" y="4205852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F679C4E-71D6-43EC-14B1-617294A46DF2}"/>
              </a:ext>
            </a:extLst>
          </p:cNvPr>
          <p:cNvSpPr txBox="1">
            <a:spLocks/>
          </p:cNvSpPr>
          <p:nvPr/>
        </p:nvSpPr>
        <p:spPr>
          <a:xfrm>
            <a:off x="5950233" y="6042452"/>
            <a:ext cx="5403567" cy="8572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Roman Space Telescope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2E46F19-3F50-F451-FB32-B992E4208F38}"/>
              </a:ext>
            </a:extLst>
          </p:cNvPr>
          <p:cNvSpPr txBox="1">
            <a:spLocks/>
          </p:cNvSpPr>
          <p:nvPr/>
        </p:nvSpPr>
        <p:spPr>
          <a:xfrm>
            <a:off x="596492" y="156486"/>
            <a:ext cx="121169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Solving Reionization with Lyman-alpha</a:t>
            </a:r>
            <a:endParaRPr lang="en-US" i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056C2B2-6AAE-BF7E-8F83-7DFE4844D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681" y="4741875"/>
            <a:ext cx="2361999" cy="1328624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4A47591-21CF-6844-2BAD-EE4F3C1559CF}"/>
              </a:ext>
            </a:extLst>
          </p:cNvPr>
          <p:cNvSpPr txBox="1">
            <a:spLocks/>
          </p:cNvSpPr>
          <p:nvPr/>
        </p:nvSpPr>
        <p:spPr>
          <a:xfrm>
            <a:off x="10011641" y="2241132"/>
            <a:ext cx="5403567" cy="8572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Keck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304327B-C2D9-E895-0336-08C1E3F40397}"/>
              </a:ext>
            </a:extLst>
          </p:cNvPr>
          <p:cNvSpPr txBox="1">
            <a:spLocks/>
          </p:cNvSpPr>
          <p:nvPr/>
        </p:nvSpPr>
        <p:spPr>
          <a:xfrm>
            <a:off x="9957031" y="5801555"/>
            <a:ext cx="5403567" cy="8572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JWST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2EE533A-8F82-8360-D837-86F7613FB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510" y="2265439"/>
            <a:ext cx="4235180" cy="320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520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FA97E-3396-4E45-AB8B-976C730F9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FE68-0146-8943-9C2B-944E05180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60" y="1349669"/>
            <a:ext cx="6326159" cy="5999398"/>
          </a:xfrm>
        </p:spPr>
        <p:txBody>
          <a:bodyPr>
            <a:normAutofit/>
          </a:bodyPr>
          <a:lstStyle/>
          <a:p>
            <a:r>
              <a:rPr lang="en-US" i="1" dirty="0"/>
              <a:t>JWST </a:t>
            </a:r>
            <a:r>
              <a:rPr lang="en-US" dirty="0"/>
              <a:t>is revealing epochs of the Universe we’ve never seen before.</a:t>
            </a:r>
          </a:p>
          <a:p>
            <a:pPr lvl="1"/>
            <a:r>
              <a:rPr lang="en-US" dirty="0"/>
              <a:t>Surprising new classes of galaxies at the highest redshifts (e.g., remarkably bright galaxies)</a:t>
            </a:r>
          </a:p>
          <a:p>
            <a:pPr lvl="1"/>
            <a:r>
              <a:rPr lang="en-US" dirty="0"/>
              <a:t>Unraveling reionization with “bubble experiments”</a:t>
            </a:r>
          </a:p>
          <a:p>
            <a:r>
              <a:rPr lang="en-US" dirty="0"/>
              <a:t>The Milky Way is home to some of the first galaxies</a:t>
            </a:r>
          </a:p>
          <a:p>
            <a:pPr lvl="1"/>
            <a:r>
              <a:rPr lang="en-US" dirty="0"/>
              <a:t>Key to understanding the geography of dark matter</a:t>
            </a:r>
          </a:p>
          <a:p>
            <a:pPr lvl="1"/>
            <a:r>
              <a:rPr lang="en-US" dirty="0"/>
              <a:t>Allow detailed access to the chemistry of the early Universe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6BE0E8-EC2B-D140-926B-D236630AA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078" y="74448"/>
            <a:ext cx="2361999" cy="1328624"/>
          </a:xfrm>
          <a:prstGeom prst="rect">
            <a:avLst/>
          </a:prstGeom>
        </p:spPr>
      </p:pic>
      <p:pic>
        <p:nvPicPr>
          <p:cNvPr id="6" name="Picture 2" descr="Piece cheese with small holes side view Stock Photo by ©GrashAlex 62725557">
            <a:extLst>
              <a:ext uri="{FF2B5EF4-FFF2-40B4-BE49-F238E27FC236}">
                <a16:creationId xmlns:a16="http://schemas.microsoft.com/office/drawing/2014/main" id="{0FA90404-E4A0-A844-893E-AEE2D56A0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717" y="2521846"/>
            <a:ext cx="2333348" cy="155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Why does Swiss cheese have holes? | SBS Food">
            <a:extLst>
              <a:ext uri="{FF2B5EF4-FFF2-40B4-BE49-F238E27FC236}">
                <a16:creationId xmlns:a16="http://schemas.microsoft.com/office/drawing/2014/main" id="{3FCBDA58-0DE9-D04A-9028-09DF0B48C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033" y="2677534"/>
            <a:ext cx="2538967" cy="142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F79DCC-099D-454A-B2E3-6BA00466ECA6}"/>
              </a:ext>
            </a:extLst>
          </p:cNvPr>
          <p:cNvSpPr/>
          <p:nvPr/>
        </p:nvSpPr>
        <p:spPr>
          <a:xfrm>
            <a:off x="9653033" y="2598343"/>
            <a:ext cx="2538967" cy="1557176"/>
          </a:xfrm>
          <a:prstGeom prst="roundRect">
            <a:avLst/>
          </a:prstGeom>
          <a:noFill/>
          <a:ln w="127000">
            <a:solidFill>
              <a:srgbClr val="A829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1DBB2BF-899B-D245-A2C4-66D3592EA294}"/>
              </a:ext>
            </a:extLst>
          </p:cNvPr>
          <p:cNvSpPr/>
          <p:nvPr/>
        </p:nvSpPr>
        <p:spPr>
          <a:xfrm>
            <a:off x="7272716" y="2521845"/>
            <a:ext cx="2380317" cy="1555566"/>
          </a:xfrm>
          <a:prstGeom prst="roundRect">
            <a:avLst/>
          </a:prstGeom>
          <a:noFill/>
          <a:ln w="127000">
            <a:solidFill>
              <a:srgbClr val="80EB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D09D4B58-F654-1B5A-B582-08F27037F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948" y="72082"/>
            <a:ext cx="4512581" cy="227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5035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0B094-CC99-212E-2DD9-8A938B77E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EE99C-0EFC-76BA-5DC2-5F5E65E7D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3597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A0C4B-73CC-53A6-3FBD-44F46BC84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0C5B9-B521-839C-8647-3CC9D78D0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201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B43E0-3EFE-7A45-BF80-8419B6CA2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03" y="18255"/>
            <a:ext cx="12116933" cy="1325563"/>
          </a:xfrm>
        </p:spPr>
        <p:txBody>
          <a:bodyPr/>
          <a:lstStyle/>
          <a:p>
            <a:r>
              <a:rPr lang="en-US" dirty="0"/>
              <a:t>Cosmic Reionization: ionizing photon budget</a:t>
            </a:r>
          </a:p>
        </p:txBody>
      </p:sp>
      <p:pic>
        <p:nvPicPr>
          <p:cNvPr id="4" name="droppedImage.tiff">
            <a:extLst>
              <a:ext uri="{FF2B5EF4-FFF2-40B4-BE49-F238E27FC236}">
                <a16:creationId xmlns:a16="http://schemas.microsoft.com/office/drawing/2014/main" id="{14159C24-70B3-944C-97A4-0E59DF0708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301" t="5181" r="16087"/>
          <a:stretch/>
        </p:blipFill>
        <p:spPr>
          <a:xfrm>
            <a:off x="203403" y="1223296"/>
            <a:ext cx="5556058" cy="440740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E89CE4A-93F8-254E-A92E-8AF083A7B709}"/>
              </a:ext>
            </a:extLst>
          </p:cNvPr>
          <p:cNvSpPr txBox="1">
            <a:spLocks/>
          </p:cNvSpPr>
          <p:nvPr/>
        </p:nvSpPr>
        <p:spPr>
          <a:xfrm>
            <a:off x="567304" y="5931331"/>
            <a:ext cx="11389130" cy="78951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Clear path to ⍴</a:t>
            </a:r>
            <a:r>
              <a:rPr lang="en-US" sz="2400" baseline="-25000" dirty="0"/>
              <a:t>SFR</a:t>
            </a:r>
            <a:r>
              <a:rPr lang="en-US" sz="2400" dirty="0"/>
              <a:t> and </a:t>
            </a:r>
            <a:r>
              <a:rPr lang="en-US" sz="2400" dirty="0" err="1"/>
              <a:t>ξ</a:t>
            </a:r>
            <a:r>
              <a:rPr lang="en-US" sz="2400" baseline="-25000" dirty="0" err="1"/>
              <a:t>ion</a:t>
            </a:r>
            <a:r>
              <a:rPr lang="en-US" sz="2400" dirty="0"/>
              <a:t>(?)</a:t>
            </a:r>
            <a:r>
              <a:rPr lang="en-US" sz="2400" baseline="-25000" dirty="0"/>
              <a:t> </a:t>
            </a:r>
            <a:r>
              <a:rPr lang="en-US" sz="2400" dirty="0"/>
              <a:t>with </a:t>
            </a:r>
            <a:r>
              <a:rPr lang="en-US" sz="2400" i="1" dirty="0"/>
              <a:t>JWST.</a:t>
            </a:r>
          </a:p>
          <a:p>
            <a:r>
              <a:rPr lang="en-US" sz="2400" dirty="0"/>
              <a:t>Direct</a:t>
            </a:r>
            <a:r>
              <a:rPr lang="en-US" sz="2400" i="1" dirty="0"/>
              <a:t> </a:t>
            </a:r>
            <a:r>
              <a:rPr lang="en-US" sz="2400" dirty="0"/>
              <a:t>measurements of escape fractions (</a:t>
            </a:r>
            <a:r>
              <a:rPr lang="en-US" sz="2400" i="1" dirty="0"/>
              <a:t>f</a:t>
            </a:r>
            <a:r>
              <a:rPr lang="en-US" sz="2400" baseline="-25000" dirty="0"/>
              <a:t>esc</a:t>
            </a:r>
            <a:r>
              <a:rPr lang="en-US" sz="2400" i="1" dirty="0"/>
              <a:t>)</a:t>
            </a:r>
            <a:r>
              <a:rPr lang="en-US" sz="2400" dirty="0"/>
              <a:t> impossible at z&gt;4 due to IGM opacity.</a:t>
            </a:r>
            <a:endParaRPr lang="en-US" sz="2400" i="1" dirty="0"/>
          </a:p>
          <a:p>
            <a:endParaRPr lang="en-US" sz="2400" i="1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2ABBD3BD-A6FB-2D43-92EA-51CEFF7F84D9}"/>
              </a:ext>
            </a:extLst>
          </p:cNvPr>
          <p:cNvSpPr txBox="1">
            <a:spLocks/>
          </p:cNvSpPr>
          <p:nvPr/>
        </p:nvSpPr>
        <p:spPr>
          <a:xfrm>
            <a:off x="5759461" y="2509161"/>
            <a:ext cx="6432539" cy="195619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Reionization Budget = Number of galaxies</a:t>
            </a:r>
          </a:p>
          <a:p>
            <a:pPr marL="0" indent="0">
              <a:buNone/>
            </a:pPr>
            <a:r>
              <a:rPr lang="en-US" sz="2400" dirty="0"/>
              <a:t>	                    x Ionizing photons/galaxy</a:t>
            </a:r>
          </a:p>
          <a:p>
            <a:pPr marL="0" indent="0">
              <a:buNone/>
            </a:pPr>
            <a:r>
              <a:rPr lang="en-US" sz="2400" dirty="0"/>
              <a:t>		         x Fraction that evade </a:t>
            </a:r>
            <a:r>
              <a:rPr lang="en-US" sz="2400" dirty="0" err="1"/>
              <a:t>dust+HI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	         = ⍴</a:t>
            </a:r>
            <a:r>
              <a:rPr lang="en-US" sz="2400" baseline="-25000" dirty="0"/>
              <a:t>SFR</a:t>
            </a:r>
            <a:r>
              <a:rPr lang="en-US" sz="2400" dirty="0"/>
              <a:t> </a:t>
            </a:r>
            <a:r>
              <a:rPr lang="en-US" sz="2400" dirty="0" err="1"/>
              <a:t>ξ</a:t>
            </a:r>
            <a:r>
              <a:rPr lang="en-US" sz="2400" baseline="-25000" dirty="0" err="1"/>
              <a:t>ion</a:t>
            </a:r>
            <a:r>
              <a:rPr lang="en-US" sz="2400" i="1" dirty="0"/>
              <a:t> f</a:t>
            </a:r>
            <a:r>
              <a:rPr lang="en-US" sz="2400" i="1" baseline="-25000" dirty="0"/>
              <a:t>esc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C7F952-7B22-7C4E-810D-A293B7084B2F}"/>
              </a:ext>
            </a:extLst>
          </p:cNvPr>
          <p:cNvSpPr txBox="1"/>
          <p:nvPr/>
        </p:nvSpPr>
        <p:spPr>
          <a:xfrm>
            <a:off x="116826" y="5561999"/>
            <a:ext cx="1224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Loeb+06</a:t>
            </a:r>
          </a:p>
        </p:txBody>
      </p:sp>
    </p:spTree>
    <p:extLst>
      <p:ext uri="{BB962C8B-B14F-4D97-AF65-F5344CB8AC3E}">
        <p14:creationId xmlns:p14="http://schemas.microsoft.com/office/powerpoint/2010/main" val="42628313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B43E0-3EFE-7A45-BF80-8419B6CA2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03" y="18255"/>
            <a:ext cx="12116933" cy="1325563"/>
          </a:xfrm>
        </p:spPr>
        <p:txBody>
          <a:bodyPr/>
          <a:lstStyle/>
          <a:p>
            <a:r>
              <a:rPr lang="en-US" dirty="0"/>
              <a:t>Cosmic Reionization: everything hinges on LyC </a:t>
            </a:r>
            <a:r>
              <a:rPr lang="en-US" i="1" dirty="0"/>
              <a:t>f</a:t>
            </a:r>
            <a:r>
              <a:rPr lang="en-US" baseline="-25000" dirty="0"/>
              <a:t>esc</a:t>
            </a:r>
            <a:r>
              <a:rPr lang="en-US" dirty="0"/>
              <a:t> 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E89CE4A-93F8-254E-A92E-8AF083A7B709}"/>
              </a:ext>
            </a:extLst>
          </p:cNvPr>
          <p:cNvSpPr txBox="1">
            <a:spLocks/>
          </p:cNvSpPr>
          <p:nvPr/>
        </p:nvSpPr>
        <p:spPr>
          <a:xfrm>
            <a:off x="567304" y="5931331"/>
            <a:ext cx="11389130" cy="78951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Radically different pictures of reionization depending on </a:t>
            </a:r>
            <a:r>
              <a:rPr lang="en-US" sz="2400" i="1" dirty="0"/>
              <a:t>fesc </a:t>
            </a:r>
            <a:r>
              <a:rPr lang="en-US" sz="2400" dirty="0"/>
              <a:t>distribution.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FC7665-18F9-BC45-9565-693EB8E1D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66" y="1216002"/>
            <a:ext cx="5561100" cy="43581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64798F-24DF-5948-9841-F64B68D48C0F}"/>
              </a:ext>
            </a:extLst>
          </p:cNvPr>
          <p:cNvSpPr txBox="1"/>
          <p:nvPr/>
        </p:nvSpPr>
        <p:spPr>
          <a:xfrm>
            <a:off x="1456479" y="1377851"/>
            <a:ext cx="1521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AC5BAC"/>
                </a:solidFill>
              </a:rPr>
              <a:t>Bright galaxies</a:t>
            </a:r>
          </a:p>
          <a:p>
            <a:r>
              <a:rPr lang="en-US" dirty="0">
                <a:solidFill>
                  <a:srgbClr val="AC5BAC"/>
                </a:solidFill>
              </a:rPr>
              <a:t>have high</a:t>
            </a:r>
            <a:r>
              <a:rPr lang="en-US" i="1" dirty="0">
                <a:solidFill>
                  <a:srgbClr val="AC5BAC"/>
                </a:solidFill>
              </a:rPr>
              <a:t> f</a:t>
            </a:r>
            <a:r>
              <a:rPr lang="en-US" dirty="0">
                <a:solidFill>
                  <a:srgbClr val="AC5BAC"/>
                </a:solidFill>
              </a:rPr>
              <a:t>esc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F54548-AB9C-E944-9B44-4B49CC1D195E}"/>
              </a:ext>
            </a:extLst>
          </p:cNvPr>
          <p:cNvSpPr txBox="1"/>
          <p:nvPr/>
        </p:nvSpPr>
        <p:spPr>
          <a:xfrm>
            <a:off x="4705386" y="2959182"/>
            <a:ext cx="1460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Faint galaxies</a:t>
            </a:r>
          </a:p>
          <a:p>
            <a:r>
              <a:rPr lang="en-US" dirty="0">
                <a:solidFill>
                  <a:srgbClr val="0070C0"/>
                </a:solidFill>
              </a:rPr>
              <a:t>have high</a:t>
            </a:r>
            <a:r>
              <a:rPr lang="en-US" i="1" dirty="0">
                <a:solidFill>
                  <a:srgbClr val="0070C0"/>
                </a:solidFill>
              </a:rPr>
              <a:t> f</a:t>
            </a:r>
            <a:r>
              <a:rPr lang="en-US" dirty="0">
                <a:solidFill>
                  <a:srgbClr val="0070C0"/>
                </a:solidFill>
              </a:rPr>
              <a:t>esc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701AEF-C0B5-7E45-9D37-817AEFDD8D10}"/>
              </a:ext>
            </a:extLst>
          </p:cNvPr>
          <p:cNvSpPr txBox="1"/>
          <p:nvPr/>
        </p:nvSpPr>
        <p:spPr>
          <a:xfrm>
            <a:off x="4082678" y="5561999"/>
            <a:ext cx="25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Naidu+20, Tacchella+18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6E717D1A-EBAB-5048-B038-7AA071040403}"/>
              </a:ext>
            </a:extLst>
          </p:cNvPr>
          <p:cNvSpPr txBox="1">
            <a:spLocks/>
          </p:cNvSpPr>
          <p:nvPr/>
        </p:nvSpPr>
        <p:spPr>
          <a:xfrm rot="16200000">
            <a:off x="-1570466" y="1644123"/>
            <a:ext cx="4246481" cy="61242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Timeline</a:t>
            </a:r>
          </a:p>
        </p:txBody>
      </p:sp>
    </p:spTree>
    <p:extLst>
      <p:ext uri="{BB962C8B-B14F-4D97-AF65-F5344CB8AC3E}">
        <p14:creationId xmlns:p14="http://schemas.microsoft.com/office/powerpoint/2010/main" val="26967458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B43E0-3EFE-7A45-BF80-8419B6CA2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03" y="18255"/>
            <a:ext cx="12116933" cy="1325563"/>
          </a:xfrm>
        </p:spPr>
        <p:txBody>
          <a:bodyPr/>
          <a:lstStyle/>
          <a:p>
            <a:r>
              <a:rPr lang="en-US" dirty="0"/>
              <a:t>Cosmic Reionization: everything hinges on LyC </a:t>
            </a:r>
            <a:r>
              <a:rPr lang="en-US" i="1" dirty="0"/>
              <a:t>f</a:t>
            </a:r>
            <a:r>
              <a:rPr lang="en-US" baseline="-25000" dirty="0"/>
              <a:t>esc</a:t>
            </a:r>
            <a:r>
              <a:rPr lang="en-US" dirty="0"/>
              <a:t> 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E89CE4A-93F8-254E-A92E-8AF083A7B709}"/>
              </a:ext>
            </a:extLst>
          </p:cNvPr>
          <p:cNvSpPr txBox="1">
            <a:spLocks/>
          </p:cNvSpPr>
          <p:nvPr/>
        </p:nvSpPr>
        <p:spPr>
          <a:xfrm>
            <a:off x="567304" y="5931331"/>
            <a:ext cx="11389130" cy="78951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Radically different pictures of reionization depending on </a:t>
            </a:r>
            <a:r>
              <a:rPr lang="en-US" sz="2400" i="1" dirty="0"/>
              <a:t>fesc </a:t>
            </a:r>
            <a:r>
              <a:rPr lang="en-US" sz="2400" dirty="0"/>
              <a:t>distribution.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FC7665-18F9-BC45-9565-693EB8E1D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66" y="1216002"/>
            <a:ext cx="5561100" cy="43581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64798F-24DF-5948-9841-F64B68D48C0F}"/>
              </a:ext>
            </a:extLst>
          </p:cNvPr>
          <p:cNvSpPr txBox="1"/>
          <p:nvPr/>
        </p:nvSpPr>
        <p:spPr>
          <a:xfrm>
            <a:off x="1456479" y="1377851"/>
            <a:ext cx="1521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AC5BAC"/>
                </a:solidFill>
              </a:rPr>
              <a:t>Bright galaxies</a:t>
            </a:r>
          </a:p>
          <a:p>
            <a:r>
              <a:rPr lang="en-US" dirty="0">
                <a:solidFill>
                  <a:srgbClr val="AC5BAC"/>
                </a:solidFill>
              </a:rPr>
              <a:t>have high</a:t>
            </a:r>
            <a:r>
              <a:rPr lang="en-US" i="1" dirty="0">
                <a:solidFill>
                  <a:srgbClr val="AC5BAC"/>
                </a:solidFill>
              </a:rPr>
              <a:t> f</a:t>
            </a:r>
            <a:r>
              <a:rPr lang="en-US" dirty="0">
                <a:solidFill>
                  <a:srgbClr val="AC5BAC"/>
                </a:solidFill>
              </a:rPr>
              <a:t>esc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F54548-AB9C-E944-9B44-4B49CC1D195E}"/>
              </a:ext>
            </a:extLst>
          </p:cNvPr>
          <p:cNvSpPr txBox="1"/>
          <p:nvPr/>
        </p:nvSpPr>
        <p:spPr>
          <a:xfrm>
            <a:off x="4705386" y="2959182"/>
            <a:ext cx="1460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Faint galaxies</a:t>
            </a:r>
          </a:p>
          <a:p>
            <a:r>
              <a:rPr lang="en-US" dirty="0">
                <a:solidFill>
                  <a:srgbClr val="0070C0"/>
                </a:solidFill>
              </a:rPr>
              <a:t>have high</a:t>
            </a:r>
            <a:r>
              <a:rPr lang="en-US" i="1" dirty="0">
                <a:solidFill>
                  <a:srgbClr val="0070C0"/>
                </a:solidFill>
              </a:rPr>
              <a:t> f</a:t>
            </a:r>
            <a:r>
              <a:rPr lang="en-US" dirty="0">
                <a:solidFill>
                  <a:srgbClr val="0070C0"/>
                </a:solidFill>
              </a:rPr>
              <a:t>esc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701AEF-C0B5-7E45-9D37-817AEFDD8D10}"/>
              </a:ext>
            </a:extLst>
          </p:cNvPr>
          <p:cNvSpPr txBox="1"/>
          <p:nvPr/>
        </p:nvSpPr>
        <p:spPr>
          <a:xfrm>
            <a:off x="4082678" y="5561999"/>
            <a:ext cx="25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Naidu+20, Tacchella+18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6E717D1A-EBAB-5048-B038-7AA071040403}"/>
              </a:ext>
            </a:extLst>
          </p:cNvPr>
          <p:cNvSpPr txBox="1">
            <a:spLocks/>
          </p:cNvSpPr>
          <p:nvPr/>
        </p:nvSpPr>
        <p:spPr>
          <a:xfrm rot="16200000">
            <a:off x="-1570466" y="1644123"/>
            <a:ext cx="4246481" cy="61242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Timeline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E7A25C-9DC4-1CFB-F8AD-E49F3DFDF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152" y="1481249"/>
            <a:ext cx="4945049" cy="37862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655435-E3E8-1A84-F0AD-C37EEE1AD54F}"/>
              </a:ext>
            </a:extLst>
          </p:cNvPr>
          <p:cNvSpPr txBox="1"/>
          <p:nvPr/>
        </p:nvSpPr>
        <p:spPr>
          <a:xfrm>
            <a:off x="9146676" y="5250966"/>
            <a:ext cx="2743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Ma+20, FIRE-2 Simulations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See also Ma+15,16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3868A7-0FBD-F21D-2FB3-DEE9542733BF}"/>
              </a:ext>
            </a:extLst>
          </p:cNvPr>
          <p:cNvSpPr txBox="1"/>
          <p:nvPr/>
        </p:nvSpPr>
        <p:spPr>
          <a:xfrm>
            <a:off x="10585007" y="4838139"/>
            <a:ext cx="5944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>
                    <a:lumMod val="75000"/>
                  </a:schemeClr>
                </a:solidFill>
              </a:rPr>
              <a:t>Dust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02E463-2AF3-773F-3B4E-6D50E7F1A343}"/>
              </a:ext>
            </a:extLst>
          </p:cNvPr>
          <p:cNvSpPr txBox="1"/>
          <p:nvPr/>
        </p:nvSpPr>
        <p:spPr>
          <a:xfrm>
            <a:off x="7565344" y="4838140"/>
            <a:ext cx="12653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>
                    <a:lumMod val="75000"/>
                  </a:schemeClr>
                </a:solidFill>
              </a:rPr>
              <a:t>Inefficient SF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8E7B81-4357-D54E-F14B-0B877290F779}"/>
              </a:ext>
            </a:extLst>
          </p:cNvPr>
          <p:cNvSpPr txBox="1"/>
          <p:nvPr/>
        </p:nvSpPr>
        <p:spPr>
          <a:xfrm>
            <a:off x="10255580" y="3152827"/>
            <a:ext cx="9239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0070C0"/>
                </a:solidFill>
              </a:rPr>
              <a:t>Low-Res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020EFA-9957-8173-C773-B939E4D667A3}"/>
              </a:ext>
            </a:extLst>
          </p:cNvPr>
          <p:cNvSpPr txBox="1"/>
          <p:nvPr/>
        </p:nvSpPr>
        <p:spPr>
          <a:xfrm>
            <a:off x="7736043" y="3104531"/>
            <a:ext cx="9239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Hi-Res</a:t>
            </a:r>
          </a:p>
        </p:txBody>
      </p:sp>
    </p:spTree>
    <p:extLst>
      <p:ext uri="{BB962C8B-B14F-4D97-AF65-F5344CB8AC3E}">
        <p14:creationId xmlns:p14="http://schemas.microsoft.com/office/powerpoint/2010/main" val="5584471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B43E0-3EFE-7A45-BF80-8419B6CA2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03" y="18255"/>
            <a:ext cx="12116933" cy="1325563"/>
          </a:xfrm>
        </p:spPr>
        <p:txBody>
          <a:bodyPr/>
          <a:lstStyle/>
          <a:p>
            <a:r>
              <a:rPr lang="en-US" dirty="0"/>
              <a:t>Cosmic Reionization: everything hinges on LyC </a:t>
            </a:r>
            <a:r>
              <a:rPr lang="en-US" i="1" dirty="0"/>
              <a:t>f</a:t>
            </a:r>
            <a:r>
              <a:rPr lang="en-US" baseline="-25000" dirty="0"/>
              <a:t>esc</a:t>
            </a:r>
            <a:r>
              <a:rPr lang="en-US" dirty="0"/>
              <a:t> 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E89CE4A-93F8-254E-A92E-8AF083A7B709}"/>
              </a:ext>
            </a:extLst>
          </p:cNvPr>
          <p:cNvSpPr txBox="1">
            <a:spLocks/>
          </p:cNvSpPr>
          <p:nvPr/>
        </p:nvSpPr>
        <p:spPr>
          <a:xfrm>
            <a:off x="567304" y="5931331"/>
            <a:ext cx="11389130" cy="78951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Radically different pictures of reionization depending on </a:t>
            </a:r>
            <a:r>
              <a:rPr lang="en-US" sz="2400" i="1" dirty="0"/>
              <a:t>fesc </a:t>
            </a:r>
            <a:r>
              <a:rPr lang="en-US" sz="2400" dirty="0"/>
              <a:t>distribution.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FC7665-18F9-BC45-9565-693EB8E1D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66" y="1216002"/>
            <a:ext cx="5561100" cy="43581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64798F-24DF-5948-9841-F64B68D48C0F}"/>
              </a:ext>
            </a:extLst>
          </p:cNvPr>
          <p:cNvSpPr txBox="1"/>
          <p:nvPr/>
        </p:nvSpPr>
        <p:spPr>
          <a:xfrm>
            <a:off x="1456479" y="1377851"/>
            <a:ext cx="1521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AC5BAC"/>
                </a:solidFill>
              </a:rPr>
              <a:t>Bright galaxies</a:t>
            </a:r>
          </a:p>
          <a:p>
            <a:r>
              <a:rPr lang="en-US" dirty="0">
                <a:solidFill>
                  <a:srgbClr val="AC5BAC"/>
                </a:solidFill>
              </a:rPr>
              <a:t>have high</a:t>
            </a:r>
            <a:r>
              <a:rPr lang="en-US" i="1" dirty="0">
                <a:solidFill>
                  <a:srgbClr val="AC5BAC"/>
                </a:solidFill>
              </a:rPr>
              <a:t> f</a:t>
            </a:r>
            <a:r>
              <a:rPr lang="en-US" dirty="0">
                <a:solidFill>
                  <a:srgbClr val="AC5BAC"/>
                </a:solidFill>
              </a:rPr>
              <a:t>esc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F54548-AB9C-E944-9B44-4B49CC1D195E}"/>
              </a:ext>
            </a:extLst>
          </p:cNvPr>
          <p:cNvSpPr txBox="1"/>
          <p:nvPr/>
        </p:nvSpPr>
        <p:spPr>
          <a:xfrm>
            <a:off x="4705386" y="2959182"/>
            <a:ext cx="1460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Faint galaxies</a:t>
            </a:r>
          </a:p>
          <a:p>
            <a:r>
              <a:rPr lang="en-US" dirty="0">
                <a:solidFill>
                  <a:srgbClr val="0070C0"/>
                </a:solidFill>
              </a:rPr>
              <a:t>have high</a:t>
            </a:r>
            <a:r>
              <a:rPr lang="en-US" i="1" dirty="0">
                <a:solidFill>
                  <a:srgbClr val="0070C0"/>
                </a:solidFill>
              </a:rPr>
              <a:t> f</a:t>
            </a:r>
            <a:r>
              <a:rPr lang="en-US" dirty="0">
                <a:solidFill>
                  <a:srgbClr val="0070C0"/>
                </a:solidFill>
              </a:rPr>
              <a:t>esc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701AEF-C0B5-7E45-9D37-817AEFDD8D10}"/>
              </a:ext>
            </a:extLst>
          </p:cNvPr>
          <p:cNvSpPr txBox="1"/>
          <p:nvPr/>
        </p:nvSpPr>
        <p:spPr>
          <a:xfrm>
            <a:off x="4082678" y="5561999"/>
            <a:ext cx="25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Naidu+20, Tacchella+18</a:t>
            </a:r>
          </a:p>
        </p:txBody>
      </p:sp>
      <p:pic>
        <p:nvPicPr>
          <p:cNvPr id="8" name="Picture 2" descr="Piece cheese with small holes side view Stock Photo by ©GrashAlex 62725557">
            <a:extLst>
              <a:ext uri="{FF2B5EF4-FFF2-40B4-BE49-F238E27FC236}">
                <a16:creationId xmlns:a16="http://schemas.microsoft.com/office/drawing/2014/main" id="{EFCBA017-EA2A-BB42-A682-A2722D18B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909" y="3606636"/>
            <a:ext cx="3244535" cy="216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Why does Swiss cheese have holes? | SBS Food">
            <a:extLst>
              <a:ext uri="{FF2B5EF4-FFF2-40B4-BE49-F238E27FC236}">
                <a16:creationId xmlns:a16="http://schemas.microsoft.com/office/drawing/2014/main" id="{E625EFDA-338B-9146-8476-A190D180E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793" y="1216002"/>
            <a:ext cx="3442768" cy="193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10D807D-1F09-5D44-A9FA-7E403FDDFABD}"/>
              </a:ext>
            </a:extLst>
          </p:cNvPr>
          <p:cNvSpPr/>
          <p:nvPr/>
        </p:nvSpPr>
        <p:spPr>
          <a:xfrm>
            <a:off x="7763773" y="1071088"/>
            <a:ext cx="3622989" cy="2081471"/>
          </a:xfrm>
          <a:prstGeom prst="roundRect">
            <a:avLst/>
          </a:prstGeom>
          <a:noFill/>
          <a:ln w="127000">
            <a:solidFill>
              <a:srgbClr val="A829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311A1D-DF10-0944-8909-26EC22FF4D4A}"/>
              </a:ext>
            </a:extLst>
          </p:cNvPr>
          <p:cNvSpPr/>
          <p:nvPr/>
        </p:nvSpPr>
        <p:spPr>
          <a:xfrm>
            <a:off x="7900794" y="3485077"/>
            <a:ext cx="3442768" cy="2360794"/>
          </a:xfrm>
          <a:prstGeom prst="roundRect">
            <a:avLst/>
          </a:prstGeom>
          <a:noFill/>
          <a:ln w="127000">
            <a:solidFill>
              <a:srgbClr val="80EB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6E717D1A-EBAB-5048-B038-7AA071040403}"/>
              </a:ext>
            </a:extLst>
          </p:cNvPr>
          <p:cNvSpPr txBox="1">
            <a:spLocks/>
          </p:cNvSpPr>
          <p:nvPr/>
        </p:nvSpPr>
        <p:spPr>
          <a:xfrm rot="16200000">
            <a:off x="-1570466" y="1644123"/>
            <a:ext cx="4246481" cy="61242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Timeline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B746C99E-A5C5-3E41-AA23-9B5A6C1432C2}"/>
              </a:ext>
            </a:extLst>
          </p:cNvPr>
          <p:cNvSpPr txBox="1">
            <a:spLocks/>
          </p:cNvSpPr>
          <p:nvPr/>
        </p:nvSpPr>
        <p:spPr>
          <a:xfrm rot="16200000">
            <a:off x="5421783" y="1644122"/>
            <a:ext cx="4246481" cy="61242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Topology</a:t>
            </a:r>
          </a:p>
        </p:txBody>
      </p:sp>
    </p:spTree>
    <p:extLst>
      <p:ext uri="{BB962C8B-B14F-4D97-AF65-F5344CB8AC3E}">
        <p14:creationId xmlns:p14="http://schemas.microsoft.com/office/powerpoint/2010/main" val="20803379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E2C5C-0CA6-2A49-978A-BC93F79A1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the (LyC </a:t>
            </a:r>
            <a:r>
              <a:rPr lang="en-US" i="1" dirty="0"/>
              <a:t>f</a:t>
            </a:r>
            <a:r>
              <a:rPr lang="en-US" dirty="0"/>
              <a:t>esc) Union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B75A-F5C5-A645-BA04-B9B4B5D4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28314" cy="4667246"/>
          </a:xfrm>
        </p:spPr>
        <p:txBody>
          <a:bodyPr>
            <a:normAutofit/>
          </a:bodyPr>
          <a:lstStyle/>
          <a:p>
            <a:r>
              <a:rPr lang="en-US" dirty="0"/>
              <a:t>Difficult to perform a simple test at significant redshift: what are the properties of high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vs. low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galaxies?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2" descr="SKY HIGH | A breathtaking view of the city lights from the window of the  PLANE | For more trav… | Ventanilla de avión, Fondos de aviones, Fondos de  pantalla aviones">
            <a:extLst>
              <a:ext uri="{FF2B5EF4-FFF2-40B4-BE49-F238E27FC236}">
                <a16:creationId xmlns:a16="http://schemas.microsoft.com/office/drawing/2014/main" id="{5AADEA45-93EC-2740-B0A8-FC3845842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717" y="3241375"/>
            <a:ext cx="2604207" cy="325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even Tips for Photographing Cities at Night | B&amp;amp;H Explora">
            <a:extLst>
              <a:ext uri="{FF2B5EF4-FFF2-40B4-BE49-F238E27FC236}">
                <a16:creationId xmlns:a16="http://schemas.microsoft.com/office/drawing/2014/main" id="{460C43F6-394D-F143-9A91-FAE0F2CD4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23" y="3466402"/>
            <a:ext cx="5380389" cy="302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516E7DAD-3398-354B-8B4E-0108AA4D620B}"/>
              </a:ext>
            </a:extLst>
          </p:cNvPr>
          <p:cNvSpPr txBox="1">
            <a:spLocks/>
          </p:cNvSpPr>
          <p:nvPr/>
        </p:nvSpPr>
        <p:spPr>
          <a:xfrm>
            <a:off x="4701215" y="3241375"/>
            <a:ext cx="5531068" cy="78951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Fog (IGM/viewing angle effects) =      can’t tell how bright the city (</a:t>
            </a:r>
            <a:r>
              <a:rPr lang="en-US" i="1" dirty="0"/>
              <a:t>f</a:t>
            </a:r>
            <a:r>
              <a:rPr lang="en-US" dirty="0"/>
              <a:t>esc) is</a:t>
            </a:r>
          </a:p>
        </p:txBody>
      </p:sp>
    </p:spTree>
    <p:extLst>
      <p:ext uri="{BB962C8B-B14F-4D97-AF65-F5344CB8AC3E}">
        <p14:creationId xmlns:p14="http://schemas.microsoft.com/office/powerpoint/2010/main" val="41884420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E2C5C-0CA6-2A49-978A-BC93F79A1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the (LyC </a:t>
            </a:r>
            <a:r>
              <a:rPr lang="en-US" i="1" dirty="0"/>
              <a:t>f</a:t>
            </a:r>
            <a:r>
              <a:rPr lang="en-US" dirty="0"/>
              <a:t>esc) Union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B75A-F5C5-A645-BA04-B9B4B5D4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267994" cy="4667246"/>
          </a:xfrm>
        </p:spPr>
        <p:txBody>
          <a:bodyPr>
            <a:normAutofit/>
          </a:bodyPr>
          <a:lstStyle/>
          <a:p>
            <a:r>
              <a:rPr lang="en-US" dirty="0"/>
              <a:t>Difficult to perform a simple test at significant redshift: what are the properties of high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vs. low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galaxies?</a:t>
            </a:r>
          </a:p>
          <a:p>
            <a:endParaRPr lang="en-US" dirty="0"/>
          </a:p>
          <a:p>
            <a:r>
              <a:rPr lang="en-US" dirty="0"/>
              <a:t>What is the connection between results at lower redshifts and the Epoch of Reionization?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EFA424B4-3FF1-1B47-86B7-D33162AB1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641" y="1476102"/>
            <a:ext cx="4469214" cy="4304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DEE4C7-C99D-834C-8E7B-1F4371A9A610}"/>
              </a:ext>
            </a:extLst>
          </p:cNvPr>
          <p:cNvSpPr txBox="1"/>
          <p:nvPr/>
        </p:nvSpPr>
        <p:spPr>
          <a:xfrm>
            <a:off x="9221115" y="5780111"/>
            <a:ext cx="25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Naidu+20</a:t>
            </a:r>
          </a:p>
        </p:txBody>
      </p:sp>
    </p:spTree>
    <p:extLst>
      <p:ext uri="{BB962C8B-B14F-4D97-AF65-F5344CB8AC3E}">
        <p14:creationId xmlns:p14="http://schemas.microsoft.com/office/powerpoint/2010/main" val="35090760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E2C5C-0CA6-2A49-978A-BC93F79A1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the (LyC </a:t>
            </a:r>
            <a:r>
              <a:rPr lang="en-US" i="1" dirty="0"/>
              <a:t>f</a:t>
            </a:r>
            <a:r>
              <a:rPr lang="en-US" dirty="0"/>
              <a:t>esc) Union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B75A-F5C5-A645-BA04-B9B4B5D4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267994" cy="4667246"/>
          </a:xfrm>
        </p:spPr>
        <p:txBody>
          <a:bodyPr>
            <a:normAutofit/>
          </a:bodyPr>
          <a:lstStyle/>
          <a:p>
            <a:r>
              <a:rPr lang="en-US" dirty="0"/>
              <a:t>Difficult to perform a simple test at significant redshift: what are the properties of high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vs. low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galaxies?</a:t>
            </a:r>
          </a:p>
          <a:p>
            <a:endParaRPr lang="en-US" dirty="0"/>
          </a:p>
          <a:p>
            <a:r>
              <a:rPr lang="en-US" dirty="0"/>
              <a:t>What is the connection between results at lower redshifts and the Epoch of Reionization?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8056F3-8E57-D7D8-26D4-708DAAFF223C}"/>
              </a:ext>
            </a:extLst>
          </p:cNvPr>
          <p:cNvSpPr/>
          <p:nvPr/>
        </p:nvSpPr>
        <p:spPr>
          <a:xfrm>
            <a:off x="8124842" y="4826984"/>
            <a:ext cx="294157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Resolved Lyman-</a:t>
            </a:r>
            <a:r>
              <a:rPr lang="el-GR" sz="2800" dirty="0">
                <a:solidFill>
                  <a:schemeClr val="bg1"/>
                </a:solidFill>
              </a:rPr>
              <a:t>α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is the panacea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00C46-ACB1-18C6-C7FD-2A4E86EA2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770" y="1620633"/>
            <a:ext cx="4235180" cy="32063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68BCF2-71AE-CDFF-FE7E-698A468FC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50" y="703915"/>
            <a:ext cx="6650257" cy="48906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D3C5DA-ECDB-9347-E68E-F3A214EC6019}"/>
              </a:ext>
            </a:extLst>
          </p:cNvPr>
          <p:cNvSpPr txBox="1"/>
          <p:nvPr/>
        </p:nvSpPr>
        <p:spPr>
          <a:xfrm>
            <a:off x="6214088" y="5596425"/>
            <a:ext cx="25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Duval+14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F5EEEE-FC89-D51F-0C1B-E1199F622A0F}"/>
              </a:ext>
            </a:extLst>
          </p:cNvPr>
          <p:cNvSpPr/>
          <p:nvPr/>
        </p:nvSpPr>
        <p:spPr>
          <a:xfrm>
            <a:off x="1519707" y="1027910"/>
            <a:ext cx="1184856" cy="66278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2513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E2C5C-0CA6-2A49-978A-BC93F79A1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the (LyC </a:t>
            </a:r>
            <a:r>
              <a:rPr lang="en-US" i="1" dirty="0"/>
              <a:t>f</a:t>
            </a:r>
            <a:r>
              <a:rPr lang="en-US" dirty="0"/>
              <a:t>esc) Union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B75A-F5C5-A645-BA04-B9B4B5D4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267994" cy="4667246"/>
          </a:xfrm>
        </p:spPr>
        <p:txBody>
          <a:bodyPr>
            <a:normAutofit/>
          </a:bodyPr>
          <a:lstStyle/>
          <a:p>
            <a:r>
              <a:rPr lang="en-US" dirty="0"/>
              <a:t>Difficult to perform a simple test at significant redshift: what are the properties of high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vs. low </a:t>
            </a:r>
            <a:r>
              <a:rPr lang="en-US" i="1" dirty="0" err="1"/>
              <a:t>f</a:t>
            </a:r>
            <a:r>
              <a:rPr lang="en-US" dirty="0" err="1"/>
              <a:t>esc</a:t>
            </a:r>
            <a:r>
              <a:rPr lang="en-US" dirty="0"/>
              <a:t> galaxies?</a:t>
            </a:r>
          </a:p>
          <a:p>
            <a:endParaRPr lang="en-US" dirty="0"/>
          </a:p>
          <a:p>
            <a:r>
              <a:rPr lang="en-US" dirty="0"/>
              <a:t>What is the connection between results at lower redshifts and the Epoch of Reionization?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8056F3-8E57-D7D8-26D4-708DAAFF223C}"/>
              </a:ext>
            </a:extLst>
          </p:cNvPr>
          <p:cNvSpPr/>
          <p:nvPr/>
        </p:nvSpPr>
        <p:spPr>
          <a:xfrm>
            <a:off x="8124842" y="4826984"/>
            <a:ext cx="294157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Resolved Lyman-</a:t>
            </a:r>
            <a:r>
              <a:rPr lang="el-GR" sz="2800" dirty="0">
                <a:solidFill>
                  <a:schemeClr val="bg1"/>
                </a:solidFill>
              </a:rPr>
              <a:t>α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is the panacea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00C46-ACB1-18C6-C7FD-2A4E86EA2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770" y="1620633"/>
            <a:ext cx="4235180" cy="32063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68BCF2-71AE-CDFF-FE7E-698A468FC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50" y="703915"/>
            <a:ext cx="6650257" cy="48906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D3C5DA-ECDB-9347-E68E-F3A214EC6019}"/>
              </a:ext>
            </a:extLst>
          </p:cNvPr>
          <p:cNvSpPr txBox="1"/>
          <p:nvPr/>
        </p:nvSpPr>
        <p:spPr>
          <a:xfrm>
            <a:off x="6214088" y="5596425"/>
            <a:ext cx="25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Duval+14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F5EEEE-FC89-D51F-0C1B-E1199F622A0F}"/>
              </a:ext>
            </a:extLst>
          </p:cNvPr>
          <p:cNvSpPr/>
          <p:nvPr/>
        </p:nvSpPr>
        <p:spPr>
          <a:xfrm>
            <a:off x="1519707" y="1027910"/>
            <a:ext cx="1184856" cy="66278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C61AC49-2EE1-0D48-59E9-C202FB6FC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367" y="695341"/>
            <a:ext cx="7772400" cy="4833617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9D2157D-9F4F-FC60-B55B-FBC81B9D03D2}"/>
              </a:ext>
            </a:extLst>
          </p:cNvPr>
          <p:cNvSpPr/>
          <p:nvPr/>
        </p:nvSpPr>
        <p:spPr>
          <a:xfrm>
            <a:off x="6550701" y="2818151"/>
            <a:ext cx="449705" cy="2848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2B04FE-ECE8-4A68-DAD2-CF387B1506B6}"/>
              </a:ext>
            </a:extLst>
          </p:cNvPr>
          <p:cNvSpPr txBox="1"/>
          <p:nvPr/>
        </p:nvSpPr>
        <p:spPr>
          <a:xfrm>
            <a:off x="5596377" y="742612"/>
            <a:ext cx="697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(LyA)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1FACF8F-DFBA-93DA-EE72-7D74A253A2DE}"/>
              </a:ext>
            </a:extLst>
          </p:cNvPr>
          <p:cNvSpPr/>
          <p:nvPr/>
        </p:nvSpPr>
        <p:spPr>
          <a:xfrm>
            <a:off x="5146672" y="2675744"/>
            <a:ext cx="449705" cy="2848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990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B43E0-3EFE-7A45-BF80-8419B6CA2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158" y="153434"/>
            <a:ext cx="10984606" cy="1325563"/>
          </a:xfrm>
        </p:spPr>
        <p:txBody>
          <a:bodyPr>
            <a:normAutofit/>
          </a:bodyPr>
          <a:lstStyle/>
          <a:p>
            <a:r>
              <a:rPr lang="en-US" dirty="0"/>
              <a:t>Ly</a:t>
            </a:r>
            <a:r>
              <a:rPr lang="el-GR" dirty="0"/>
              <a:t>α</a:t>
            </a:r>
            <a:r>
              <a:rPr lang="en-US" dirty="0"/>
              <a:t> profiles are excellent tracers of LyC </a:t>
            </a:r>
            <a:r>
              <a:rPr lang="en-US" i="1" dirty="0"/>
              <a:t>f</a:t>
            </a:r>
            <a:r>
              <a:rPr lang="en-US" dirty="0"/>
              <a:t>esc: </a:t>
            </a:r>
            <a:br>
              <a:rPr lang="en-US" dirty="0"/>
            </a:br>
            <a:r>
              <a:rPr lang="en-US" dirty="0"/>
              <a:t>peak separation (</a:t>
            </a:r>
            <a:r>
              <a:rPr lang="en-US" i="1" dirty="0" err="1"/>
              <a:t>V</a:t>
            </a:r>
            <a:r>
              <a:rPr lang="en-US" dirty="0" err="1"/>
              <a:t>sep</a:t>
            </a:r>
            <a:r>
              <a:rPr lang="en-US" dirty="0"/>
              <a:t>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3A19AA-E5A7-ED40-97CC-86BAC06267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33" b="1680"/>
          <a:stretch/>
        </p:blipFill>
        <p:spPr>
          <a:xfrm>
            <a:off x="7306399" y="3687257"/>
            <a:ext cx="4754585" cy="30173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FC7C50-625C-DC42-96FA-B679ADB122B3}"/>
              </a:ext>
            </a:extLst>
          </p:cNvPr>
          <p:cNvSpPr txBox="1"/>
          <p:nvPr/>
        </p:nvSpPr>
        <p:spPr>
          <a:xfrm>
            <a:off x="6218597" y="6335234"/>
            <a:ext cx="346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Izotov+21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62D196F-DA39-A849-B13B-7C734A72B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6252" y="1478997"/>
            <a:ext cx="8090569" cy="2689260"/>
          </a:xfrm>
          <a:prstGeom prst="rect">
            <a:avLst/>
          </a:prstGeom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8DC0C304-6B19-C143-9C5E-1043C4070499}"/>
              </a:ext>
            </a:extLst>
          </p:cNvPr>
          <p:cNvSpPr txBox="1">
            <a:spLocks/>
          </p:cNvSpPr>
          <p:nvPr/>
        </p:nvSpPr>
        <p:spPr>
          <a:xfrm>
            <a:off x="2738298" y="3786039"/>
            <a:ext cx="4422944" cy="113287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Low </a:t>
            </a:r>
            <a:r>
              <a:rPr lang="en-US" sz="2400" dirty="0" err="1"/>
              <a:t>V</a:t>
            </a:r>
            <a:r>
              <a:rPr lang="en-US" sz="2400" i="1" dirty="0" err="1"/>
              <a:t>sep</a:t>
            </a:r>
            <a:r>
              <a:rPr lang="en-US" sz="2400" dirty="0"/>
              <a:t> = High f</a:t>
            </a:r>
            <a:r>
              <a:rPr lang="en-US" sz="2400" i="1" dirty="0"/>
              <a:t>esc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94F3D9-AFFD-0B4F-B5E1-4C8ABD43D8A3}"/>
              </a:ext>
            </a:extLst>
          </p:cNvPr>
          <p:cNvSpPr txBox="1"/>
          <p:nvPr/>
        </p:nvSpPr>
        <p:spPr>
          <a:xfrm>
            <a:off x="7994317" y="3276642"/>
            <a:ext cx="2417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z~0.3</a:t>
            </a:r>
          </a:p>
        </p:txBody>
      </p:sp>
    </p:spTree>
    <p:extLst>
      <p:ext uri="{BB962C8B-B14F-4D97-AF65-F5344CB8AC3E}">
        <p14:creationId xmlns:p14="http://schemas.microsoft.com/office/powerpoint/2010/main" val="4386883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B43E0-3EFE-7A45-BF80-8419B6CA2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158" y="153434"/>
            <a:ext cx="10984606" cy="1325563"/>
          </a:xfrm>
        </p:spPr>
        <p:txBody>
          <a:bodyPr>
            <a:normAutofit/>
          </a:bodyPr>
          <a:lstStyle/>
          <a:p>
            <a:r>
              <a:rPr lang="en-US" dirty="0"/>
              <a:t>Ly</a:t>
            </a:r>
            <a:r>
              <a:rPr lang="el-GR" dirty="0"/>
              <a:t>α</a:t>
            </a:r>
            <a:r>
              <a:rPr lang="en-US" dirty="0"/>
              <a:t> profiles are excellent tracers of LyC </a:t>
            </a:r>
            <a:r>
              <a:rPr lang="en-US" i="1" dirty="0"/>
              <a:t>f</a:t>
            </a:r>
            <a:r>
              <a:rPr lang="en-US" dirty="0"/>
              <a:t>esc: </a:t>
            </a:r>
            <a:br>
              <a:rPr lang="en-US" dirty="0"/>
            </a:br>
            <a:r>
              <a:rPr lang="en-US" dirty="0"/>
              <a:t>central Ly</a:t>
            </a:r>
            <a:r>
              <a:rPr lang="el-GR" dirty="0"/>
              <a:t>α</a:t>
            </a:r>
            <a:r>
              <a:rPr lang="en-US" dirty="0"/>
              <a:t> fraction (</a:t>
            </a:r>
            <a:r>
              <a:rPr lang="en-US" i="1" dirty="0" err="1"/>
              <a:t>f</a:t>
            </a:r>
            <a:r>
              <a:rPr lang="en-US" dirty="0" err="1"/>
              <a:t>cen</a:t>
            </a:r>
            <a:r>
              <a:rPr lang="en-US" dirty="0"/>
              <a:t>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62D196F-DA39-A849-B13B-7C734A72B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252" y="1478997"/>
            <a:ext cx="8090569" cy="2689260"/>
          </a:xfrm>
          <a:prstGeom prst="rect">
            <a:avLst/>
          </a:prstGeom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8DC0C304-6B19-C143-9C5E-1043C4070499}"/>
              </a:ext>
            </a:extLst>
          </p:cNvPr>
          <p:cNvSpPr txBox="1">
            <a:spLocks/>
          </p:cNvSpPr>
          <p:nvPr/>
        </p:nvSpPr>
        <p:spPr>
          <a:xfrm>
            <a:off x="2388686" y="3898334"/>
            <a:ext cx="4899306" cy="113287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High </a:t>
            </a:r>
            <a:r>
              <a:rPr lang="en-US" sz="2400" i="1" dirty="0" err="1"/>
              <a:t>f</a:t>
            </a:r>
            <a:r>
              <a:rPr lang="en-US" sz="2400" dirty="0" err="1"/>
              <a:t>cen</a:t>
            </a:r>
            <a:r>
              <a:rPr lang="en-US" sz="2400" dirty="0"/>
              <a:t>= High f</a:t>
            </a:r>
            <a:r>
              <a:rPr lang="en-US" sz="2400" i="1" dirty="0"/>
              <a:t>esc</a:t>
            </a:r>
          </a:p>
          <a:p>
            <a:pPr marL="0" indent="0">
              <a:buNone/>
            </a:pPr>
            <a:r>
              <a:rPr lang="en-US" sz="2400" dirty="0"/>
              <a:t>Systemic Ly</a:t>
            </a:r>
            <a:r>
              <a:rPr lang="el-GR" sz="2400" dirty="0"/>
              <a:t>α</a:t>
            </a:r>
            <a:r>
              <a:rPr lang="en-US" sz="2400" dirty="0"/>
              <a:t> traces ionized channels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398A8-37F5-034E-8A3D-CD2760A3B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6252" y="1410626"/>
            <a:ext cx="8090569" cy="2826002"/>
          </a:xfrm>
          <a:prstGeom prst="rect">
            <a:avLst/>
          </a:prstGeom>
        </p:spPr>
      </p:pic>
      <p:pic>
        <p:nvPicPr>
          <p:cNvPr id="12" name="Picture 11" descr="Timeline&#10;&#10;Description automatically generated with low confidence">
            <a:extLst>
              <a:ext uri="{FF2B5EF4-FFF2-40B4-BE49-F238E27FC236}">
                <a16:creationId xmlns:a16="http://schemas.microsoft.com/office/drawing/2014/main" id="{82F00D74-5B70-A743-8BF0-B0A2563D72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4025" y="998723"/>
            <a:ext cx="3193031" cy="557463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8707F9F-1BFB-4946-829A-E54F6E0D0D65}"/>
              </a:ext>
            </a:extLst>
          </p:cNvPr>
          <p:cNvSpPr txBox="1"/>
          <p:nvPr/>
        </p:nvSpPr>
        <p:spPr>
          <a:xfrm>
            <a:off x="6977812" y="6204023"/>
            <a:ext cx="2417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Vanzella+18</a:t>
            </a:r>
          </a:p>
        </p:txBody>
      </p:sp>
    </p:spTree>
    <p:extLst>
      <p:ext uri="{BB962C8B-B14F-4D97-AF65-F5344CB8AC3E}">
        <p14:creationId xmlns:p14="http://schemas.microsoft.com/office/powerpoint/2010/main" val="30521837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3A7519-17CB-4F4F-A1FF-36B6E22C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317" y="141656"/>
            <a:ext cx="8470900" cy="4813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E88F683-7950-D845-8857-382155F15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20" y="1382643"/>
            <a:ext cx="3566160" cy="1515750"/>
          </a:xfrm>
        </p:spPr>
        <p:txBody>
          <a:bodyPr>
            <a:normAutofit fontScale="90000"/>
          </a:bodyPr>
          <a:lstStyle/>
          <a:p>
            <a:r>
              <a:rPr lang="en-US" dirty="0"/>
              <a:t>XLSz2:</a:t>
            </a:r>
            <a:br>
              <a:rPr lang="en-US" dirty="0"/>
            </a:br>
            <a:r>
              <a:rPr lang="en-US" dirty="0"/>
              <a:t>X-SHOOTER</a:t>
            </a:r>
            <a:br>
              <a:rPr lang="en-US" dirty="0"/>
            </a:br>
            <a:r>
              <a:rPr lang="en-US" dirty="0"/>
              <a:t>Ly</a:t>
            </a:r>
            <a:r>
              <a:rPr lang="el-GR" dirty="0"/>
              <a:t>α</a:t>
            </a:r>
            <a:r>
              <a:rPr lang="en-US" dirty="0"/>
              <a:t> Survey at</a:t>
            </a:r>
            <a:br>
              <a:rPr lang="en-US" dirty="0"/>
            </a:br>
            <a:r>
              <a:rPr lang="en-US" dirty="0"/>
              <a:t>z~2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48ADD506-AE77-0C48-BF6A-CC75214220B0}"/>
              </a:ext>
            </a:extLst>
          </p:cNvPr>
          <p:cNvSpPr txBox="1">
            <a:spLocks/>
          </p:cNvSpPr>
          <p:nvPr/>
        </p:nvSpPr>
        <p:spPr>
          <a:xfrm>
            <a:off x="3592317" y="5122056"/>
            <a:ext cx="8824272" cy="78951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R&gt;4000 Ly</a:t>
            </a:r>
            <a:r>
              <a:rPr lang="el-GR" sz="2400" dirty="0"/>
              <a:t>α</a:t>
            </a:r>
            <a:r>
              <a:rPr lang="en-US" sz="2400" dirty="0"/>
              <a:t> profiles,  &lt;10 km/s systemic </a:t>
            </a:r>
            <a:r>
              <a:rPr lang="en-US" sz="2400" i="1" dirty="0" err="1"/>
              <a:t>z</a:t>
            </a:r>
            <a:r>
              <a:rPr lang="en-US" sz="2400" dirty="0" err="1"/>
              <a:t>s</a:t>
            </a:r>
            <a:endParaRPr lang="en-US" sz="2400" dirty="0"/>
          </a:p>
          <a:p>
            <a:r>
              <a:rPr lang="en-US" sz="2400" dirty="0"/>
              <a:t>N=35, well-defined, flux-limited sample (Ly</a:t>
            </a:r>
            <a:r>
              <a:rPr lang="el-GR" sz="2400" dirty="0"/>
              <a:t>α</a:t>
            </a:r>
            <a:r>
              <a:rPr lang="en-US" sz="2400" dirty="0"/>
              <a:t> L&gt;0.2 Ly</a:t>
            </a:r>
            <a:r>
              <a:rPr lang="el-GR" sz="2400" dirty="0"/>
              <a:t>α</a:t>
            </a:r>
            <a:r>
              <a:rPr lang="en-US" sz="2400" dirty="0"/>
              <a:t> L*)</a:t>
            </a:r>
          </a:p>
          <a:p>
            <a:r>
              <a:rPr lang="en-US" sz="2400" dirty="0"/>
              <a:t>Coverage from Ly</a:t>
            </a:r>
            <a:r>
              <a:rPr lang="el-GR" sz="2400" dirty="0"/>
              <a:t>α</a:t>
            </a:r>
            <a:r>
              <a:rPr lang="en-US" sz="2400" dirty="0"/>
              <a:t> to H</a:t>
            </a:r>
            <a:r>
              <a:rPr lang="el-GR" sz="2400" dirty="0"/>
              <a:t>α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		                    Matthee+21, MNRAS, 1292M</a:t>
            </a:r>
          </a:p>
        </p:txBody>
      </p:sp>
    </p:spTree>
    <p:extLst>
      <p:ext uri="{BB962C8B-B14F-4D97-AF65-F5344CB8AC3E}">
        <p14:creationId xmlns:p14="http://schemas.microsoft.com/office/powerpoint/2010/main" val="20324203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5951480E-814A-8F4A-8667-3BDFD35C9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29400" y="-85728"/>
            <a:ext cx="5562600" cy="6993598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F1D1404-6DD8-CF44-9AFF-6B134A1D0493}"/>
              </a:ext>
            </a:extLst>
          </p:cNvPr>
          <p:cNvSpPr txBox="1">
            <a:spLocks/>
          </p:cNvSpPr>
          <p:nvPr/>
        </p:nvSpPr>
        <p:spPr>
          <a:xfrm>
            <a:off x="371474" y="465142"/>
            <a:ext cx="62579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Stacks </a:t>
            </a:r>
            <a:r>
              <a:rPr lang="en-US" sz="2400" dirty="0"/>
              <a:t>comparable log(M*)~9, Muv~-20, </a:t>
            </a:r>
            <a:r>
              <a:rPr lang="el-GR" sz="2400" dirty="0"/>
              <a:t>β</a:t>
            </a:r>
            <a:r>
              <a:rPr lang="en-US" sz="2400" dirty="0"/>
              <a:t>~-2, 12 + log(O/H)~8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F604BC-8073-F8C7-7566-0F37295D1793}"/>
              </a:ext>
            </a:extLst>
          </p:cNvPr>
          <p:cNvSpPr txBox="1"/>
          <p:nvPr/>
        </p:nvSpPr>
        <p:spPr>
          <a:xfrm>
            <a:off x="4887208" y="6069692"/>
            <a:ext cx="2417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Naidu &amp;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Matthee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16943394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FA7CD-C712-8B4E-A4C8-42E0B98A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Escape occurs in an extreme ionization state ISM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701F1F-4021-594B-BA5C-D4D02BE0BF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679" r="22584"/>
          <a:stretch/>
        </p:blipFill>
        <p:spPr>
          <a:xfrm>
            <a:off x="6688202" y="2346021"/>
            <a:ext cx="3139103" cy="3134967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32F688D-41EF-E94A-B587-04E1D1008CE6}"/>
              </a:ext>
            </a:extLst>
          </p:cNvPr>
          <p:cNvSpPr txBox="1">
            <a:spLocks/>
          </p:cNvSpPr>
          <p:nvPr/>
        </p:nvSpPr>
        <p:spPr>
          <a:xfrm>
            <a:off x="442912" y="5397448"/>
            <a:ext cx="12192000" cy="146055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400" dirty="0"/>
              <a:t>O32 = [OIII]5007A/[OII]3727A.</a:t>
            </a:r>
          </a:p>
          <a:p>
            <a:r>
              <a:rPr lang="en-US" sz="2400" dirty="0"/>
              <a:t>Extreme [OIII] emission (EW &gt;800 A) can be used to select agents of reionization.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488AD1-0CC9-884F-A154-2F58EDFD7E07}"/>
              </a:ext>
            </a:extLst>
          </p:cNvPr>
          <p:cNvSpPr txBox="1"/>
          <p:nvPr/>
        </p:nvSpPr>
        <p:spPr>
          <a:xfrm>
            <a:off x="2764728" y="1690692"/>
            <a:ext cx="4139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High Escape (&gt;20%)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21FAE1-47F0-9840-81C2-237AFDB5A113}"/>
              </a:ext>
            </a:extLst>
          </p:cNvPr>
          <p:cNvSpPr txBox="1"/>
          <p:nvPr/>
        </p:nvSpPr>
        <p:spPr>
          <a:xfrm>
            <a:off x="6688202" y="1690690"/>
            <a:ext cx="4139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Low Escape (&lt;5%)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DB8F86-A791-1741-A275-3021A8A473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263"/>
          <a:stretch/>
        </p:blipFill>
        <p:spPr>
          <a:xfrm>
            <a:off x="2917129" y="2346022"/>
            <a:ext cx="3139103" cy="31349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56EFC4-3B4A-5945-8E6A-A9B8AB77C3DF}"/>
              </a:ext>
            </a:extLst>
          </p:cNvPr>
          <p:cNvSpPr txBox="1"/>
          <p:nvPr/>
        </p:nvSpPr>
        <p:spPr>
          <a:xfrm>
            <a:off x="1563745" y="3451840"/>
            <a:ext cx="4139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O32=8.4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521F52-5C10-EE49-AB56-0A16D03C4D86}"/>
              </a:ext>
            </a:extLst>
          </p:cNvPr>
          <p:cNvSpPr txBox="1"/>
          <p:nvPr/>
        </p:nvSpPr>
        <p:spPr>
          <a:xfrm>
            <a:off x="9827305" y="3403898"/>
            <a:ext cx="4139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O32=2.7</a:t>
            </a:r>
          </a:p>
        </p:txBody>
      </p:sp>
    </p:spTree>
    <p:extLst>
      <p:ext uri="{BB962C8B-B14F-4D97-AF65-F5344CB8AC3E}">
        <p14:creationId xmlns:p14="http://schemas.microsoft.com/office/powerpoint/2010/main" val="34171104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7F873-51ED-2944-9D4D-3E5DA5B97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65267"/>
            <a:ext cx="2643188" cy="3063871"/>
          </a:xfrm>
        </p:spPr>
        <p:txBody>
          <a:bodyPr>
            <a:normAutofit/>
          </a:bodyPr>
          <a:lstStyle/>
          <a:p>
            <a:r>
              <a:rPr lang="en-US" sz="3800" dirty="0"/>
              <a:t>Evolutionary sequence for </a:t>
            </a:r>
            <a:r>
              <a:rPr lang="en-US" sz="3800" dirty="0" err="1"/>
              <a:t>LyA</a:t>
            </a:r>
            <a:r>
              <a:rPr lang="en-US" sz="3800" dirty="0"/>
              <a:t> and LyC</a:t>
            </a:r>
          </a:p>
        </p:txBody>
      </p:sp>
      <p:pic>
        <p:nvPicPr>
          <p:cNvPr id="5" name="Content Placeholder 4" descr="Diagram, timeline&#10;&#10;Description automatically generated">
            <a:extLst>
              <a:ext uri="{FF2B5EF4-FFF2-40B4-BE49-F238E27FC236}">
                <a16:creationId xmlns:a16="http://schemas.microsoft.com/office/drawing/2014/main" id="{076B4A97-AEBC-AE44-B9D1-2789F10F2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37" b="18256"/>
          <a:stretch/>
        </p:blipFill>
        <p:spPr>
          <a:xfrm>
            <a:off x="2643188" y="0"/>
            <a:ext cx="9648825" cy="5572125"/>
          </a:xfrm>
        </p:spPr>
      </p:pic>
    </p:spTree>
    <p:extLst>
      <p:ext uri="{BB962C8B-B14F-4D97-AF65-F5344CB8AC3E}">
        <p14:creationId xmlns:p14="http://schemas.microsoft.com/office/powerpoint/2010/main" val="34021303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7F873-51ED-2944-9D4D-3E5DA5B97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65267"/>
            <a:ext cx="2643188" cy="3063871"/>
          </a:xfrm>
        </p:spPr>
        <p:txBody>
          <a:bodyPr>
            <a:normAutofit/>
          </a:bodyPr>
          <a:lstStyle/>
          <a:p>
            <a:r>
              <a:rPr lang="en-US" sz="3800" dirty="0"/>
              <a:t>Evolutionary sequence for </a:t>
            </a:r>
            <a:r>
              <a:rPr lang="en-US" sz="3800" dirty="0" err="1"/>
              <a:t>LyA</a:t>
            </a:r>
            <a:r>
              <a:rPr lang="en-US" sz="3800" dirty="0"/>
              <a:t> and LyC</a:t>
            </a:r>
          </a:p>
        </p:txBody>
      </p:sp>
      <p:pic>
        <p:nvPicPr>
          <p:cNvPr id="5" name="Content Placeholder 4" descr="Diagram, timeline&#10;&#10;Description automatically generated">
            <a:extLst>
              <a:ext uri="{FF2B5EF4-FFF2-40B4-BE49-F238E27FC236}">
                <a16:creationId xmlns:a16="http://schemas.microsoft.com/office/drawing/2014/main" id="{076B4A97-AEBC-AE44-B9D1-2789F10F2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37"/>
          <a:stretch/>
        </p:blipFill>
        <p:spPr>
          <a:xfrm>
            <a:off x="2643188" y="0"/>
            <a:ext cx="9648825" cy="6858000"/>
          </a:xfrm>
        </p:spPr>
      </p:pic>
    </p:spTree>
    <p:extLst>
      <p:ext uri="{BB962C8B-B14F-4D97-AF65-F5344CB8AC3E}">
        <p14:creationId xmlns:p14="http://schemas.microsoft.com/office/powerpoint/2010/main" val="15146051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88B2F-449A-B941-B257-1906834B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UV Luminosity Functions are the classical standard for reionization calculations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BED3A6-2344-4B41-9F35-E15B0DA2A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41" y="1821202"/>
            <a:ext cx="5658997" cy="43513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F3C168-9E8F-AE47-9229-011345BF94D0}"/>
              </a:ext>
            </a:extLst>
          </p:cNvPr>
          <p:cNvSpPr txBox="1"/>
          <p:nvPr/>
        </p:nvSpPr>
        <p:spPr>
          <a:xfrm>
            <a:off x="4573351" y="6172542"/>
            <a:ext cx="6625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Bouwens+21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FEA64A1-E29C-EA41-AD75-1E95B76502D2}"/>
              </a:ext>
            </a:extLst>
          </p:cNvPr>
          <p:cNvSpPr txBox="1">
            <a:spLocks/>
          </p:cNvSpPr>
          <p:nvPr/>
        </p:nvSpPr>
        <p:spPr>
          <a:xfrm>
            <a:off x="5406764" y="2736283"/>
            <a:ext cx="6432539" cy="195619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         Total photons = Number of galaxies</a:t>
            </a:r>
          </a:p>
          <a:p>
            <a:pPr marL="0" indent="0">
              <a:buNone/>
            </a:pPr>
            <a:r>
              <a:rPr lang="en-US" sz="2400" dirty="0"/>
              <a:t>	                    x Ionizing photons/galaxy</a:t>
            </a:r>
          </a:p>
          <a:p>
            <a:pPr marL="0" indent="0">
              <a:buNone/>
            </a:pPr>
            <a:r>
              <a:rPr lang="en-US" sz="2400" dirty="0"/>
              <a:t>		         x Fraction that evade </a:t>
            </a:r>
            <a:r>
              <a:rPr lang="en-US" sz="2400" dirty="0" err="1"/>
              <a:t>dust+HI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	         = ⍴</a:t>
            </a:r>
            <a:r>
              <a:rPr lang="en-US" sz="2400" baseline="-25000" dirty="0"/>
              <a:t>SFR</a:t>
            </a:r>
            <a:r>
              <a:rPr lang="en-US" sz="2400" dirty="0"/>
              <a:t> </a:t>
            </a:r>
            <a:r>
              <a:rPr lang="en-US" sz="2400" dirty="0" err="1"/>
              <a:t>ξ</a:t>
            </a:r>
            <a:r>
              <a:rPr lang="en-US" sz="2400" baseline="-25000" dirty="0" err="1"/>
              <a:t>ion</a:t>
            </a:r>
            <a:r>
              <a:rPr lang="en-US" sz="2400" i="1" dirty="0"/>
              <a:t> f</a:t>
            </a:r>
            <a:r>
              <a:rPr lang="en-US" sz="2400" i="1" baseline="-25000" dirty="0"/>
              <a:t>esc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25346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8AF66-F2F5-4541-A240-294DD5D80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" y="365129"/>
            <a:ext cx="11948160" cy="1325563"/>
          </a:xfrm>
        </p:spPr>
        <p:txBody>
          <a:bodyPr/>
          <a:lstStyle/>
          <a:p>
            <a:r>
              <a:rPr lang="en-US" dirty="0" err="1"/>
              <a:t>LyA</a:t>
            </a:r>
            <a:r>
              <a:rPr lang="en-US" dirty="0"/>
              <a:t> luminosity functions are a more intuitive choice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025C2-5A3C-234F-9B34-A24235A10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42714" cy="4351338"/>
          </a:xfrm>
        </p:spPr>
        <p:txBody>
          <a:bodyPr/>
          <a:lstStyle/>
          <a:p>
            <a:r>
              <a:rPr lang="en-US" dirty="0"/>
              <a:t>If there is no LyA escape, there is no ionizing photon escape</a:t>
            </a:r>
          </a:p>
          <a:p>
            <a:r>
              <a:rPr lang="en-US" dirty="0"/>
              <a:t>UV luminosity functions sum photons from all galaxies</a:t>
            </a:r>
          </a:p>
          <a:p>
            <a:pPr marL="0" indent="0">
              <a:buNone/>
            </a:pPr>
            <a:r>
              <a:rPr lang="en-US" dirty="0"/>
              <a:t>  LyA luminosity functions focus on “productive” galaxies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022293-A56B-0945-98D7-46D21C72F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093" y="3664277"/>
            <a:ext cx="12444185" cy="17363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99A820-73F0-7449-AD3C-E83551B8677C}"/>
              </a:ext>
            </a:extLst>
          </p:cNvPr>
          <p:cNvSpPr txBox="1"/>
          <p:nvPr/>
        </p:nvSpPr>
        <p:spPr>
          <a:xfrm>
            <a:off x="1374036" y="5400675"/>
            <a:ext cx="3204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Madau+99, Robertson+13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A84535-12BF-B34D-B5BA-50FA9A2C9855}"/>
              </a:ext>
            </a:extLst>
          </p:cNvPr>
          <p:cNvSpPr txBox="1"/>
          <p:nvPr/>
        </p:nvSpPr>
        <p:spPr>
          <a:xfrm>
            <a:off x="9255993" y="5400675"/>
            <a:ext cx="4195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>
                    <a:lumMod val="90000"/>
                  </a:schemeClr>
                </a:solidFill>
              </a:rPr>
              <a:t>Matthee</a:t>
            </a: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 &amp; Naidu+21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453CBA-7880-3FD8-9E1C-D4697BB4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207" y="4676957"/>
            <a:ext cx="2996317" cy="22034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DB09F8-9CAF-E575-3B27-D6B29E29FB36}"/>
              </a:ext>
            </a:extLst>
          </p:cNvPr>
          <p:cNvSpPr txBox="1"/>
          <p:nvPr/>
        </p:nvSpPr>
        <p:spPr>
          <a:xfrm>
            <a:off x="7253524" y="6403064"/>
            <a:ext cx="25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Duval+14</a:t>
            </a:r>
          </a:p>
        </p:txBody>
      </p:sp>
    </p:spTree>
    <p:extLst>
      <p:ext uri="{BB962C8B-B14F-4D97-AF65-F5344CB8AC3E}">
        <p14:creationId xmlns:p14="http://schemas.microsoft.com/office/powerpoint/2010/main" val="302083929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FD602-4901-C746-8306-633ACC999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253"/>
            <a:ext cx="12075886" cy="1335176"/>
          </a:xfrm>
        </p:spPr>
        <p:txBody>
          <a:bodyPr/>
          <a:lstStyle/>
          <a:p>
            <a:r>
              <a:rPr lang="en-US" dirty="0"/>
              <a:t>The Ionizing background at z~2-8 is due to bright Lyman-alpha emitters</a:t>
            </a:r>
            <a:endParaRPr lang="en-US" baseline="-25000" dirty="0"/>
          </a:p>
        </p:txBody>
      </p:sp>
      <p:pic>
        <p:nvPicPr>
          <p:cNvPr id="12" name="Content Placeholder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A46B0F2C-C14F-FA45-9D16-EB94212CF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8011" y="1260294"/>
            <a:ext cx="7032739" cy="5103930"/>
          </a:xfr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D3906BC-8302-D448-B62C-812C4DA7C28B}"/>
              </a:ext>
            </a:extLst>
          </p:cNvPr>
          <p:cNvSpPr txBox="1">
            <a:spLocks/>
          </p:cNvSpPr>
          <p:nvPr/>
        </p:nvSpPr>
        <p:spPr>
          <a:xfrm>
            <a:off x="270431" y="2345964"/>
            <a:ext cx="4886402" cy="4667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Excellent match to the shape of the emissivity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9848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FD602-4901-C746-8306-633ACC999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253"/>
            <a:ext cx="12075886" cy="1335176"/>
          </a:xfrm>
        </p:spPr>
        <p:txBody>
          <a:bodyPr/>
          <a:lstStyle/>
          <a:p>
            <a:r>
              <a:rPr lang="en-US" dirty="0"/>
              <a:t>The Ionizing background at z~2-8 is due to bright Lyman-alpha emitters</a:t>
            </a:r>
            <a:endParaRPr lang="en-US" baseline="-25000" dirty="0"/>
          </a:p>
        </p:txBody>
      </p:sp>
      <p:pic>
        <p:nvPicPr>
          <p:cNvPr id="12" name="Content Placeholder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A46B0F2C-C14F-FA45-9D16-EB94212CF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8011" y="1260294"/>
            <a:ext cx="7032739" cy="5103930"/>
          </a:xfr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D3906BC-8302-D448-B62C-812C4DA7C28B}"/>
              </a:ext>
            </a:extLst>
          </p:cNvPr>
          <p:cNvSpPr txBox="1">
            <a:spLocks/>
          </p:cNvSpPr>
          <p:nvPr/>
        </p:nvSpPr>
        <p:spPr>
          <a:xfrm>
            <a:off x="270431" y="2345964"/>
            <a:ext cx="4886402" cy="4667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Excellent match to the shape of the emissivity</a:t>
            </a:r>
          </a:p>
          <a:p>
            <a:r>
              <a:rPr lang="en-US" dirty="0"/>
              <a:t>The falling star-formation density is balanced by the rising LAE fraction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AC21C65D-CB63-63C0-86B2-49FBEFF690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9"/>
          <a:stretch/>
        </p:blipFill>
        <p:spPr>
          <a:xfrm>
            <a:off x="4918012" y="1260294"/>
            <a:ext cx="7157874" cy="540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183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AC73-8DF0-2D44-91A4-681FD7D5C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78" y="234501"/>
            <a:ext cx="11870644" cy="1325563"/>
          </a:xfrm>
        </p:spPr>
        <p:txBody>
          <a:bodyPr/>
          <a:lstStyle/>
          <a:p>
            <a:r>
              <a:rPr lang="en-US" dirty="0"/>
              <a:t>Rapid Reionization by bright Lyman-alpha Emitters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B7C272-B8FA-4F4E-B244-D90DA0287548}"/>
              </a:ext>
            </a:extLst>
          </p:cNvPr>
          <p:cNvSpPr txBox="1">
            <a:spLocks/>
          </p:cNvSpPr>
          <p:nvPr/>
        </p:nvSpPr>
        <p:spPr>
          <a:xfrm>
            <a:off x="964293" y="5898460"/>
            <a:ext cx="10515600" cy="959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Only free parameter is the fraction of galaxies that are Lyman-alpha emitters.</a:t>
            </a:r>
            <a:endParaRPr lang="en-US" baseline="-25000" dirty="0"/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EBF0831F-C30E-A442-9AAA-9D9A971FA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56" y="1364501"/>
            <a:ext cx="11315700" cy="441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5639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AC73-8DF0-2D44-91A4-681FD7D5C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9938657" cy="1325563"/>
          </a:xfrm>
        </p:spPr>
        <p:txBody>
          <a:bodyPr/>
          <a:lstStyle/>
          <a:p>
            <a:r>
              <a:rPr lang="en-US" dirty="0"/>
              <a:t>But LAEs disappear at z&gt;6?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B7C272-B8FA-4F4E-B244-D90DA0287548}"/>
              </a:ext>
            </a:extLst>
          </p:cNvPr>
          <p:cNvSpPr txBox="1">
            <a:spLocks/>
          </p:cNvSpPr>
          <p:nvPr/>
        </p:nvSpPr>
        <p:spPr>
          <a:xfrm>
            <a:off x="964293" y="5898460"/>
            <a:ext cx="10515600" cy="9595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Map LyA fraction to extreme [OIII] emitter fraction </a:t>
            </a:r>
          </a:p>
          <a:p>
            <a:r>
              <a:rPr lang="en-US" dirty="0"/>
              <a:t>Integrate Hb luminosity function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EBF0831F-C30E-A442-9AAA-9D9A971FA1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968"/>
          <a:stretch/>
        </p:blipFill>
        <p:spPr>
          <a:xfrm>
            <a:off x="321356" y="1364501"/>
            <a:ext cx="5774644" cy="4412411"/>
          </a:xfrm>
          <a:prstGeom prst="rect">
            <a:avLst/>
          </a:prstGeom>
        </p:spPr>
      </p:pic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9C81D946-12B5-EC47-B1CC-476C505B0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2340" y="711909"/>
            <a:ext cx="4239660" cy="50650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C3732A-A246-5E40-8AFB-E6C5C5C1E9B3}"/>
              </a:ext>
            </a:extLst>
          </p:cNvPr>
          <p:cNvSpPr txBox="1"/>
          <p:nvPr/>
        </p:nvSpPr>
        <p:spPr>
          <a:xfrm>
            <a:off x="10513041" y="5776912"/>
            <a:ext cx="24681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Boyett+21</a:t>
            </a:r>
          </a:p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de Barros+19</a:t>
            </a:r>
          </a:p>
          <a:p>
            <a:r>
              <a:rPr lang="en-US" sz="2100" dirty="0">
                <a:solidFill>
                  <a:schemeClr val="bg1">
                    <a:lumMod val="75000"/>
                  </a:schemeClr>
                </a:solidFill>
              </a:rPr>
              <a:t>Stefanon+22</a:t>
            </a:r>
          </a:p>
          <a:p>
            <a:endParaRPr lang="en-US" sz="21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235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F951C-6FF3-8630-633F-6F72E369F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FRESCO: First Reionization Epoch Survey that is </a:t>
            </a:r>
            <a:r>
              <a:rPr lang="en-US" dirty="0" err="1"/>
              <a:t>COmplete</a:t>
            </a:r>
            <a:r>
              <a:rPr lang="en-US" dirty="0"/>
              <a:t> </a:t>
            </a:r>
            <a:r>
              <a:rPr lang="en-US" sz="2600" dirty="0"/>
              <a:t>PI: Pascal </a:t>
            </a:r>
            <a:r>
              <a:rPr lang="en-US" sz="2600" dirty="0" err="1"/>
              <a:t>Oesch</a:t>
            </a:r>
            <a:endParaRPr lang="en-US" sz="2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4BAF08-2982-B1FF-60A1-5AF945C054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71886" y="1840139"/>
            <a:ext cx="6056768" cy="4847382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7E33863-753A-50FF-D8A3-9235FCB11B5C}"/>
              </a:ext>
            </a:extLst>
          </p:cNvPr>
          <p:cNvSpPr txBox="1">
            <a:spLocks/>
          </p:cNvSpPr>
          <p:nvPr/>
        </p:nvSpPr>
        <p:spPr>
          <a:xfrm>
            <a:off x="270431" y="2345964"/>
            <a:ext cx="4886402" cy="4667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JWST/</a:t>
            </a:r>
            <a:r>
              <a:rPr lang="en-US" dirty="0" err="1"/>
              <a:t>NIRCam</a:t>
            </a:r>
            <a:r>
              <a:rPr lang="en-US" dirty="0"/>
              <a:t> F444W </a:t>
            </a:r>
            <a:r>
              <a:rPr lang="en-US" dirty="0" err="1"/>
              <a:t>grism</a:t>
            </a:r>
            <a:r>
              <a:rPr lang="en-US" dirty="0"/>
              <a:t> survey.</a:t>
            </a:r>
          </a:p>
          <a:p>
            <a:r>
              <a:rPr lang="en-US" dirty="0"/>
              <a:t>Spectra for </a:t>
            </a:r>
            <a:r>
              <a:rPr lang="en-US" i="1" dirty="0"/>
              <a:t>every</a:t>
            </a:r>
            <a:r>
              <a:rPr lang="en-US" dirty="0"/>
              <a:t> galaxy in the field of view: 60 arcmin</a:t>
            </a:r>
            <a:r>
              <a:rPr lang="en-US" baseline="30000" dirty="0"/>
              <a:t>2 </a:t>
            </a:r>
            <a:r>
              <a:rPr lang="en-US" dirty="0"/>
              <a:t>each in GOODS-S (covering HUDF) and GOODS-N.</a:t>
            </a:r>
          </a:p>
          <a:p>
            <a:r>
              <a:rPr lang="en-US" dirty="0"/>
              <a:t>First </a:t>
            </a:r>
            <a:r>
              <a:rPr lang="en-US" i="1" dirty="0"/>
              <a:t>complete</a:t>
            </a:r>
            <a:r>
              <a:rPr lang="en-US" dirty="0"/>
              <a:t> line luminosity functions out to z~9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5928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432DC-1D84-8E45-BCC3-08E091F49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183" y="5502659"/>
            <a:ext cx="6259788" cy="6029697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Only z~7 bubble with strongly constrained size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Matthee+18, Mason &amp; </a:t>
            </a:r>
            <a:r>
              <a:rPr lang="en-US" sz="1800" dirty="0" err="1">
                <a:solidFill>
                  <a:schemeClr val="bg1">
                    <a:lumMod val="75000"/>
                  </a:schemeClr>
                </a:solidFill>
              </a:rPr>
              <a:t>Gronke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 2020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5F08EB-F966-9C42-8A1C-25C4530B82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789"/>
          <a:stretch/>
        </p:blipFill>
        <p:spPr>
          <a:xfrm>
            <a:off x="2962985" y="1509148"/>
            <a:ext cx="4627986" cy="435254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8D1C0E6-2F58-1440-96CA-AD390E87F31D}"/>
              </a:ext>
            </a:extLst>
          </p:cNvPr>
          <p:cNvSpPr txBox="1">
            <a:spLocks/>
          </p:cNvSpPr>
          <p:nvPr/>
        </p:nvSpPr>
        <p:spPr>
          <a:xfrm>
            <a:off x="463635" y="183585"/>
            <a:ext cx="121169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Which galaxies </a:t>
            </a:r>
            <a:r>
              <a:rPr lang="en-US" dirty="0" err="1"/>
              <a:t>reionized</a:t>
            </a:r>
            <a:r>
              <a:rPr lang="en-US" dirty="0"/>
              <a:t> the Universe? </a:t>
            </a:r>
            <a:endParaRPr lang="en-US" i="1" dirty="0"/>
          </a:p>
          <a:p>
            <a:r>
              <a:rPr lang="en-US" i="1" dirty="0"/>
              <a:t>JWST </a:t>
            </a:r>
            <a:r>
              <a:rPr lang="en-US" dirty="0"/>
              <a:t>bubble program </a:t>
            </a:r>
            <a:r>
              <a:rPr lang="en-US" sz="2600" dirty="0"/>
              <a:t>PI: </a:t>
            </a:r>
            <a:r>
              <a:rPr lang="en-US" sz="2600" dirty="0" err="1"/>
              <a:t>Matthee</a:t>
            </a:r>
            <a:r>
              <a:rPr lang="en-US" sz="2600" dirty="0"/>
              <a:t> &amp; Naidu</a:t>
            </a:r>
            <a:endParaRPr lang="en-US" sz="26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162F2B-55F2-D543-A435-D1EB1D046E76}"/>
              </a:ext>
            </a:extLst>
          </p:cNvPr>
          <p:cNvSpPr txBox="1"/>
          <p:nvPr/>
        </p:nvSpPr>
        <p:spPr>
          <a:xfrm>
            <a:off x="6096000" y="2850022"/>
            <a:ext cx="117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LyA</a:t>
            </a:r>
            <a:r>
              <a:rPr lang="en-US" sz="1600" dirty="0"/>
              <a:t> spectra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3F97C250-EF7C-D947-B620-DD939BFCAB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713"/>
          <a:stretch/>
        </p:blipFill>
        <p:spPr>
          <a:xfrm>
            <a:off x="186343" y="2036581"/>
            <a:ext cx="2408246" cy="320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36356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432DC-1D84-8E45-BCC3-08E091F49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508" y="5070456"/>
            <a:ext cx="6304222" cy="6029697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Total ionizing photon budget known (since size is known ~ </a:t>
            </a:r>
            <a:r>
              <a:rPr lang="en-US" sz="2400" dirty="0" err="1"/>
              <a:t>Stromgren</a:t>
            </a:r>
            <a:r>
              <a:rPr lang="en-US" sz="2400" dirty="0"/>
              <a:t> sphere)</a:t>
            </a:r>
          </a:p>
          <a:p>
            <a:pPr marL="0" indent="0">
              <a:buNone/>
            </a:pPr>
            <a:r>
              <a:rPr lang="en-US" sz="2400" dirty="0" err="1"/>
              <a:t>Grism</a:t>
            </a:r>
            <a:r>
              <a:rPr lang="en-US" sz="2400" dirty="0"/>
              <a:t> spectroscopy: can bright galaxies do it all?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D1C0E6-2F58-1440-96CA-AD390E87F31D}"/>
              </a:ext>
            </a:extLst>
          </p:cNvPr>
          <p:cNvSpPr txBox="1">
            <a:spLocks/>
          </p:cNvSpPr>
          <p:nvPr/>
        </p:nvSpPr>
        <p:spPr>
          <a:xfrm>
            <a:off x="463635" y="183585"/>
            <a:ext cx="121169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Which galaxies </a:t>
            </a:r>
            <a:r>
              <a:rPr lang="en-US" dirty="0" err="1"/>
              <a:t>reionized</a:t>
            </a:r>
            <a:r>
              <a:rPr lang="en-US" dirty="0"/>
              <a:t> the Universe? </a:t>
            </a:r>
            <a:endParaRPr lang="en-US" i="1" dirty="0"/>
          </a:p>
          <a:p>
            <a:r>
              <a:rPr lang="en-US" i="1" dirty="0"/>
              <a:t>JWST </a:t>
            </a:r>
            <a:r>
              <a:rPr lang="en-US" dirty="0"/>
              <a:t>bubble program </a:t>
            </a:r>
            <a:r>
              <a:rPr lang="en-US" sz="2600" dirty="0"/>
              <a:t>PI: </a:t>
            </a:r>
            <a:r>
              <a:rPr lang="en-US" sz="2600" dirty="0" err="1"/>
              <a:t>Matthee</a:t>
            </a:r>
            <a:r>
              <a:rPr lang="en-US" sz="2600" dirty="0"/>
              <a:t> &amp; Naidu</a:t>
            </a:r>
            <a:endParaRPr lang="en-US" sz="260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C74D43-B461-0F4A-B5D5-7140A679DC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95"/>
          <a:stretch/>
        </p:blipFill>
        <p:spPr>
          <a:xfrm>
            <a:off x="5952508" y="1509148"/>
            <a:ext cx="6239492" cy="39223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BE28CA8-3D70-CC17-68EC-A7ED2CA442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468"/>
          <a:stretch/>
        </p:blipFill>
        <p:spPr>
          <a:xfrm>
            <a:off x="463635" y="1509148"/>
            <a:ext cx="4657015" cy="4352544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4A331EB-C765-0127-C6CF-804A2A64B0A5}"/>
              </a:ext>
            </a:extLst>
          </p:cNvPr>
          <p:cNvSpPr txBox="1">
            <a:spLocks/>
          </p:cNvSpPr>
          <p:nvPr/>
        </p:nvSpPr>
        <p:spPr>
          <a:xfrm>
            <a:off x="330457" y="5431485"/>
            <a:ext cx="5765543" cy="6029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Only z~7 bubble with strongly constrained size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Matthee+18, Mason &amp; </a:t>
            </a:r>
            <a:r>
              <a:rPr lang="en-US" sz="1800" dirty="0" err="1">
                <a:solidFill>
                  <a:schemeClr val="bg1">
                    <a:lumMod val="75000"/>
                  </a:schemeClr>
                </a:solidFill>
              </a:rPr>
              <a:t>Gronke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 2020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61864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23583</TotalTime>
  <Words>3640</Words>
  <Application>Microsoft Macintosh PowerPoint</Application>
  <PresentationFormat>Widescreen</PresentationFormat>
  <Paragraphs>670</Paragraphs>
  <Slides>89</Slides>
  <Notes>29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4" baseType="lpstr">
      <vt:lpstr>Arial</vt:lpstr>
      <vt:lpstr>Calibri</vt:lpstr>
      <vt:lpstr>Corbel</vt:lpstr>
      <vt:lpstr>Gill Sans MT</vt:lpstr>
      <vt:lpstr>Office Theme</vt:lpstr>
      <vt:lpstr>PowerPoint Presentation</vt:lpstr>
      <vt:lpstr>Thank you NHFP!</vt:lpstr>
      <vt:lpstr>Thank you NHFP!</vt:lpstr>
      <vt:lpstr>A brief history of the Universe</vt:lpstr>
      <vt:lpstr>New classes of objects at the cosmic frontier</vt:lpstr>
      <vt:lpstr>New classes of objects at the cosmic frontier</vt:lpstr>
      <vt:lpstr>The search for the first galaxies </vt:lpstr>
      <vt:lpstr>Enter JWST…</vt:lpstr>
      <vt:lpstr>Two Remarkably Luminous, Billion Solar Mass Galaxies at z&gt;10?</vt:lpstr>
      <vt:lpstr>Too many bright galaxies at very early times?</vt:lpstr>
      <vt:lpstr>Solutions for “too bright/big to be”</vt:lpstr>
      <vt:lpstr>Solving “too bright/big to be”: JWST spectroscopy</vt:lpstr>
      <vt:lpstr>New classes of objects at the cosmic frontier</vt:lpstr>
      <vt:lpstr>&lt;1% of galaxies at z&gt;6 have spectra</vt:lpstr>
      <vt:lpstr>From zero rest-optical spectra to ~3000 at z&gt;6</vt:lpstr>
      <vt:lpstr>The power of NIRCam/grism spectroscopy: zero rest-optical spectra to ~3000 at z&gt;6!</vt:lpstr>
      <vt:lpstr>Descendants of remarkably bright objects at z&gt;10? </vt:lpstr>
      <vt:lpstr>Low-mass black holes/faint AGN</vt:lpstr>
      <vt:lpstr>Little Red Dots are everywhere!</vt:lpstr>
      <vt:lpstr>Little Red Dots are Broad-Line AGN!</vt:lpstr>
      <vt:lpstr>Little Red Dots aka Faint AGN</vt:lpstr>
      <vt:lpstr>New classes of objects at the cosmic frontier</vt:lpstr>
      <vt:lpstr>Metal-poor (perhaps metal-free?) stars</vt:lpstr>
      <vt:lpstr>Metal-poor (perhaps metal-free?) stars</vt:lpstr>
      <vt:lpstr>Metal-poor (perhaps metal-free?) stars</vt:lpstr>
      <vt:lpstr>PowerPoint Presentation</vt:lpstr>
      <vt:lpstr>Summary</vt:lpstr>
      <vt:lpstr>PowerPoint Presentation</vt:lpstr>
      <vt:lpstr>PowerPoint Presentation</vt:lpstr>
      <vt:lpstr>Little Red Dots aka Faint AGN</vt:lpstr>
      <vt:lpstr>An evolutionary sequence for AGN growth</vt:lpstr>
      <vt:lpstr>PowerPoint Presentation</vt:lpstr>
      <vt:lpstr>PowerPoint Presentation</vt:lpstr>
      <vt:lpstr>PowerPoint Presentation</vt:lpstr>
      <vt:lpstr>Metal-poor (perhaps metal-free?) stars</vt:lpstr>
      <vt:lpstr>Metal-poor (perhaps metal-free?) stars</vt:lpstr>
      <vt:lpstr>Metal-poor (perhaps metal-free?) stars</vt:lpstr>
      <vt:lpstr>PowerPoint Presentation</vt:lpstr>
      <vt:lpstr>PowerPoint Presentation</vt:lpstr>
      <vt:lpstr>Reionization: a focal point for all early universe physics</vt:lpstr>
      <vt:lpstr>Reionization: where did the photons come from?</vt:lpstr>
      <vt:lpstr>PowerPoint Presentation</vt:lpstr>
      <vt:lpstr>PowerPoint Presentation</vt:lpstr>
      <vt:lpstr>State of the (reionization) Union</vt:lpstr>
      <vt:lpstr>PowerPoint Presentation</vt:lpstr>
      <vt:lpstr>High-resolution Lyman-α holds the key </vt:lpstr>
      <vt:lpstr>High-resolution Lyman-α holds the key </vt:lpstr>
      <vt:lpstr>PowerPoint Presentation</vt:lpstr>
      <vt:lpstr>PowerPoint Presentation</vt:lpstr>
      <vt:lpstr>High-resolution Lyman-α Experiments</vt:lpstr>
      <vt:lpstr>A golden era for early universe science</vt:lpstr>
      <vt:lpstr>A golden era for early universe science</vt:lpstr>
      <vt:lpstr>A golden era for early universe science</vt:lpstr>
      <vt:lpstr>A golden era for early universe science</vt:lpstr>
      <vt:lpstr>A golden era for early universe science</vt:lpstr>
      <vt:lpstr>A golden era for early universe science</vt:lpstr>
      <vt:lpstr>A golden era for early universe science</vt:lpstr>
      <vt:lpstr>1920: do other galaxies exist? 2020s: a final expansion of the cosmic frontier to the brink of the Big Bang</vt:lpstr>
      <vt:lpstr>Summary</vt:lpstr>
      <vt:lpstr>PowerPoint Presentation</vt:lpstr>
      <vt:lpstr>PowerPoint Presentation</vt:lpstr>
      <vt:lpstr>PowerPoint Presentation</vt:lpstr>
      <vt:lpstr>Summary</vt:lpstr>
      <vt:lpstr>PowerPoint Presentation</vt:lpstr>
      <vt:lpstr>PowerPoint Presentation</vt:lpstr>
      <vt:lpstr>Cosmic Reionization: ionizing photon budget</vt:lpstr>
      <vt:lpstr>Cosmic Reionization: everything hinges on LyC fesc </vt:lpstr>
      <vt:lpstr>Cosmic Reionization: everything hinges on LyC fesc </vt:lpstr>
      <vt:lpstr>Cosmic Reionization: everything hinges on LyC fesc </vt:lpstr>
      <vt:lpstr>State of the (LyC fesc) Union</vt:lpstr>
      <vt:lpstr>State of the (LyC fesc) Union</vt:lpstr>
      <vt:lpstr>State of the (LyC fesc) Union</vt:lpstr>
      <vt:lpstr>State of the (LyC fesc) Union</vt:lpstr>
      <vt:lpstr>Lyα profiles are excellent tracers of LyC fesc:  peak separation (Vsep)</vt:lpstr>
      <vt:lpstr>Lyα profiles are excellent tracers of LyC fesc:  central Lyα fraction (fcen)</vt:lpstr>
      <vt:lpstr>XLSz2: X-SHOOTER Lyα Survey at z~2</vt:lpstr>
      <vt:lpstr>PowerPoint Presentation</vt:lpstr>
      <vt:lpstr>High Escape occurs in an extreme ionization state ISM</vt:lpstr>
      <vt:lpstr>Evolutionary sequence for LyA and LyC</vt:lpstr>
      <vt:lpstr>Evolutionary sequence for LyA and LyC</vt:lpstr>
      <vt:lpstr>UV Luminosity Functions are the classical standard for reionization calculations</vt:lpstr>
      <vt:lpstr>LyA luminosity functions are a more intuitive choice</vt:lpstr>
      <vt:lpstr>The Ionizing background at z~2-8 is due to bright Lyman-alpha emitters</vt:lpstr>
      <vt:lpstr>The Ionizing background at z~2-8 is due to bright Lyman-alpha emitters</vt:lpstr>
      <vt:lpstr>Rapid Reionization by bright Lyman-alpha Emitters</vt:lpstr>
      <vt:lpstr>But LAEs disappear at z&gt;6?</vt:lpstr>
      <vt:lpstr>FRESCO: First Reionization Epoch Survey that is COmplete PI: Pascal Oesch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Reionization by ‘Oligarchs’ in a Hurry: The Case for Massive, UV-Bright Galaxies with High Escape Fractions</dc:title>
  <dc:creator>Naidu, Rohan</dc:creator>
  <cp:lastModifiedBy>Naidu, Rohan</cp:lastModifiedBy>
  <cp:revision>1097</cp:revision>
  <cp:lastPrinted>2019-06-03T13:58:42Z</cp:lastPrinted>
  <dcterms:created xsi:type="dcterms:W3CDTF">2019-06-02T08:48:45Z</dcterms:created>
  <dcterms:modified xsi:type="dcterms:W3CDTF">2023-09-22T13:31:22Z</dcterms:modified>
</cp:coreProperties>
</file>