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sldIdLst>
    <p:sldId id="1222" r:id="rId2"/>
    <p:sldId id="1229" r:id="rId3"/>
    <p:sldId id="1226" r:id="rId4"/>
    <p:sldId id="1232" r:id="rId5"/>
    <p:sldId id="1158" r:id="rId6"/>
    <p:sldId id="564" r:id="rId7"/>
    <p:sldId id="1192" r:id="rId8"/>
    <p:sldId id="1220" r:id="rId9"/>
    <p:sldId id="1122" r:id="rId10"/>
    <p:sldId id="1206" r:id="rId11"/>
    <p:sldId id="1014" r:id="rId12"/>
    <p:sldId id="1177" r:id="rId13"/>
    <p:sldId id="1236" r:id="rId14"/>
    <p:sldId id="1188" r:id="rId15"/>
    <p:sldId id="1223" r:id="rId16"/>
    <p:sldId id="116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100"/>
    <a:srgbClr val="237D16"/>
    <a:srgbClr val="F5E5D8"/>
    <a:srgbClr val="E5D0EC"/>
    <a:srgbClr val="1D50FD"/>
    <a:srgbClr val="FFF4FE"/>
    <a:srgbClr val="F21703"/>
    <a:srgbClr val="A4F3A3"/>
    <a:srgbClr val="172661"/>
    <a:srgbClr val="FF2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20"/>
    <p:restoredTop sz="90670"/>
  </p:normalViewPr>
  <p:slideViewPr>
    <p:cSldViewPr snapToGrid="0" snapToObjects="1">
      <p:cViewPr>
        <p:scale>
          <a:sx n="166" d="100"/>
          <a:sy n="166" d="100"/>
        </p:scale>
        <p:origin x="2752" y="392"/>
      </p:cViewPr>
      <p:guideLst>
        <p:guide orient="horz" pos="2160"/>
        <p:guide pos="21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CB8E6-64A0-D34F-B705-82734E1C193A}" type="datetimeFigureOut">
              <a:rPr lang="en-US" smtClean="0"/>
              <a:t>9/16/23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s-IS"/>
              <a:t>Click to edit Master text styles</a:t>
            </a:r>
          </a:p>
          <a:p>
            <a:pPr lvl="1"/>
            <a:r>
              <a:rPr lang="is-IS"/>
              <a:t>Second level</a:t>
            </a:r>
          </a:p>
          <a:p>
            <a:pPr lvl="2"/>
            <a:r>
              <a:rPr lang="is-IS"/>
              <a:t>Third level</a:t>
            </a:r>
          </a:p>
          <a:p>
            <a:pPr lvl="3"/>
            <a:r>
              <a:rPr lang="is-IS"/>
              <a:t>Fourth level</a:t>
            </a:r>
          </a:p>
          <a:p>
            <a:pPr lvl="4"/>
            <a:r>
              <a:rPr lang="is-I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67EE9-46DA-F14F-91E3-AD8C77B33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864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s-I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67EE9-46DA-F14F-91E3-AD8C77B3339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110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67EE9-46DA-F14F-91E3-AD8C77B3339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830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67EE9-46DA-F14F-91E3-AD8C77B3339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9697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67EE9-46DA-F14F-91E3-AD8C77B3339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519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67EE9-46DA-F14F-91E3-AD8C77B3339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202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67EE9-46DA-F14F-91E3-AD8C77B3339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1651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67EE9-46DA-F14F-91E3-AD8C77B3339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5633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67EE9-46DA-F14F-91E3-AD8C77B3339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1394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67EE9-46DA-F14F-91E3-AD8C77B3339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8039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67EE9-46DA-F14F-91E3-AD8C77B3339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0318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67EE9-46DA-F14F-91E3-AD8C77B3339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1660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67EE9-46DA-F14F-91E3-AD8C77B3339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9185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67EE9-46DA-F14F-91E3-AD8C77B3339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0705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67EE9-46DA-F14F-91E3-AD8C77B3339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6668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67EE9-46DA-F14F-91E3-AD8C77B3339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3936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67EE9-46DA-F14F-91E3-AD8C77B3339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849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D8DBCE4-8401-0145-A783-25C7D3233D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4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148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874"/>
            <a:ext cx="9144000" cy="80582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is-I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28F0-42B0-2248-906A-E125A08E3295}" type="datetimeFigureOut">
              <a:rPr lang="en-US" smtClean="0"/>
              <a:t>9/16/23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EEEE1-75DC-3A48-861B-6737DDB0696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29D8FC-041C-E14B-BAB1-AE3A4E72A0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4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212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607534"/>
            <a:ext cx="3086100" cy="24247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22086"/>
            <a:ext cx="9144000" cy="470271"/>
          </a:xfrm>
        </p:spPr>
        <p:txBody>
          <a:bodyPr>
            <a:normAutofit/>
          </a:bodyPr>
          <a:lstStyle>
            <a:lvl1pPr>
              <a:defRPr sz="2400" b="0" i="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</a:lstStyle>
          <a:p>
            <a:r>
              <a:rPr lang="is-IS" dirty="0"/>
              <a:t>Click to edit Master 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1B71C0-AF59-1643-92ED-30CE338D00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4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947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607534"/>
            <a:ext cx="3086100" cy="24247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22086"/>
            <a:ext cx="9144000" cy="470271"/>
          </a:xfrm>
        </p:spPr>
        <p:txBody>
          <a:bodyPr>
            <a:normAutofit/>
          </a:bodyPr>
          <a:lstStyle>
            <a:lvl1pPr>
              <a:defRPr sz="2400" b="0" i="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</a:lstStyle>
          <a:p>
            <a:r>
              <a:rPr lang="is-IS" dirty="0"/>
              <a:t>Click to edit Master title style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341C76-55F1-7842-B31E-CABF8BBB57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4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656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872"/>
            <a:ext cx="9144000" cy="996347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is-IS" dirty="0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3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401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05761"/>
            <a:ext cx="7886700" cy="573988"/>
          </a:xfrm>
        </p:spPr>
        <p:txBody>
          <a:bodyPr/>
          <a:lstStyle/>
          <a:p>
            <a:r>
              <a:rPr lang="is-IS" dirty="0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3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823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ssertion1">
    <p:bg>
      <p:bgPr>
        <a:gradFill flip="none" rotWithShape="1">
          <a:gsLst>
            <a:gs pos="0">
              <a:srgbClr val="FFFFFF"/>
            </a:gs>
            <a:gs pos="100000">
              <a:srgbClr val="FFFFFF"/>
            </a:gs>
          </a:gsLst>
          <a:lin ang="16176365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neid_hpf_border_2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4174"/>
            <a:ext cx="9144000" cy="53387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5866125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s-I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s-IS"/>
              <a:t>Click to edit Master text styles</a:t>
            </a:r>
          </a:p>
          <a:p>
            <a:pPr lvl="1"/>
            <a:r>
              <a:rPr lang="is-IS"/>
              <a:t>Second level</a:t>
            </a:r>
          </a:p>
          <a:p>
            <a:pPr lvl="2"/>
            <a:r>
              <a:rPr lang="is-IS"/>
              <a:t>Third level</a:t>
            </a:r>
          </a:p>
          <a:p>
            <a:pPr lvl="3"/>
            <a:r>
              <a:rPr lang="is-IS"/>
              <a:t>Fourth level</a:t>
            </a:r>
          </a:p>
          <a:p>
            <a:pPr lvl="4"/>
            <a:r>
              <a:rPr lang="is-I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528F0-42B0-2248-906A-E125A08E3295}" type="datetimeFigureOut">
              <a:rPr lang="en-US" smtClean="0"/>
              <a:t>9/16/23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EEEE1-75DC-3A48-861B-6737DDB06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15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76" r:id="rId4"/>
    <p:sldLayoutId id="2147483681" r:id="rId5"/>
    <p:sldLayoutId id="2147483682" r:id="rId6"/>
    <p:sldLayoutId id="2147483683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tiff"/><Relationship Id="rId5" Type="http://schemas.openxmlformats.org/officeDocument/2006/relationships/image" Target="../media/image13.tiff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4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25.png"/><Relationship Id="rId9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lanet and the sun in space&#10;&#10;Description automatically generated">
            <a:extLst>
              <a:ext uri="{FF2B5EF4-FFF2-40B4-BE49-F238E27FC236}">
                <a16:creationId xmlns:a16="http://schemas.microsoft.com/office/drawing/2014/main" id="{FA4B8B3B-E885-8EDE-E843-77B080E468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9144001" cy="6856021"/>
          </a:xfrm>
          <a:prstGeom prst="rect">
            <a:avLst/>
          </a:prstGeom>
        </p:spPr>
      </p:pic>
      <p:sp>
        <p:nvSpPr>
          <p:cNvPr id="33" name="Shape 33"/>
          <p:cNvSpPr/>
          <p:nvPr/>
        </p:nvSpPr>
        <p:spPr>
          <a:xfrm>
            <a:off x="0" y="121359"/>
            <a:ext cx="9144000" cy="549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>
              <a:defRPr sz="6200"/>
            </a:lvl1pPr>
          </a:lstStyle>
          <a:p>
            <a:pPr algn="ctr"/>
            <a:r>
              <a:rPr lang="en-US" sz="3100" dirty="0">
                <a:solidFill>
                  <a:schemeClr val="bg1"/>
                </a:solidFill>
                <a:latin typeface="Futura Medium" charset="0"/>
                <a:ea typeface="Futura Medium" charset="0"/>
                <a:cs typeface="Futura Medium" charset="0"/>
              </a:rPr>
              <a:t>A close-in Neptune Orbiting An Ultracool Star</a:t>
            </a:r>
          </a:p>
        </p:txBody>
      </p:sp>
      <p:sp>
        <p:nvSpPr>
          <p:cNvPr id="40" name="Shape 40"/>
          <p:cNvSpPr/>
          <p:nvPr/>
        </p:nvSpPr>
        <p:spPr>
          <a:xfrm>
            <a:off x="0" y="5090123"/>
            <a:ext cx="9144000" cy="21034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1500"/>
            </a:lvl1pPr>
          </a:lstStyle>
          <a:p>
            <a:pPr algn="ctr">
              <a:defRPr sz="1800"/>
            </a:pPr>
            <a:r>
              <a:rPr lang="en-US" sz="2200" dirty="0">
                <a:solidFill>
                  <a:schemeClr val="bg1"/>
                </a:solidFill>
                <a:latin typeface="Futura Condensed Medium" panose="020B0602020204020303" pitchFamily="34" charset="-79"/>
                <a:ea typeface="Helvetica Light" charset="0"/>
                <a:cs typeface="Futura Condensed Medium" panose="020B0602020204020303" pitchFamily="34" charset="-79"/>
              </a:rPr>
              <a:t>Guðmundur Stefánsson</a:t>
            </a:r>
          </a:p>
          <a:p>
            <a:pPr algn="ctr">
              <a:defRPr sz="1800"/>
            </a:pPr>
            <a:r>
              <a:rPr lang="en-US" sz="2200" dirty="0">
                <a:solidFill>
                  <a:schemeClr val="bg1"/>
                </a:solidFill>
                <a:latin typeface="Futura Condensed Medium" panose="020B0602020204020303" pitchFamily="34" charset="-79"/>
                <a:ea typeface="Helvetica Light" charset="0"/>
                <a:cs typeface="Futura Condensed Medium" panose="020B0602020204020303" pitchFamily="34" charset="-79"/>
              </a:rPr>
              <a:t>NHFP Sagan Fellow -&gt; University of Amsterdam</a:t>
            </a:r>
          </a:p>
          <a:p>
            <a:pPr algn="ctr">
              <a:defRPr sz="1800"/>
            </a:pPr>
            <a:r>
              <a:rPr lang="en-US" sz="2200" dirty="0">
                <a:solidFill>
                  <a:schemeClr val="bg1"/>
                </a:solidFill>
                <a:latin typeface="Futura Condensed Medium" panose="020B0602020204020303" pitchFamily="34" charset="-79"/>
                <a:ea typeface="Helvetica Light" charset="0"/>
                <a:cs typeface="Futura Condensed Medium" panose="020B0602020204020303" pitchFamily="34" charset="-79"/>
              </a:rPr>
              <a:t>Princeton University</a:t>
            </a:r>
          </a:p>
          <a:p>
            <a:pPr algn="ctr">
              <a:defRPr sz="1800"/>
            </a:pPr>
            <a:r>
              <a:rPr lang="en-US" sz="2200" dirty="0">
                <a:solidFill>
                  <a:schemeClr val="bg1"/>
                </a:solidFill>
                <a:latin typeface="Futura Condensed Medium" panose="020B0602020204020303" pitchFamily="34" charset="-79"/>
                <a:ea typeface="Helvetica Light" charset="0"/>
                <a:cs typeface="Futura Condensed Medium" panose="020B0602020204020303" pitchFamily="34" charset="-79"/>
              </a:rPr>
              <a:t>NHFP Symposium</a:t>
            </a:r>
          </a:p>
          <a:p>
            <a:pPr algn="ctr">
              <a:defRPr sz="1800"/>
            </a:pPr>
            <a:r>
              <a:rPr lang="en-US" sz="2200" dirty="0">
                <a:solidFill>
                  <a:schemeClr val="bg1"/>
                </a:solidFill>
                <a:latin typeface="Futura Condensed Medium" panose="020B0602020204020303" pitchFamily="34" charset="-79"/>
                <a:ea typeface="Helvetica Light" charset="0"/>
                <a:cs typeface="Futura Condensed Medium" panose="020B0602020204020303" pitchFamily="34" charset="-79"/>
              </a:rPr>
              <a:t>September 19, 2023</a:t>
            </a:r>
          </a:p>
          <a:p>
            <a:pPr algn="ctr">
              <a:defRPr sz="1800"/>
            </a:pPr>
            <a:endParaRPr lang="en-US" sz="2200" dirty="0" err="1">
              <a:solidFill>
                <a:schemeClr val="tx1">
                  <a:lumMod val="50000"/>
                  <a:lumOff val="50000"/>
                </a:schemeClr>
              </a:solidFill>
              <a:latin typeface="Futura Condensed Medium" panose="020B0602020204020303" pitchFamily="34" charset="-79"/>
              <a:ea typeface="Helvetica Light" charset="0"/>
              <a:cs typeface="Futura Condensed Medium" panose="020B0602020204020303" pitchFamily="34" charset="-79"/>
            </a:endParaRPr>
          </a:p>
        </p:txBody>
      </p:sp>
      <p:pic>
        <p:nvPicPr>
          <p:cNvPr id="1030" name="Picture 6" descr="Princeton University - Live Simulcast">
            <a:extLst>
              <a:ext uri="{FF2B5EF4-FFF2-40B4-BE49-F238E27FC236}">
                <a16:creationId xmlns:a16="http://schemas.microsoft.com/office/drawing/2014/main" id="{EBF895A2-6343-F3EA-13B8-39082F120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803" b="92290" l="9864" r="89966">
                        <a14:foregroundMark x1="50680" y1="13605" x2="49490" y2="7029"/>
                        <a14:foregroundMark x1="48469" y1="81633" x2="50680" y2="922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281" y="6120254"/>
            <a:ext cx="980089" cy="735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729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D93AC6-5D61-B997-64A0-124029434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3872"/>
            <a:ext cx="9144000" cy="635709"/>
          </a:xfrm>
        </p:spPr>
        <p:txBody>
          <a:bodyPr>
            <a:noAutofit/>
          </a:bodyPr>
          <a:lstStyle/>
          <a:p>
            <a:r>
              <a:rPr lang="en-US" sz="2400" b="1" dirty="0"/>
              <a:t>The M dwarf opportunity: </a:t>
            </a:r>
            <a:r>
              <a:rPr lang="en-US" sz="2400" dirty="0"/>
              <a:t>#1 The low mass and small size of M stars increases sensitivity to small planets and planets in the habitable-zone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F49EBC-0C54-387F-1B5F-C1E7E4DBC5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280" y="1495086"/>
            <a:ext cx="7772400" cy="4829042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08F317D8-484D-E977-CC3C-50EF57281024}"/>
              </a:ext>
            </a:extLst>
          </p:cNvPr>
          <p:cNvSpPr/>
          <p:nvPr/>
        </p:nvSpPr>
        <p:spPr>
          <a:xfrm>
            <a:off x="340360" y="1268875"/>
            <a:ext cx="914400" cy="914400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45000"/>
                  <a:lumOff val="55000"/>
                </a:schemeClr>
              </a:gs>
              <a:gs pos="100000">
                <a:schemeClr val="accent4"/>
              </a:gs>
            </a:gsLst>
            <a:path path="circle">
              <a:fillToRect l="50000" t="50000" r="50000" b="50000"/>
            </a:path>
            <a:tileRect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F9F8473-B95B-2C56-3D91-BF04BAFBF879}"/>
              </a:ext>
            </a:extLst>
          </p:cNvPr>
          <p:cNvSpPr/>
          <p:nvPr/>
        </p:nvSpPr>
        <p:spPr>
          <a:xfrm>
            <a:off x="523240" y="2282569"/>
            <a:ext cx="548640" cy="548640"/>
          </a:xfrm>
          <a:prstGeom prst="ellipse">
            <a:avLst/>
          </a:prstGeom>
          <a:gradFill flip="none" rotWithShape="1">
            <a:gsLst>
              <a:gs pos="0">
                <a:srgbClr val="FFC000"/>
              </a:gs>
              <a:gs pos="100000">
                <a:srgbClr val="C00000"/>
              </a:gs>
            </a:gsLst>
            <a:path path="circle">
              <a:fillToRect l="50000" t="50000" r="50000" b="50000"/>
            </a:path>
            <a:tileRect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6641E01-C59E-E04E-F86A-45CA58CCB689}"/>
              </a:ext>
            </a:extLst>
          </p:cNvPr>
          <p:cNvSpPr/>
          <p:nvPr/>
        </p:nvSpPr>
        <p:spPr>
          <a:xfrm>
            <a:off x="751840" y="5388164"/>
            <a:ext cx="91440" cy="91440"/>
          </a:xfrm>
          <a:prstGeom prst="ellipse">
            <a:avLst/>
          </a:prstGeom>
          <a:gradFill flip="none" rotWithShape="1">
            <a:gsLst>
              <a:gs pos="0">
                <a:srgbClr val="941100"/>
              </a:gs>
              <a:gs pos="100000">
                <a:srgbClr val="FF0000"/>
              </a:gs>
            </a:gsLst>
            <a:path path="circle">
              <a:fillToRect l="50000" t="50000" r="50000" b="50000"/>
            </a:path>
            <a:tileRect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828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D93AC6-5D61-B997-64A0-124029434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3872"/>
            <a:ext cx="9144000" cy="635709"/>
          </a:xfrm>
        </p:spPr>
        <p:txBody>
          <a:bodyPr>
            <a:noAutofit/>
          </a:bodyPr>
          <a:lstStyle/>
          <a:p>
            <a:r>
              <a:rPr lang="en-US" sz="2400" b="1" dirty="0"/>
              <a:t>The M dwarf opportunity: </a:t>
            </a:r>
            <a:r>
              <a:rPr lang="en-US" sz="2400" dirty="0"/>
              <a:t>#2 M dwarfs are the most numerous types of stars in the galaxy, and are also our nearest neighbors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415AF54-FF39-7C5F-17A4-85D8BC268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237" y="1517401"/>
            <a:ext cx="6868633" cy="498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1E17457-A2D6-E6C1-6D19-C3A8ED3B614C}"/>
              </a:ext>
            </a:extLst>
          </p:cNvPr>
          <p:cNvSpPr txBox="1"/>
          <p:nvPr/>
        </p:nvSpPr>
        <p:spPr>
          <a:xfrm>
            <a:off x="1873988" y="2084833"/>
            <a:ext cx="46411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400" u="none" strike="noStrike" dirty="0">
                <a:solidFill>
                  <a:srgbClr val="000000"/>
                </a:solidFill>
                <a:effectLst/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Total number of stars: 378</a:t>
            </a:r>
            <a:endParaRPr lang="en-US" sz="2400" dirty="0">
              <a:latin typeface="Futura Condensed Medium" panose="020B0602020204020303" pitchFamily="34" charset="-79"/>
              <a:cs typeface="Futura Condensed Medium" panose="020B0602020204020303" pitchFamily="34" charset="-79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5ED6F7-61FD-AB14-8EDE-10CEEABEEC6E}"/>
              </a:ext>
            </a:extLst>
          </p:cNvPr>
          <p:cNvSpPr txBox="1"/>
          <p:nvPr/>
        </p:nvSpPr>
        <p:spPr>
          <a:xfrm>
            <a:off x="8112644" y="6549655"/>
            <a:ext cx="1079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RECONS</a:t>
            </a:r>
          </a:p>
        </p:txBody>
      </p:sp>
    </p:spTree>
    <p:extLst>
      <p:ext uri="{BB962C8B-B14F-4D97-AF65-F5344CB8AC3E}">
        <p14:creationId xmlns:p14="http://schemas.microsoft.com/office/powerpoint/2010/main" val="3900985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8F5509-17FE-C9EA-92C8-FF487FE5D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960" y="1299692"/>
            <a:ext cx="7185878" cy="518897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CD93AC6-5D61-B997-64A0-124029434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3872"/>
            <a:ext cx="9144000" cy="635709"/>
          </a:xfrm>
        </p:spPr>
        <p:txBody>
          <a:bodyPr>
            <a:noAutofit/>
          </a:bodyPr>
          <a:lstStyle/>
          <a:p>
            <a:r>
              <a:rPr lang="en-US" sz="2400" b="1" dirty="0"/>
              <a:t>The M dwarf opportunity: </a:t>
            </a:r>
            <a:r>
              <a:rPr lang="en-US" sz="2400" dirty="0"/>
              <a:t>#3 M dwarfs are known to host numerous close-in planets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127923-87A3-6F17-0761-64581058096B}"/>
              </a:ext>
            </a:extLst>
          </p:cNvPr>
          <p:cNvSpPr txBox="1"/>
          <p:nvPr/>
        </p:nvSpPr>
        <p:spPr>
          <a:xfrm>
            <a:off x="67140" y="6498828"/>
            <a:ext cx="9169561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00" dirty="0"/>
              <a:t>However, due to their faintness, </a:t>
            </a:r>
            <a:r>
              <a:rPr lang="en-US" sz="1900" dirty="0">
                <a:solidFill>
                  <a:schemeClr val="accent2"/>
                </a:solidFill>
              </a:rPr>
              <a:t>mid-to-late M stars </a:t>
            </a:r>
            <a:r>
              <a:rPr lang="en-US" sz="1900" dirty="0"/>
              <a:t>have remained relatively poorly studied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7D20F17-2937-6E9E-C993-DA3889A400B8}"/>
              </a:ext>
            </a:extLst>
          </p:cNvPr>
          <p:cNvCxnSpPr>
            <a:cxnSpLocks/>
          </p:cNvCxnSpPr>
          <p:nvPr/>
        </p:nvCxnSpPr>
        <p:spPr>
          <a:xfrm flipH="1" flipV="1">
            <a:off x="2204720" y="5547360"/>
            <a:ext cx="1127760" cy="102923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909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B8707F60-2CF6-D049-B040-89D206A03F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277" y="1402645"/>
            <a:ext cx="8121445" cy="47104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1F7B04-A1B5-0140-8200-EA760CE4F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Currently only 3 systems </a:t>
            </a:r>
            <a:r>
              <a:rPr lang="en-US" sz="2400" dirty="0"/>
              <a:t>of ultra-cool M stars have mass constraints. All host compact rocky planets.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B11811-35BB-F447-95DC-DBC42988878D}"/>
              </a:ext>
            </a:extLst>
          </p:cNvPr>
          <p:cNvCxnSpPr>
            <a:cxnSpLocks/>
          </p:cNvCxnSpPr>
          <p:nvPr/>
        </p:nvCxnSpPr>
        <p:spPr>
          <a:xfrm flipV="1">
            <a:off x="4591663" y="1664449"/>
            <a:ext cx="0" cy="3783680"/>
          </a:xfrm>
          <a:prstGeom prst="line">
            <a:avLst/>
          </a:prstGeom>
          <a:ln w="31750">
            <a:solidFill>
              <a:srgbClr val="FF0000"/>
            </a:solidFill>
            <a:prstDash val="dash"/>
            <a:head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4377CAF-D01E-8D4D-89B6-E8EBE2468E96}"/>
              </a:ext>
            </a:extLst>
          </p:cNvPr>
          <p:cNvSpPr txBox="1"/>
          <p:nvPr/>
        </p:nvSpPr>
        <p:spPr>
          <a:xfrm>
            <a:off x="2055385" y="2346879"/>
            <a:ext cx="14641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HPF Survey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479A257-EC16-AA45-A6C7-A9C9AD623541}"/>
              </a:ext>
            </a:extLst>
          </p:cNvPr>
          <p:cNvCxnSpPr/>
          <p:nvPr/>
        </p:nvCxnSpPr>
        <p:spPr>
          <a:xfrm>
            <a:off x="1471421" y="2389328"/>
            <a:ext cx="3077497" cy="0"/>
          </a:xfrm>
          <a:prstGeom prst="straightConnector1">
            <a:avLst/>
          </a:prstGeom>
          <a:ln w="50800">
            <a:solidFill>
              <a:srgbClr val="FF0000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675124D-1B1C-C24B-B55D-A4F5A5EE361F}"/>
              </a:ext>
            </a:extLst>
          </p:cNvPr>
          <p:cNvSpPr txBox="1"/>
          <p:nvPr/>
        </p:nvSpPr>
        <p:spPr>
          <a:xfrm>
            <a:off x="0" y="6293811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How do the properties of planets orbiting mid-to-late M stars differ from hotter stars?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9EC8472-895B-AC41-8BD7-3024C3A3624D}"/>
              </a:ext>
            </a:extLst>
          </p:cNvPr>
          <p:cNvSpPr txBox="1"/>
          <p:nvPr/>
        </p:nvSpPr>
        <p:spPr>
          <a:xfrm>
            <a:off x="1546181" y="1608415"/>
            <a:ext cx="2146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Very low mass stars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EC66DE-603F-5949-8A74-57204B669A7E}"/>
              </a:ext>
            </a:extLst>
          </p:cNvPr>
          <p:cNvSpPr txBox="1"/>
          <p:nvPr/>
        </p:nvSpPr>
        <p:spPr>
          <a:xfrm>
            <a:off x="1373760" y="4388009"/>
            <a:ext cx="899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TRAPPIST-1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8E47DA1-C55B-794D-A58B-D2D76187579C}"/>
              </a:ext>
            </a:extLst>
          </p:cNvPr>
          <p:cNvSpPr txBox="1"/>
          <p:nvPr/>
        </p:nvSpPr>
        <p:spPr>
          <a:xfrm>
            <a:off x="2608036" y="4881977"/>
            <a:ext cx="10187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Teegarden’s star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41207DB-DD5D-4344-B81D-C6293CCCCDC8}"/>
              </a:ext>
            </a:extLst>
          </p:cNvPr>
          <p:cNvSpPr txBox="1"/>
          <p:nvPr/>
        </p:nvSpPr>
        <p:spPr>
          <a:xfrm>
            <a:off x="2931065" y="4310497"/>
            <a:ext cx="9234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GJ 1061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3A7B9D2-29C3-D04A-8E7D-3517360F2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3214" y="3624474"/>
            <a:ext cx="5842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486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613"/>
          <a:stretch/>
        </p:blipFill>
        <p:spPr>
          <a:xfrm>
            <a:off x="6514" y="1672918"/>
            <a:ext cx="4405116" cy="3511113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The Habitable-zone Planet Finder (HPF) is a </a:t>
            </a:r>
            <a:r>
              <a:rPr lang="en-US" sz="2200" dirty="0">
                <a:solidFill>
                  <a:schemeClr val="accent2"/>
                </a:solidFill>
              </a:rPr>
              <a:t>fiber-fed stabilized NIR spectrograph </a:t>
            </a:r>
            <a:r>
              <a:rPr lang="en-US" sz="2200" dirty="0"/>
              <a:t>on the 10m Hobby-Eberly Telescope 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45" y="1751666"/>
            <a:ext cx="1143507" cy="34946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80200" y="5362711"/>
            <a:ext cx="3783600" cy="1423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/>
              <a:t>RV precision: </a:t>
            </a:r>
            <a:r>
              <a:rPr lang="en-US" sz="2000" dirty="0"/>
              <a:t>~1m/s</a:t>
            </a:r>
          </a:p>
          <a:p>
            <a:pPr>
              <a:lnSpc>
                <a:spcPct val="150000"/>
              </a:lnSpc>
            </a:pPr>
            <a:r>
              <a:rPr lang="en-US" sz="2000" b="1" dirty="0"/>
              <a:t>Wavelength range: </a:t>
            </a:r>
            <a:r>
              <a:rPr lang="en-US" sz="2000" dirty="0"/>
              <a:t>810-1280nm</a:t>
            </a:r>
            <a:endParaRPr lang="en-US" sz="2000" b="1" dirty="0"/>
          </a:p>
          <a:p>
            <a:pPr>
              <a:lnSpc>
                <a:spcPct val="150000"/>
              </a:lnSpc>
            </a:pPr>
            <a:r>
              <a:rPr lang="en-US" sz="2000" b="1" dirty="0"/>
              <a:t>Resolution: </a:t>
            </a:r>
            <a:r>
              <a:rPr lang="en-US" sz="2000" dirty="0"/>
              <a:t>55,000</a:t>
            </a:r>
            <a:endParaRPr lang="en-US" sz="2000" b="1" dirty="0"/>
          </a:p>
        </p:txBody>
      </p:sp>
      <p:grpSp>
        <p:nvGrpSpPr>
          <p:cNvPr id="7" name="Group 6"/>
          <p:cNvGrpSpPr/>
          <p:nvPr/>
        </p:nvGrpSpPr>
        <p:grpSpPr>
          <a:xfrm>
            <a:off x="4288701" y="1813997"/>
            <a:ext cx="5124180" cy="3079525"/>
            <a:chOff x="-69985" y="4258360"/>
            <a:chExt cx="3803751" cy="264312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69985" y="4258360"/>
              <a:ext cx="3558703" cy="2643126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91000"/>
                </a:srgbClr>
              </a:outerShdw>
              <a:softEdge rad="0"/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267" y="6343681"/>
              <a:ext cx="550804" cy="517755"/>
            </a:xfrm>
            <a:prstGeom prst="rect">
              <a:avLst/>
            </a:prstGeom>
            <a:effectLst>
              <a:softEdge rad="38100"/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0804" y="6368384"/>
              <a:ext cx="511363" cy="514319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2505545" y="6532154"/>
              <a:ext cx="12282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10m HET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0334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028FA-407F-C643-B64B-648180BA9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solidFill>
                  <a:schemeClr val="accent2"/>
                </a:solidFill>
                <a:latin typeface="+mj-lt"/>
              </a:rPr>
              <a:t>The HPF Survey </a:t>
            </a:r>
            <a:r>
              <a:rPr lang="en-US" sz="2400" dirty="0">
                <a:latin typeface="+mj-lt"/>
              </a:rPr>
              <a:t>focuses on surveying 30-40 nearby mid-to-late M-dwarf stars within 25pc for terrestrial planets in the habitable-zone</a:t>
            </a:r>
          </a:p>
        </p:txBody>
      </p:sp>
      <p:pic>
        <p:nvPicPr>
          <p:cNvPr id="9" name="Picture 8" descr="Chart, scatter chart&#10;&#10;Description automatically generated">
            <a:extLst>
              <a:ext uri="{FF2B5EF4-FFF2-40B4-BE49-F238E27FC236}">
                <a16:creationId xmlns:a16="http://schemas.microsoft.com/office/drawing/2014/main" id="{420E7074-84A5-CB41-B97F-C5760DC623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036" y="789016"/>
            <a:ext cx="6599959" cy="52799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0095F5C-DBAA-344D-9A39-1A6E2B1560DF}"/>
              </a:ext>
            </a:extLst>
          </p:cNvPr>
          <p:cNvSpPr txBox="1"/>
          <p:nvPr/>
        </p:nvSpPr>
        <p:spPr>
          <a:xfrm>
            <a:off x="3352800" y="2580375"/>
            <a:ext cx="4892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1F7214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HZ</a:t>
            </a:r>
          </a:p>
        </p:txBody>
      </p:sp>
    </p:spTree>
    <p:extLst>
      <p:ext uri="{BB962C8B-B14F-4D97-AF65-F5344CB8AC3E}">
        <p14:creationId xmlns:p14="http://schemas.microsoft.com/office/powerpoint/2010/main" val="501568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76C47D2-EB75-D241-A8B4-C4D38FF20135}"/>
              </a:ext>
            </a:extLst>
          </p:cNvPr>
          <p:cNvSpPr txBox="1"/>
          <p:nvPr/>
        </p:nvSpPr>
        <p:spPr>
          <a:xfrm>
            <a:off x="0" y="6305750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These will be some of the best targets for direct imaging in the future</a:t>
            </a:r>
          </a:p>
        </p:txBody>
      </p:sp>
      <p:pic>
        <p:nvPicPr>
          <p:cNvPr id="10" name="Picture 9" descr="Chart, scatter chart&#10;&#10;Description automatically generated">
            <a:extLst>
              <a:ext uri="{FF2B5EF4-FFF2-40B4-BE49-F238E27FC236}">
                <a16:creationId xmlns:a16="http://schemas.microsoft.com/office/drawing/2014/main" id="{CC60920F-34CE-B240-AD1D-484054861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036" y="789016"/>
            <a:ext cx="6599959" cy="527996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1BC2A39-E113-2F45-A2AE-71D727D7CDF7}"/>
              </a:ext>
            </a:extLst>
          </p:cNvPr>
          <p:cNvSpPr txBox="1"/>
          <p:nvPr/>
        </p:nvSpPr>
        <p:spPr>
          <a:xfrm>
            <a:off x="3352800" y="2580375"/>
            <a:ext cx="4892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1F7214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HZ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0992176-8770-894A-ACD1-5EFAAC4FE986}"/>
              </a:ext>
            </a:extLst>
          </p:cNvPr>
          <p:cNvGrpSpPr/>
          <p:nvPr/>
        </p:nvGrpSpPr>
        <p:grpSpPr>
          <a:xfrm>
            <a:off x="7386966" y="2158331"/>
            <a:ext cx="1588195" cy="2711102"/>
            <a:chOff x="7350810" y="2137066"/>
            <a:chExt cx="1588195" cy="271110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D589E3A-E232-9B47-9A58-7AB391B8FB43}"/>
                </a:ext>
              </a:extLst>
            </p:cNvPr>
            <p:cNvGrpSpPr/>
            <p:nvPr/>
          </p:nvGrpSpPr>
          <p:grpSpPr>
            <a:xfrm>
              <a:off x="7350810" y="2137066"/>
              <a:ext cx="1588195" cy="1311055"/>
              <a:chOff x="7350810" y="2137066"/>
              <a:chExt cx="1588195" cy="1311055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FEB484AF-4ECF-E141-99E9-1E5AFEE175A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44314" t="22887" r="25552"/>
              <a:stretch/>
            </p:blipFill>
            <p:spPr>
              <a:xfrm>
                <a:off x="7350810" y="2137066"/>
                <a:ext cx="1521919" cy="1270668"/>
              </a:xfrm>
              <a:prstGeom prst="rect">
                <a:avLst/>
              </a:prstGeom>
              <a:ln w="31750">
                <a:solidFill>
                  <a:srgbClr val="FF0000"/>
                </a:solidFill>
              </a:ln>
            </p:spPr>
          </p:pic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6C2B170-6615-B549-961C-C60AC73A320B}"/>
                  </a:ext>
                </a:extLst>
              </p:cNvPr>
              <p:cNvSpPr txBox="1"/>
              <p:nvPr/>
            </p:nvSpPr>
            <p:spPr>
              <a:xfrm>
                <a:off x="8217333" y="3078789"/>
                <a:ext cx="72167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TMT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59EB9C7-0E8F-034D-A7CC-E321B9B51BE3}"/>
                </a:ext>
              </a:extLst>
            </p:cNvPr>
            <p:cNvGrpSpPr/>
            <p:nvPr/>
          </p:nvGrpSpPr>
          <p:grpSpPr>
            <a:xfrm>
              <a:off x="7350810" y="3593279"/>
              <a:ext cx="1547420" cy="1254889"/>
              <a:chOff x="7350810" y="3486362"/>
              <a:chExt cx="1547420" cy="1254889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9F834CC8-77C9-F846-B2BE-619F2C6C09D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757" t="-359" r="57993" b="-2"/>
              <a:stretch/>
            </p:blipFill>
            <p:spPr>
              <a:xfrm>
                <a:off x="7350810" y="3486362"/>
                <a:ext cx="1521919" cy="1208080"/>
              </a:xfrm>
              <a:prstGeom prst="rect">
                <a:avLst/>
              </a:prstGeom>
              <a:ln w="25400">
                <a:solidFill>
                  <a:srgbClr val="FF0000"/>
                </a:solidFill>
              </a:ln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CF32D99-71EA-014F-BF90-8F17ECE08B21}"/>
                  </a:ext>
                </a:extLst>
              </p:cNvPr>
              <p:cNvSpPr txBox="1"/>
              <p:nvPr/>
            </p:nvSpPr>
            <p:spPr>
              <a:xfrm>
                <a:off x="8287165" y="4371919"/>
                <a:ext cx="6110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ELT</a:t>
                </a:r>
              </a:p>
            </p:txBody>
          </p:sp>
        </p:grp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E199A463-1DB9-FE62-E57A-44C7D94D9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3872"/>
            <a:ext cx="9144000" cy="996347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accent2"/>
                </a:solidFill>
                <a:latin typeface="+mj-lt"/>
              </a:rPr>
              <a:t>The HPF Survey </a:t>
            </a:r>
            <a:r>
              <a:rPr lang="en-US" sz="2400" dirty="0">
                <a:latin typeface="+mj-lt"/>
              </a:rPr>
              <a:t>focuses on surveying 30-40 nearby mid-to-late M-dwarf stars within 25pc for terrestrial planets in the habitable-zone</a:t>
            </a:r>
          </a:p>
        </p:txBody>
      </p:sp>
    </p:spTree>
    <p:extLst>
      <p:ext uri="{BB962C8B-B14F-4D97-AF65-F5344CB8AC3E}">
        <p14:creationId xmlns:p14="http://schemas.microsoft.com/office/powerpoint/2010/main" val="4016493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hart, scatter chart&#10;&#10;Description automatically generated">
            <a:extLst>
              <a:ext uri="{FF2B5EF4-FFF2-40B4-BE49-F238E27FC236}">
                <a16:creationId xmlns:a16="http://schemas.microsoft.com/office/drawing/2014/main" id="{7001021C-A08D-F642-BC16-026FB3CE7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999" y="791869"/>
            <a:ext cx="6595110" cy="52760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B028FA-407F-C643-B64B-648180BA9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+mj-lt"/>
              </a:rPr>
              <a:t>The HPF survey is starting to provide </a:t>
            </a:r>
            <a:r>
              <a:rPr lang="en-US" sz="2400" dirty="0">
                <a:solidFill>
                  <a:schemeClr val="accent2"/>
                </a:solidFill>
                <a:latin typeface="+mj-lt"/>
              </a:rPr>
              <a:t>exciting planet candidates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5595B9-E8B3-1F45-B3E8-8B162C2FD921}"/>
              </a:ext>
            </a:extLst>
          </p:cNvPr>
          <p:cNvSpPr txBox="1"/>
          <p:nvPr/>
        </p:nvSpPr>
        <p:spPr>
          <a:xfrm>
            <a:off x="2743200" y="3501101"/>
            <a:ext cx="956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LHS 3154b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781CB6-9BEE-3C48-93A8-93ABA07AB400}"/>
              </a:ext>
            </a:extLst>
          </p:cNvPr>
          <p:cNvSpPr txBox="1"/>
          <p:nvPr/>
        </p:nvSpPr>
        <p:spPr>
          <a:xfrm>
            <a:off x="3352800" y="2580375"/>
            <a:ext cx="4892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1F7214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HZ</a:t>
            </a:r>
          </a:p>
        </p:txBody>
      </p:sp>
    </p:spTree>
    <p:extLst>
      <p:ext uri="{BB962C8B-B14F-4D97-AF65-F5344CB8AC3E}">
        <p14:creationId xmlns:p14="http://schemas.microsoft.com/office/powerpoint/2010/main" val="454449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110771E-BFC5-0240-8DD0-7328A609C1FD}"/>
              </a:ext>
            </a:extLst>
          </p:cNvPr>
          <p:cNvSpPr txBox="1"/>
          <p:nvPr/>
        </p:nvSpPr>
        <p:spPr>
          <a:xfrm>
            <a:off x="6046144" y="6580703"/>
            <a:ext cx="31956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Stefánsson et al. 2023 (in review, arXiv: 2303.13321)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E7A4349-3017-7349-8A7B-AC24DACF8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300" dirty="0">
                <a:latin typeface="+mj-lt"/>
              </a:rPr>
              <a:t>LHS 3154 b is </a:t>
            </a:r>
            <a:r>
              <a:rPr lang="en-US" sz="2300" dirty="0">
                <a:solidFill>
                  <a:schemeClr val="accent2"/>
                </a:solidFill>
                <a:latin typeface="+mj-lt"/>
              </a:rPr>
              <a:t>a Neptune-mass planet </a:t>
            </a:r>
            <a:r>
              <a:rPr lang="en-US" sz="2300" dirty="0">
                <a:latin typeface="+mj-lt"/>
              </a:rPr>
              <a:t>orbiting an inactive very-low mass star (0.11 MSun) at 16pc</a:t>
            </a:r>
            <a:endParaRPr lang="en-US" sz="2300" dirty="0">
              <a:solidFill>
                <a:schemeClr val="accent2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F41F0D-0CE6-948B-774B-63F1D25C04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848" y="1243974"/>
            <a:ext cx="7649993" cy="506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04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E84963-B041-4D4A-B46E-71607D034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169" y="955291"/>
            <a:ext cx="8834550" cy="51240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2752F2-AB0E-1248-B9DB-93C6183B62E7}"/>
              </a:ext>
            </a:extLst>
          </p:cNvPr>
          <p:cNvSpPr txBox="1"/>
          <p:nvPr/>
        </p:nvSpPr>
        <p:spPr>
          <a:xfrm>
            <a:off x="1152496" y="4215785"/>
            <a:ext cx="899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TRAPPIST-1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1CF0FE-9912-3947-A11A-411367BB4C2B}"/>
              </a:ext>
            </a:extLst>
          </p:cNvPr>
          <p:cNvSpPr txBox="1"/>
          <p:nvPr/>
        </p:nvSpPr>
        <p:spPr>
          <a:xfrm>
            <a:off x="2609704" y="4727954"/>
            <a:ext cx="10187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Teegarden’s star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23F22F-2618-1949-8350-3E0244FB2F0D}"/>
              </a:ext>
            </a:extLst>
          </p:cNvPr>
          <p:cNvSpPr txBox="1"/>
          <p:nvPr/>
        </p:nvSpPr>
        <p:spPr>
          <a:xfrm>
            <a:off x="2181730" y="3270527"/>
            <a:ext cx="1224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LHS 3154b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7882CA-2373-FD40-806D-B097B0F297D8}"/>
              </a:ext>
            </a:extLst>
          </p:cNvPr>
          <p:cNvSpPr txBox="1"/>
          <p:nvPr/>
        </p:nvSpPr>
        <p:spPr>
          <a:xfrm>
            <a:off x="2911381" y="4175099"/>
            <a:ext cx="9234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GJ 1061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E3144A-F1DD-D2E1-3DC5-36FC86995CA9}"/>
              </a:ext>
            </a:extLst>
          </p:cNvPr>
          <p:cNvSpPr txBox="1"/>
          <p:nvPr/>
        </p:nvSpPr>
        <p:spPr>
          <a:xfrm>
            <a:off x="6046144" y="6580703"/>
            <a:ext cx="31956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Stefánsson et al. 2023 (in review, arXiv: 2303.13321)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FEE9985-775D-442A-A1B2-88400C427D3B}"/>
              </a:ext>
            </a:extLst>
          </p:cNvPr>
          <p:cNvSpPr txBox="1"/>
          <p:nvPr/>
        </p:nvSpPr>
        <p:spPr>
          <a:xfrm>
            <a:off x="1417593" y="1135751"/>
            <a:ext cx="2146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Very low mass stars</a:t>
            </a:r>
          </a:p>
        </p:txBody>
      </p:sp>
    </p:spTree>
    <p:extLst>
      <p:ext uri="{BB962C8B-B14F-4D97-AF65-F5344CB8AC3E}">
        <p14:creationId xmlns:p14="http://schemas.microsoft.com/office/powerpoint/2010/main" val="1268378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05AA6-5909-56B1-7D49-A206D2A45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18032"/>
            <a:ext cx="9144000" cy="996347"/>
          </a:xfrm>
        </p:spPr>
        <p:txBody>
          <a:bodyPr>
            <a:normAutofit/>
          </a:bodyPr>
          <a:lstStyle/>
          <a:p>
            <a:r>
              <a:rPr lang="en-US" sz="2800" dirty="0"/>
              <a:t>LHS 3154b </a:t>
            </a:r>
            <a:r>
              <a:rPr lang="en-US" sz="2800" dirty="0">
                <a:solidFill>
                  <a:schemeClr val="accent2"/>
                </a:solidFill>
              </a:rPr>
              <a:t>high mass ratio </a:t>
            </a:r>
            <a:r>
              <a:rPr lang="en-US" sz="2800" dirty="0"/>
              <a:t>challenges current theories of planet formation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6DABB8-4667-CA90-955C-05913DD911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613" y="1655569"/>
            <a:ext cx="8032773" cy="50230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2203C3-18CA-424E-6B6C-6C49BB85AD5B}"/>
              </a:ext>
            </a:extLst>
          </p:cNvPr>
          <p:cNvSpPr txBox="1"/>
          <p:nvPr/>
        </p:nvSpPr>
        <p:spPr>
          <a:xfrm>
            <a:off x="6046144" y="6580708"/>
            <a:ext cx="31956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Stefánsson et al. 2023 (in review, arXiv: 2303.13321)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433D76-4E68-AA93-90C5-88FE58ABC2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7088" y="4018955"/>
            <a:ext cx="1473200" cy="6731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0FE2DD-1392-4260-1B90-B87716BE9C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7088" y="2737459"/>
            <a:ext cx="1473200" cy="6731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7177DE2-E3C7-6076-0CCE-58A315564C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0488" y="2038696"/>
            <a:ext cx="1473200" cy="6731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03F7A5-8926-2B72-DBC0-97C4052BC0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6956" y="3646686"/>
            <a:ext cx="1473200" cy="673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3F52492-D9A6-4C91-71D2-CE8D49EB69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742" y="3945042"/>
            <a:ext cx="1473200" cy="2335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6AEC4D0-BCDC-A098-7FF1-F771F1541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3920" y="4750601"/>
            <a:ext cx="736599" cy="1285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1AB9BDA-E403-411B-9DB9-8A236D67AC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7772" y="4860138"/>
            <a:ext cx="736599" cy="12858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49247F9-C302-2539-E67C-2CC84C94DA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5059" y="4967296"/>
            <a:ext cx="516149" cy="9010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46296A8-664E-2AA2-077F-B592E77306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1732" y="4891092"/>
            <a:ext cx="516149" cy="9010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3E6EC84-D921-A4A7-ADDC-B972371C3E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7078" y="3759216"/>
            <a:ext cx="10287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847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9A29F-439E-DEE1-38F6-3766A4FFA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did LHS 3154b form?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59669B-88BB-23ED-42BA-D0D8571D8B2B}"/>
              </a:ext>
            </a:extLst>
          </p:cNvPr>
          <p:cNvSpPr txBox="1"/>
          <p:nvPr/>
        </p:nvSpPr>
        <p:spPr>
          <a:xfrm>
            <a:off x="5115881" y="1631390"/>
            <a:ext cx="32347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Gravitational Instability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07ED6E-6CFF-555F-84C8-537AB0BCB3C6}"/>
              </a:ext>
            </a:extLst>
          </p:cNvPr>
          <p:cNvSpPr txBox="1"/>
          <p:nvPr/>
        </p:nvSpPr>
        <p:spPr>
          <a:xfrm>
            <a:off x="1230071" y="1633939"/>
            <a:ext cx="20077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Core Accretion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34D641-C6E4-C743-A569-698A5789BDA5}"/>
              </a:ext>
            </a:extLst>
          </p:cNvPr>
          <p:cNvSpPr txBox="1"/>
          <p:nvPr/>
        </p:nvSpPr>
        <p:spPr>
          <a:xfrm>
            <a:off x="5336974" y="5973328"/>
            <a:ext cx="2932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Massive </a:t>
            </a:r>
            <a:r>
              <a:rPr lang="en-US" sz="2000" dirty="0">
                <a:solidFill>
                  <a:schemeClr val="accent2"/>
                </a:solidFill>
              </a:rPr>
              <a:t>distant</a:t>
            </a:r>
            <a:r>
              <a:rPr lang="en-US" sz="2000" dirty="0"/>
              <a:t> planets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372FFA-FFB5-E2D0-CEE8-9DF52F27607A}"/>
              </a:ext>
            </a:extLst>
          </p:cNvPr>
          <p:cNvSpPr txBox="1"/>
          <p:nvPr/>
        </p:nvSpPr>
        <p:spPr>
          <a:xfrm>
            <a:off x="193597" y="5973328"/>
            <a:ext cx="4058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2"/>
                </a:solidFill>
              </a:rPr>
              <a:t>&lt;5 </a:t>
            </a:r>
            <a:r>
              <a:rPr lang="en-US" sz="2000" dirty="0" err="1">
                <a:solidFill>
                  <a:schemeClr val="accent2"/>
                </a:solidFill>
              </a:rPr>
              <a:t>MEarth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/>
              <a:t>planets 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DB84696-D435-BF6B-E021-4E80C31AB0C8}"/>
              </a:ext>
            </a:extLst>
          </p:cNvPr>
          <p:cNvGrpSpPr/>
          <p:nvPr/>
        </p:nvGrpSpPr>
        <p:grpSpPr>
          <a:xfrm>
            <a:off x="321455" y="2683508"/>
            <a:ext cx="3792846" cy="1891953"/>
            <a:chOff x="2263823" y="2600986"/>
            <a:chExt cx="4502742" cy="2246063"/>
          </a:xfrm>
        </p:grpSpPr>
        <p:sp>
          <p:nvSpPr>
            <p:cNvPr id="46" name="Trapezoid 45">
              <a:extLst>
                <a:ext uri="{FF2B5EF4-FFF2-40B4-BE49-F238E27FC236}">
                  <a16:creationId xmlns:a16="http://schemas.microsoft.com/office/drawing/2014/main" id="{DD8DA9DB-8AD4-935B-EB85-4BF2A2500F47}"/>
                </a:ext>
              </a:extLst>
            </p:cNvPr>
            <p:cNvSpPr/>
            <p:nvPr/>
          </p:nvSpPr>
          <p:spPr>
            <a:xfrm rot="16200000">
              <a:off x="4079430" y="2159915"/>
              <a:ext cx="2246063" cy="3128206"/>
            </a:xfrm>
            <a:prstGeom prst="trapezoid">
              <a:avLst>
                <a:gd name="adj" fmla="val 23793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softEdge rad="145132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D52F251F-72F8-58A0-21D0-F47F0F06BD10}"/>
                </a:ext>
              </a:extLst>
            </p:cNvPr>
            <p:cNvSpPr/>
            <p:nvPr/>
          </p:nvSpPr>
          <p:spPr>
            <a:xfrm>
              <a:off x="2263823" y="3114785"/>
              <a:ext cx="1241617" cy="1241617"/>
            </a:xfrm>
            <a:prstGeom prst="ellipse">
              <a:avLst/>
            </a:prstGeom>
            <a:gradFill flip="none" rotWithShape="1">
              <a:gsLst>
                <a:gs pos="18000">
                  <a:schemeClr val="accent4">
                    <a:lumMod val="45000"/>
                    <a:lumOff val="55000"/>
                  </a:schemeClr>
                </a:gs>
                <a:gs pos="100000">
                  <a:srgbClr val="C00000"/>
                </a:gs>
              </a:gsLst>
              <a:path path="circle">
                <a:fillToRect l="50000" t="50000" r="50000" b="50000"/>
              </a:path>
              <a:tileRect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rapezoid 47">
              <a:extLst>
                <a:ext uri="{FF2B5EF4-FFF2-40B4-BE49-F238E27FC236}">
                  <a16:creationId xmlns:a16="http://schemas.microsoft.com/office/drawing/2014/main" id="{2A3E93C5-C07D-3A3A-6C16-2081CE1E0FBC}"/>
                </a:ext>
              </a:extLst>
            </p:cNvPr>
            <p:cNvSpPr/>
            <p:nvPr/>
          </p:nvSpPr>
          <p:spPr>
            <a:xfrm rot="16200000">
              <a:off x="4731175" y="2181971"/>
              <a:ext cx="986687" cy="3084088"/>
            </a:xfrm>
            <a:prstGeom prst="trapezoid">
              <a:avLst>
                <a:gd name="adj" fmla="val 23793"/>
              </a:avLst>
            </a:prstGeom>
            <a:solidFill>
              <a:srgbClr val="FF0000">
                <a:alpha val="41558"/>
              </a:srgbClr>
            </a:solidFill>
            <a:ln>
              <a:noFill/>
            </a:ln>
            <a:effectLst>
              <a:softEdge rad="145132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D8B6BBB-B426-ACEF-D2DC-223432FD8E48}"/>
                </a:ext>
              </a:extLst>
            </p:cNvPr>
            <p:cNvSpPr txBox="1"/>
            <p:nvPr/>
          </p:nvSpPr>
          <p:spPr>
            <a:xfrm>
              <a:off x="5812909" y="2770775"/>
              <a:ext cx="657553" cy="584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accent5"/>
                  </a:solidFill>
                  <a:latin typeface="Futura Condensed Medium" panose="020B0602020204020303" pitchFamily="34" charset="-79"/>
                  <a:cs typeface="Futura Condensed Medium" panose="020B0602020204020303" pitchFamily="34" charset="-79"/>
                </a:rPr>
                <a:t>Gas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FCC22E3-CEA8-60C9-A676-BFDBE0F5ADC2}"/>
                </a:ext>
              </a:extLst>
            </p:cNvPr>
            <p:cNvSpPr txBox="1"/>
            <p:nvPr/>
          </p:nvSpPr>
          <p:spPr>
            <a:xfrm>
              <a:off x="5787783" y="3360894"/>
              <a:ext cx="893918" cy="694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C00000"/>
                  </a:solidFill>
                  <a:latin typeface="Futura Condensed Medium" panose="020B0602020204020303" pitchFamily="34" charset="-79"/>
                  <a:cs typeface="Futura Condensed Medium" panose="020B0602020204020303" pitchFamily="34" charset="-79"/>
                </a:rPr>
                <a:t>Dust</a:t>
              </a: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E5B48B5F-BF97-2644-9C67-42695DEDAE7F}"/>
                </a:ext>
              </a:extLst>
            </p:cNvPr>
            <p:cNvGrpSpPr/>
            <p:nvPr/>
          </p:nvGrpSpPr>
          <p:grpSpPr>
            <a:xfrm>
              <a:off x="3839972" y="3111673"/>
              <a:ext cx="884760" cy="790816"/>
              <a:chOff x="4459732" y="3203113"/>
              <a:chExt cx="884760" cy="790816"/>
            </a:xfrm>
          </p:grpSpPr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7502CC7E-949D-3073-707D-E01D7FF3516D}"/>
                  </a:ext>
                </a:extLst>
              </p:cNvPr>
              <p:cNvSpPr/>
              <p:nvPr/>
            </p:nvSpPr>
            <p:spPr>
              <a:xfrm>
                <a:off x="4828768" y="3546373"/>
                <a:ext cx="134505" cy="134505"/>
              </a:xfrm>
              <a:prstGeom prst="ellipse">
                <a:avLst/>
              </a:prstGeom>
              <a:solidFill>
                <a:schemeClr val="accent2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38211E50-DCC1-D2CD-CDAA-647BF868D045}"/>
                  </a:ext>
                </a:extLst>
              </p:cNvPr>
              <p:cNvGrpSpPr/>
              <p:nvPr/>
            </p:nvGrpSpPr>
            <p:grpSpPr>
              <a:xfrm>
                <a:off x="4459732" y="3203113"/>
                <a:ext cx="884760" cy="790816"/>
                <a:chOff x="3687240" y="3336661"/>
                <a:chExt cx="884760" cy="790816"/>
              </a:xfrm>
            </p:grpSpPr>
            <p:grpSp>
              <p:nvGrpSpPr>
                <p:cNvPr id="72" name="Group 71">
                  <a:extLst>
                    <a:ext uri="{FF2B5EF4-FFF2-40B4-BE49-F238E27FC236}">
                      <a16:creationId xmlns:a16="http://schemas.microsoft.com/office/drawing/2014/main" id="{ADF2BBF1-661E-3E72-2759-3E69D368340B}"/>
                    </a:ext>
                  </a:extLst>
                </p:cNvPr>
                <p:cNvGrpSpPr/>
                <p:nvPr/>
              </p:nvGrpSpPr>
              <p:grpSpPr>
                <a:xfrm>
                  <a:off x="3687240" y="3336661"/>
                  <a:ext cx="883205" cy="435531"/>
                  <a:chOff x="3687240" y="3275701"/>
                  <a:chExt cx="883205" cy="435531"/>
                </a:xfrm>
              </p:grpSpPr>
              <p:sp>
                <p:nvSpPr>
                  <p:cNvPr id="76" name="Arc 75">
                    <a:extLst>
                      <a:ext uri="{FF2B5EF4-FFF2-40B4-BE49-F238E27FC236}">
                        <a16:creationId xmlns:a16="http://schemas.microsoft.com/office/drawing/2014/main" id="{D3F44B46-E138-A054-DBAB-2A4FE1672E4D}"/>
                      </a:ext>
                    </a:extLst>
                  </p:cNvPr>
                  <p:cNvSpPr/>
                  <p:nvPr/>
                </p:nvSpPr>
                <p:spPr>
                  <a:xfrm rot="15299892">
                    <a:off x="4152662" y="3288866"/>
                    <a:ext cx="430948" cy="404617"/>
                  </a:xfrm>
                  <a:prstGeom prst="arc">
                    <a:avLst>
                      <a:gd name="adj1" fmla="val 16200000"/>
                      <a:gd name="adj2" fmla="val 20811269"/>
                    </a:avLst>
                  </a:prstGeom>
                  <a:ln w="38100">
                    <a:solidFill>
                      <a:schemeClr val="tx1"/>
                    </a:solidFill>
                    <a:head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7" name="Arc 76">
                    <a:extLst>
                      <a:ext uri="{FF2B5EF4-FFF2-40B4-BE49-F238E27FC236}">
                        <a16:creationId xmlns:a16="http://schemas.microsoft.com/office/drawing/2014/main" id="{ED0F68E8-4E9B-D28E-6C29-6F09623869E8}"/>
                      </a:ext>
                    </a:extLst>
                  </p:cNvPr>
                  <p:cNvSpPr/>
                  <p:nvPr/>
                </p:nvSpPr>
                <p:spPr>
                  <a:xfrm rot="6300108" flipH="1">
                    <a:off x="3674073" y="3293449"/>
                    <a:ext cx="430948" cy="404617"/>
                  </a:xfrm>
                  <a:prstGeom prst="arc">
                    <a:avLst>
                      <a:gd name="adj1" fmla="val 16200000"/>
                      <a:gd name="adj2" fmla="val 20811269"/>
                    </a:avLst>
                  </a:prstGeom>
                  <a:ln w="38100">
                    <a:solidFill>
                      <a:schemeClr val="tx1"/>
                    </a:solidFill>
                    <a:head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73" name="Group 72">
                  <a:extLst>
                    <a:ext uri="{FF2B5EF4-FFF2-40B4-BE49-F238E27FC236}">
                      <a16:creationId xmlns:a16="http://schemas.microsoft.com/office/drawing/2014/main" id="{BDAC66AC-161E-B5C2-2DFB-D6533563809D}"/>
                    </a:ext>
                  </a:extLst>
                </p:cNvPr>
                <p:cNvGrpSpPr/>
                <p:nvPr/>
              </p:nvGrpSpPr>
              <p:grpSpPr>
                <a:xfrm flipV="1">
                  <a:off x="3688794" y="3691946"/>
                  <a:ext cx="883206" cy="435531"/>
                  <a:chOff x="3687238" y="3275701"/>
                  <a:chExt cx="883206" cy="435531"/>
                </a:xfrm>
              </p:grpSpPr>
              <p:sp>
                <p:nvSpPr>
                  <p:cNvPr id="74" name="Arc 73">
                    <a:extLst>
                      <a:ext uri="{FF2B5EF4-FFF2-40B4-BE49-F238E27FC236}">
                        <a16:creationId xmlns:a16="http://schemas.microsoft.com/office/drawing/2014/main" id="{9081C858-2056-60FC-23E9-43EDAD221536}"/>
                      </a:ext>
                    </a:extLst>
                  </p:cNvPr>
                  <p:cNvSpPr/>
                  <p:nvPr/>
                </p:nvSpPr>
                <p:spPr>
                  <a:xfrm rot="15299892">
                    <a:off x="4152662" y="3288866"/>
                    <a:ext cx="430948" cy="404617"/>
                  </a:xfrm>
                  <a:prstGeom prst="arc">
                    <a:avLst>
                      <a:gd name="adj1" fmla="val 16200000"/>
                      <a:gd name="adj2" fmla="val 20811269"/>
                    </a:avLst>
                  </a:prstGeom>
                  <a:ln w="38100">
                    <a:solidFill>
                      <a:schemeClr val="tx1"/>
                    </a:solidFill>
                    <a:head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" name="Arc 74">
                    <a:extLst>
                      <a:ext uri="{FF2B5EF4-FFF2-40B4-BE49-F238E27FC236}">
                        <a16:creationId xmlns:a16="http://schemas.microsoft.com/office/drawing/2014/main" id="{12C96A73-68AE-FC71-BB43-02EE832B97B7}"/>
                      </a:ext>
                    </a:extLst>
                  </p:cNvPr>
                  <p:cNvSpPr/>
                  <p:nvPr/>
                </p:nvSpPr>
                <p:spPr>
                  <a:xfrm rot="6300108" flipH="1">
                    <a:off x="3674073" y="3293449"/>
                    <a:ext cx="430948" cy="404617"/>
                  </a:xfrm>
                  <a:prstGeom prst="arc">
                    <a:avLst>
                      <a:gd name="adj1" fmla="val 16200000"/>
                      <a:gd name="adj2" fmla="val 20811269"/>
                    </a:avLst>
                  </a:prstGeom>
                  <a:ln w="38100">
                    <a:solidFill>
                      <a:schemeClr val="tx1"/>
                    </a:solidFill>
                    <a:head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0BB9314B-E701-A219-C0FE-C6094E6094FB}"/>
                </a:ext>
              </a:extLst>
            </p:cNvPr>
            <p:cNvGrpSpPr/>
            <p:nvPr/>
          </p:nvGrpSpPr>
          <p:grpSpPr>
            <a:xfrm>
              <a:off x="4632452" y="3406313"/>
              <a:ext cx="884760" cy="790816"/>
              <a:chOff x="4459732" y="3203113"/>
              <a:chExt cx="884760" cy="790816"/>
            </a:xfrm>
          </p:grpSpPr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BAB811F9-AE74-8B17-90FA-49E18D325FC1}"/>
                  </a:ext>
                </a:extLst>
              </p:cNvPr>
              <p:cNvSpPr/>
              <p:nvPr/>
            </p:nvSpPr>
            <p:spPr>
              <a:xfrm>
                <a:off x="4828768" y="3546373"/>
                <a:ext cx="134505" cy="134505"/>
              </a:xfrm>
              <a:prstGeom prst="ellipse">
                <a:avLst/>
              </a:prstGeom>
              <a:solidFill>
                <a:schemeClr val="accent2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BD193C81-B20E-F1B8-7080-EE8888F171CC}"/>
                  </a:ext>
                </a:extLst>
              </p:cNvPr>
              <p:cNvGrpSpPr/>
              <p:nvPr/>
            </p:nvGrpSpPr>
            <p:grpSpPr>
              <a:xfrm>
                <a:off x="4459732" y="3203113"/>
                <a:ext cx="884760" cy="790816"/>
                <a:chOff x="3687240" y="3336661"/>
                <a:chExt cx="884760" cy="790816"/>
              </a:xfrm>
            </p:grpSpPr>
            <p:grpSp>
              <p:nvGrpSpPr>
                <p:cNvPr id="64" name="Group 63">
                  <a:extLst>
                    <a:ext uri="{FF2B5EF4-FFF2-40B4-BE49-F238E27FC236}">
                      <a16:creationId xmlns:a16="http://schemas.microsoft.com/office/drawing/2014/main" id="{BAA7C432-4FEB-B1E3-0E72-0BD217922614}"/>
                    </a:ext>
                  </a:extLst>
                </p:cNvPr>
                <p:cNvGrpSpPr/>
                <p:nvPr/>
              </p:nvGrpSpPr>
              <p:grpSpPr>
                <a:xfrm>
                  <a:off x="3687240" y="3336661"/>
                  <a:ext cx="883205" cy="435531"/>
                  <a:chOff x="3687240" y="3275701"/>
                  <a:chExt cx="883205" cy="435531"/>
                </a:xfrm>
              </p:grpSpPr>
              <p:sp>
                <p:nvSpPr>
                  <p:cNvPr id="68" name="Arc 67">
                    <a:extLst>
                      <a:ext uri="{FF2B5EF4-FFF2-40B4-BE49-F238E27FC236}">
                        <a16:creationId xmlns:a16="http://schemas.microsoft.com/office/drawing/2014/main" id="{1385F386-CF9E-BF7F-AEB7-878EE31D509C}"/>
                      </a:ext>
                    </a:extLst>
                  </p:cNvPr>
                  <p:cNvSpPr/>
                  <p:nvPr/>
                </p:nvSpPr>
                <p:spPr>
                  <a:xfrm rot="15299892">
                    <a:off x="4152662" y="3288866"/>
                    <a:ext cx="430948" cy="404617"/>
                  </a:xfrm>
                  <a:prstGeom prst="arc">
                    <a:avLst>
                      <a:gd name="adj1" fmla="val 16200000"/>
                      <a:gd name="adj2" fmla="val 20811269"/>
                    </a:avLst>
                  </a:prstGeom>
                  <a:ln w="38100">
                    <a:solidFill>
                      <a:schemeClr val="tx1"/>
                    </a:solidFill>
                    <a:head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9" name="Arc 68">
                    <a:extLst>
                      <a:ext uri="{FF2B5EF4-FFF2-40B4-BE49-F238E27FC236}">
                        <a16:creationId xmlns:a16="http://schemas.microsoft.com/office/drawing/2014/main" id="{2345E22D-1A2F-4939-4BEE-CEF0E5CB4D8A}"/>
                      </a:ext>
                    </a:extLst>
                  </p:cNvPr>
                  <p:cNvSpPr/>
                  <p:nvPr/>
                </p:nvSpPr>
                <p:spPr>
                  <a:xfrm rot="6300108" flipH="1">
                    <a:off x="3674073" y="3293449"/>
                    <a:ext cx="430948" cy="404617"/>
                  </a:xfrm>
                  <a:prstGeom prst="arc">
                    <a:avLst>
                      <a:gd name="adj1" fmla="val 16200000"/>
                      <a:gd name="adj2" fmla="val 20811269"/>
                    </a:avLst>
                  </a:prstGeom>
                  <a:ln w="38100">
                    <a:solidFill>
                      <a:schemeClr val="tx1"/>
                    </a:solidFill>
                    <a:head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5" name="Group 64">
                  <a:extLst>
                    <a:ext uri="{FF2B5EF4-FFF2-40B4-BE49-F238E27FC236}">
                      <a16:creationId xmlns:a16="http://schemas.microsoft.com/office/drawing/2014/main" id="{903A0DC3-3B59-53E5-678A-2DF8821A338D}"/>
                    </a:ext>
                  </a:extLst>
                </p:cNvPr>
                <p:cNvGrpSpPr/>
                <p:nvPr/>
              </p:nvGrpSpPr>
              <p:grpSpPr>
                <a:xfrm flipV="1">
                  <a:off x="3688794" y="3691946"/>
                  <a:ext cx="883206" cy="435531"/>
                  <a:chOff x="3687238" y="3275701"/>
                  <a:chExt cx="883206" cy="435531"/>
                </a:xfrm>
              </p:grpSpPr>
              <p:sp>
                <p:nvSpPr>
                  <p:cNvPr id="66" name="Arc 65">
                    <a:extLst>
                      <a:ext uri="{FF2B5EF4-FFF2-40B4-BE49-F238E27FC236}">
                        <a16:creationId xmlns:a16="http://schemas.microsoft.com/office/drawing/2014/main" id="{B638CFDD-09B8-5421-569E-50796152DA00}"/>
                      </a:ext>
                    </a:extLst>
                  </p:cNvPr>
                  <p:cNvSpPr/>
                  <p:nvPr/>
                </p:nvSpPr>
                <p:spPr>
                  <a:xfrm rot="15299892">
                    <a:off x="4152662" y="3288866"/>
                    <a:ext cx="430948" cy="404617"/>
                  </a:xfrm>
                  <a:prstGeom prst="arc">
                    <a:avLst>
                      <a:gd name="adj1" fmla="val 16200000"/>
                      <a:gd name="adj2" fmla="val 20811269"/>
                    </a:avLst>
                  </a:prstGeom>
                  <a:ln w="38100">
                    <a:solidFill>
                      <a:schemeClr val="tx1"/>
                    </a:solidFill>
                    <a:head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7" name="Arc 66">
                    <a:extLst>
                      <a:ext uri="{FF2B5EF4-FFF2-40B4-BE49-F238E27FC236}">
                        <a16:creationId xmlns:a16="http://schemas.microsoft.com/office/drawing/2014/main" id="{D6DD7C2B-0773-3F50-00DF-8FF0CEE516A4}"/>
                      </a:ext>
                    </a:extLst>
                  </p:cNvPr>
                  <p:cNvSpPr/>
                  <p:nvPr/>
                </p:nvSpPr>
                <p:spPr>
                  <a:xfrm rot="6300108" flipH="1">
                    <a:off x="3674073" y="3293449"/>
                    <a:ext cx="430948" cy="404617"/>
                  </a:xfrm>
                  <a:prstGeom prst="arc">
                    <a:avLst>
                      <a:gd name="adj1" fmla="val 16200000"/>
                      <a:gd name="adj2" fmla="val 20811269"/>
                    </a:avLst>
                  </a:prstGeom>
                  <a:ln w="38100">
                    <a:solidFill>
                      <a:schemeClr val="tx1"/>
                    </a:solidFill>
                    <a:head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3277AA4D-4CD1-4B21-CB39-1EA00C5C980F}"/>
                </a:ext>
              </a:extLst>
            </p:cNvPr>
            <p:cNvGrpSpPr/>
            <p:nvPr/>
          </p:nvGrpSpPr>
          <p:grpSpPr>
            <a:xfrm>
              <a:off x="5229030" y="3213269"/>
              <a:ext cx="884767" cy="790820"/>
              <a:chOff x="4314630" y="3203109"/>
              <a:chExt cx="884767" cy="790820"/>
            </a:xfrm>
          </p:grpSpPr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16A8F04B-EF79-07DF-BF56-951C8C00AE92}"/>
                  </a:ext>
                </a:extLst>
              </p:cNvPr>
              <p:cNvSpPr/>
              <p:nvPr/>
            </p:nvSpPr>
            <p:spPr>
              <a:xfrm>
                <a:off x="4683670" y="3546373"/>
                <a:ext cx="134505" cy="134505"/>
              </a:xfrm>
              <a:prstGeom prst="ellipse">
                <a:avLst/>
              </a:prstGeom>
              <a:solidFill>
                <a:schemeClr val="accent2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B3F47163-1A3B-5D9C-51F1-DEBFD0BA26C7}"/>
                  </a:ext>
                </a:extLst>
              </p:cNvPr>
              <p:cNvGrpSpPr/>
              <p:nvPr/>
            </p:nvGrpSpPr>
            <p:grpSpPr>
              <a:xfrm>
                <a:off x="4314630" y="3203109"/>
                <a:ext cx="884767" cy="790820"/>
                <a:chOff x="3542138" y="3336657"/>
                <a:chExt cx="884767" cy="790820"/>
              </a:xfrm>
            </p:grpSpPr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2E5B2A9C-D0CC-6A31-ED75-A20489156577}"/>
                    </a:ext>
                  </a:extLst>
                </p:cNvPr>
                <p:cNvGrpSpPr/>
                <p:nvPr/>
              </p:nvGrpSpPr>
              <p:grpSpPr>
                <a:xfrm>
                  <a:off x="3542138" y="3336657"/>
                  <a:ext cx="883209" cy="435535"/>
                  <a:chOff x="3542138" y="3275697"/>
                  <a:chExt cx="883209" cy="435535"/>
                </a:xfrm>
              </p:grpSpPr>
              <p:sp>
                <p:nvSpPr>
                  <p:cNvPr id="60" name="Arc 59">
                    <a:extLst>
                      <a:ext uri="{FF2B5EF4-FFF2-40B4-BE49-F238E27FC236}">
                        <a16:creationId xmlns:a16="http://schemas.microsoft.com/office/drawing/2014/main" id="{D823039D-7F70-1509-689E-21D7B064C393}"/>
                      </a:ext>
                    </a:extLst>
                  </p:cNvPr>
                  <p:cNvSpPr/>
                  <p:nvPr/>
                </p:nvSpPr>
                <p:spPr>
                  <a:xfrm rot="15299892">
                    <a:off x="4007564" y="3288863"/>
                    <a:ext cx="430949" cy="404617"/>
                  </a:xfrm>
                  <a:prstGeom prst="arc">
                    <a:avLst>
                      <a:gd name="adj1" fmla="val 16200000"/>
                      <a:gd name="adj2" fmla="val 20811269"/>
                    </a:avLst>
                  </a:prstGeom>
                  <a:ln w="38100">
                    <a:solidFill>
                      <a:schemeClr val="tx1"/>
                    </a:solidFill>
                    <a:head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1" name="Arc 60">
                    <a:extLst>
                      <a:ext uri="{FF2B5EF4-FFF2-40B4-BE49-F238E27FC236}">
                        <a16:creationId xmlns:a16="http://schemas.microsoft.com/office/drawing/2014/main" id="{04D395A7-3CF7-F650-492B-2BB8071A118E}"/>
                      </a:ext>
                    </a:extLst>
                  </p:cNvPr>
                  <p:cNvSpPr/>
                  <p:nvPr/>
                </p:nvSpPr>
                <p:spPr>
                  <a:xfrm rot="6300108" flipH="1">
                    <a:off x="3528972" y="3293449"/>
                    <a:ext cx="430949" cy="404617"/>
                  </a:xfrm>
                  <a:prstGeom prst="arc">
                    <a:avLst>
                      <a:gd name="adj1" fmla="val 16200000"/>
                      <a:gd name="adj2" fmla="val 20811269"/>
                    </a:avLst>
                  </a:prstGeom>
                  <a:ln w="38100">
                    <a:solidFill>
                      <a:schemeClr val="tx1"/>
                    </a:solidFill>
                    <a:head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41233840-3F2B-051E-0D69-60CDEA765CD8}"/>
                    </a:ext>
                  </a:extLst>
                </p:cNvPr>
                <p:cNvGrpSpPr/>
                <p:nvPr/>
              </p:nvGrpSpPr>
              <p:grpSpPr>
                <a:xfrm flipV="1">
                  <a:off x="3543697" y="3691947"/>
                  <a:ext cx="883208" cy="435530"/>
                  <a:chOff x="3542141" y="3275701"/>
                  <a:chExt cx="883208" cy="435530"/>
                </a:xfrm>
              </p:grpSpPr>
              <p:sp>
                <p:nvSpPr>
                  <p:cNvPr id="58" name="Arc 57">
                    <a:extLst>
                      <a:ext uri="{FF2B5EF4-FFF2-40B4-BE49-F238E27FC236}">
                        <a16:creationId xmlns:a16="http://schemas.microsoft.com/office/drawing/2014/main" id="{FD485B76-4C02-9419-795E-38F6A5EAAFDA}"/>
                      </a:ext>
                    </a:extLst>
                  </p:cNvPr>
                  <p:cNvSpPr/>
                  <p:nvPr/>
                </p:nvSpPr>
                <p:spPr>
                  <a:xfrm rot="15299892">
                    <a:off x="4007566" y="3288867"/>
                    <a:ext cx="430950" cy="404617"/>
                  </a:xfrm>
                  <a:prstGeom prst="arc">
                    <a:avLst>
                      <a:gd name="adj1" fmla="val 16200000"/>
                      <a:gd name="adj2" fmla="val 20811269"/>
                    </a:avLst>
                  </a:prstGeom>
                  <a:ln w="38100">
                    <a:solidFill>
                      <a:schemeClr val="tx1"/>
                    </a:solidFill>
                    <a:head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" name="Arc 58">
                    <a:extLst>
                      <a:ext uri="{FF2B5EF4-FFF2-40B4-BE49-F238E27FC236}">
                        <a16:creationId xmlns:a16="http://schemas.microsoft.com/office/drawing/2014/main" id="{C7D4E897-D24B-24DD-F9F4-9EB0F15F4654}"/>
                      </a:ext>
                    </a:extLst>
                  </p:cNvPr>
                  <p:cNvSpPr/>
                  <p:nvPr/>
                </p:nvSpPr>
                <p:spPr>
                  <a:xfrm rot="6300108" flipH="1">
                    <a:off x="3528975" y="3293448"/>
                    <a:ext cx="430949" cy="404617"/>
                  </a:xfrm>
                  <a:prstGeom prst="arc">
                    <a:avLst>
                      <a:gd name="adj1" fmla="val 16200000"/>
                      <a:gd name="adj2" fmla="val 20811269"/>
                    </a:avLst>
                  </a:prstGeom>
                  <a:ln w="38100">
                    <a:solidFill>
                      <a:schemeClr val="tx1"/>
                    </a:solidFill>
                    <a:head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158AB14-4975-C711-891D-7A89511EB9B8}"/>
              </a:ext>
            </a:extLst>
          </p:cNvPr>
          <p:cNvGrpSpPr/>
          <p:nvPr/>
        </p:nvGrpSpPr>
        <p:grpSpPr>
          <a:xfrm>
            <a:off x="4923183" y="2114548"/>
            <a:ext cx="3667555" cy="3094835"/>
            <a:chOff x="2112474" y="1814553"/>
            <a:chExt cx="4654091" cy="3927316"/>
          </a:xfrm>
        </p:grpSpPr>
        <p:sp>
          <p:nvSpPr>
            <p:cNvPr id="87" name="Trapezoid 86">
              <a:extLst>
                <a:ext uri="{FF2B5EF4-FFF2-40B4-BE49-F238E27FC236}">
                  <a16:creationId xmlns:a16="http://schemas.microsoft.com/office/drawing/2014/main" id="{BD394F95-CCD7-041F-47B2-C552BA2D0658}"/>
                </a:ext>
              </a:extLst>
            </p:cNvPr>
            <p:cNvSpPr/>
            <p:nvPr/>
          </p:nvSpPr>
          <p:spPr>
            <a:xfrm rot="16200000">
              <a:off x="3140128" y="2115432"/>
              <a:ext cx="3927316" cy="3325558"/>
            </a:xfrm>
            <a:prstGeom prst="trapezoid">
              <a:avLst>
                <a:gd name="adj" fmla="val 23793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softEdge rad="145132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8913DF86-62A8-877D-0C71-43B3C3B7D51B}"/>
                </a:ext>
              </a:extLst>
            </p:cNvPr>
            <p:cNvSpPr/>
            <p:nvPr/>
          </p:nvSpPr>
          <p:spPr>
            <a:xfrm>
              <a:off x="2112474" y="3114785"/>
              <a:ext cx="1241617" cy="1241617"/>
            </a:xfrm>
            <a:prstGeom prst="ellipse">
              <a:avLst/>
            </a:prstGeom>
            <a:gradFill flip="none" rotWithShape="1">
              <a:gsLst>
                <a:gs pos="18000">
                  <a:schemeClr val="accent4">
                    <a:lumMod val="45000"/>
                    <a:lumOff val="55000"/>
                  </a:schemeClr>
                </a:gs>
                <a:gs pos="100000">
                  <a:srgbClr val="C00000"/>
                </a:gs>
              </a:gsLst>
              <a:path path="circle">
                <a:fillToRect l="50000" t="50000" r="50000" b="50000"/>
              </a:path>
              <a:tileRect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rapezoid 88">
              <a:extLst>
                <a:ext uri="{FF2B5EF4-FFF2-40B4-BE49-F238E27FC236}">
                  <a16:creationId xmlns:a16="http://schemas.microsoft.com/office/drawing/2014/main" id="{67581859-A0F0-F3C0-956A-98987FD8AA13}"/>
                </a:ext>
              </a:extLst>
            </p:cNvPr>
            <p:cNvSpPr/>
            <p:nvPr/>
          </p:nvSpPr>
          <p:spPr>
            <a:xfrm rot="16200000">
              <a:off x="4321148" y="2151804"/>
              <a:ext cx="1607338" cy="3233041"/>
            </a:xfrm>
            <a:prstGeom prst="trapezoid">
              <a:avLst>
                <a:gd name="adj" fmla="val 23793"/>
              </a:avLst>
            </a:prstGeom>
            <a:solidFill>
              <a:srgbClr val="FF0000">
                <a:alpha val="41558"/>
              </a:srgbClr>
            </a:solidFill>
            <a:ln>
              <a:noFill/>
            </a:ln>
            <a:effectLst>
              <a:softEdge rad="145132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F55311E-AE3D-CB00-713F-BDB595169F15}"/>
                </a:ext>
              </a:extLst>
            </p:cNvPr>
            <p:cNvSpPr txBox="1"/>
            <p:nvPr/>
          </p:nvSpPr>
          <p:spPr>
            <a:xfrm>
              <a:off x="4864101" y="2522866"/>
              <a:ext cx="65755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accent5"/>
                  </a:solidFill>
                  <a:latin typeface="Futura Condensed Medium" panose="020B0602020204020303" pitchFamily="34" charset="-79"/>
                  <a:cs typeface="Futura Condensed Medium" panose="020B0602020204020303" pitchFamily="34" charset="-79"/>
                </a:rPr>
                <a:t>Gas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D352E7B6-D76B-7572-6246-E1A3259F9E30}"/>
                </a:ext>
              </a:extLst>
            </p:cNvPr>
            <p:cNvSpPr txBox="1"/>
            <p:nvPr/>
          </p:nvSpPr>
          <p:spPr>
            <a:xfrm>
              <a:off x="4765380" y="3475936"/>
              <a:ext cx="978123" cy="742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C00000"/>
                  </a:solidFill>
                  <a:latin typeface="Futura Condensed Medium" panose="020B0602020204020303" pitchFamily="34" charset="-79"/>
                  <a:cs typeface="Futura Condensed Medium" panose="020B0602020204020303" pitchFamily="34" charset="-79"/>
                </a:rPr>
                <a:t>Dust</a:t>
              </a:r>
            </a:p>
          </p:txBody>
        </p: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30D1D1A5-1C52-9B1B-3BC0-B4DDFE6E47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08911" y="4196408"/>
              <a:ext cx="0" cy="83562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B1CB0479-7077-1FA0-E741-2599C5B0FF86}"/>
                </a:ext>
              </a:extLst>
            </p:cNvPr>
            <p:cNvCxnSpPr>
              <a:cxnSpLocks/>
            </p:cNvCxnSpPr>
            <p:nvPr/>
          </p:nvCxnSpPr>
          <p:spPr>
            <a:xfrm>
              <a:off x="6197699" y="2502840"/>
              <a:ext cx="0" cy="81343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C1606232-5FF8-42AD-CC60-43F77F723D64}"/>
                </a:ext>
              </a:extLst>
            </p:cNvPr>
            <p:cNvSpPr/>
            <p:nvPr/>
          </p:nvSpPr>
          <p:spPr>
            <a:xfrm rot="21204660">
              <a:off x="5903103" y="3441583"/>
              <a:ext cx="632056" cy="632056"/>
            </a:xfrm>
            <a:prstGeom prst="ellipse">
              <a:avLst/>
            </a:prstGeom>
            <a:gradFill flip="none" rotWithShape="1">
              <a:gsLst>
                <a:gs pos="0">
                  <a:schemeClr val="tx1"/>
                </a:gs>
                <a:gs pos="60000">
                  <a:srgbClr val="7030A0"/>
                </a:gs>
              </a:gsLst>
              <a:path path="circle">
                <a:fillToRect l="50000" t="50000" r="50000" b="50000"/>
              </a:path>
              <a:tileRect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49D402E2-DA6E-3CFD-8AF8-57E2DF8A4E9F}"/>
              </a:ext>
            </a:extLst>
          </p:cNvPr>
          <p:cNvSpPr txBox="1"/>
          <p:nvPr/>
        </p:nvSpPr>
        <p:spPr>
          <a:xfrm>
            <a:off x="-364815" y="5603996"/>
            <a:ext cx="4649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Outcomes around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C00000"/>
                </a:solidFill>
              </a:rPr>
              <a:t>0.1 MSun </a:t>
            </a:r>
            <a:r>
              <a:rPr lang="en-US" sz="1800" dirty="0"/>
              <a:t>stars: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13A73143-4970-95D7-D921-87BCEC110059}"/>
              </a:ext>
            </a:extLst>
          </p:cNvPr>
          <p:cNvSpPr txBox="1"/>
          <p:nvPr/>
        </p:nvSpPr>
        <p:spPr>
          <a:xfrm>
            <a:off x="4572000" y="5603996"/>
            <a:ext cx="4649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Outcomes around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C00000"/>
                </a:solidFill>
              </a:rPr>
              <a:t>0.1 MSun </a:t>
            </a:r>
            <a:r>
              <a:rPr lang="en-US" sz="1800" dirty="0"/>
              <a:t>stars:</a:t>
            </a:r>
          </a:p>
        </p:txBody>
      </p:sp>
    </p:spTree>
    <p:extLst>
      <p:ext uri="{BB962C8B-B14F-4D97-AF65-F5344CB8AC3E}">
        <p14:creationId xmlns:p14="http://schemas.microsoft.com/office/powerpoint/2010/main" val="784647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1"/>
      <p:bldP spid="15" grpId="0"/>
      <p:bldP spid="98" grpId="0"/>
      <p:bldP spid="99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044CE1C6-E26F-6A8E-9D8C-B3E82E222A02}"/>
              </a:ext>
            </a:extLst>
          </p:cNvPr>
          <p:cNvGrpSpPr/>
          <p:nvPr/>
        </p:nvGrpSpPr>
        <p:grpSpPr>
          <a:xfrm>
            <a:off x="489192" y="670585"/>
            <a:ext cx="8360220" cy="5270304"/>
            <a:chOff x="489192" y="1260512"/>
            <a:chExt cx="8360220" cy="527030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5523374-1F2C-9B9B-DA6A-DD34D6AD54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555" t="8468" r="48769" b="45605"/>
            <a:stretch/>
          </p:blipFill>
          <p:spPr>
            <a:xfrm>
              <a:off x="489192" y="1390492"/>
              <a:ext cx="8165615" cy="4564443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926D598-434F-E51E-0D31-03331AC06A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/>
            </a:blip>
            <a:srcRect l="50841" t="92672" r="9043" b="917"/>
            <a:stretch/>
          </p:blipFill>
          <p:spPr>
            <a:xfrm>
              <a:off x="1558761" y="5894479"/>
              <a:ext cx="7162046" cy="636337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016B1A1-E7A3-FBD4-5BC0-2A9CAF1E0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00709" y="2126996"/>
              <a:ext cx="4200030" cy="40838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535DEB3-6114-8B45-D4F0-A11A60BAA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91599" y="2901714"/>
              <a:ext cx="1161375" cy="3048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4BCFCEA-B0B6-4D01-CDE7-531806EE0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32319" y="2652029"/>
              <a:ext cx="2008700" cy="3048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DE03F0B-7796-F356-A634-E5413C6995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42754" y="2123292"/>
              <a:ext cx="2524758" cy="1932169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B4A5B30-93AF-0C88-D75D-9B3538521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33512" y="1760680"/>
              <a:ext cx="215900" cy="4324235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276D51F-FD96-8B71-10EC-48FDF83DCE81}"/>
                </a:ext>
              </a:extLst>
            </p:cNvPr>
            <p:cNvSpPr txBox="1"/>
            <p:nvPr/>
          </p:nvSpPr>
          <p:spPr>
            <a:xfrm>
              <a:off x="1705422" y="2547890"/>
              <a:ext cx="18925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Futura Condensed Medium" panose="020B0602020204020303" pitchFamily="34" charset="-79"/>
                  <a:cs typeface="Futura Condensed Medium" panose="020B0602020204020303" pitchFamily="34" charset="-79"/>
                </a:rPr>
                <a:t>Close-in Neptunes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B4398D4-4E3A-7162-629A-84E67A17B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72275" y="2274817"/>
              <a:ext cx="1657966" cy="682012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E458214-E810-8BCB-5FBB-6412446AE198}"/>
                </a:ext>
              </a:extLst>
            </p:cNvPr>
            <p:cNvSpPr txBox="1"/>
            <p:nvPr/>
          </p:nvSpPr>
          <p:spPr>
            <a:xfrm>
              <a:off x="6576018" y="2380522"/>
              <a:ext cx="14542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Nominal M</a:t>
              </a:r>
              <a:r>
                <a:rPr lang="en-US" sz="2000" baseline="-25000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dust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79C78B9-FE17-372D-6634-B92C2A0C0B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348390" y="2123292"/>
              <a:ext cx="2236726" cy="931969"/>
            </a:xfrm>
            <a:prstGeom prst="rect">
              <a:avLst/>
            </a:prstGeom>
            <a:effectLst>
              <a:glow>
                <a:schemeClr val="accent1"/>
              </a:glow>
            </a:effec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20ED763-418B-EA6D-F2D4-1D52F6480DC7}"/>
                </a:ext>
              </a:extLst>
            </p:cNvPr>
            <p:cNvSpPr txBox="1"/>
            <p:nvPr/>
          </p:nvSpPr>
          <p:spPr>
            <a:xfrm>
              <a:off x="6659118" y="2369468"/>
              <a:ext cx="14008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>
                  <a:latin typeface="Futura Condensed Medium" panose="020B0602020204020303" pitchFamily="34" charset="-79"/>
                  <a:cs typeface="Futura Condensed Medium" panose="020B0602020204020303" pitchFamily="34" charset="-79"/>
                </a:rPr>
                <a:t>Nominal M</a:t>
              </a:r>
              <a:r>
                <a:rPr lang="en-US" sz="2200" baseline="-25000" dirty="0">
                  <a:latin typeface="Futura Condensed Medium" panose="020B0602020204020303" pitchFamily="34" charset="-79"/>
                  <a:cs typeface="Futura Condensed Medium" panose="020B0602020204020303" pitchFamily="34" charset="-79"/>
                </a:rPr>
                <a:t>dust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25DFAFE5-C5A6-0F7A-5E3B-94894028E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780798" y="3094584"/>
              <a:ext cx="1463847" cy="372866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46C25E2-0736-8DDE-2987-7BE5215B0857}"/>
                </a:ext>
              </a:extLst>
            </p:cNvPr>
            <p:cNvSpPr txBox="1"/>
            <p:nvPr/>
          </p:nvSpPr>
          <p:spPr>
            <a:xfrm>
              <a:off x="3578873" y="3089833"/>
              <a:ext cx="103746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  <a:latin typeface="Futura Condensed Medium" panose="020B0602020204020303" pitchFamily="34" charset="-79"/>
                  <a:cs typeface="Futura Condensed Medium" panose="020B0602020204020303" pitchFamily="34" charset="-79"/>
                </a:rPr>
                <a:t>LHS 3154b</a:t>
              </a:r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CECD35F4-909B-4C0E-8281-04FF6F42B6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90297" y="1260512"/>
              <a:ext cx="7112905" cy="735067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CF4BF44E-388E-4FCC-1DC6-4F432740E915}"/>
              </a:ext>
            </a:extLst>
          </p:cNvPr>
          <p:cNvSpPr txBox="1"/>
          <p:nvPr/>
        </p:nvSpPr>
        <p:spPr>
          <a:xfrm>
            <a:off x="6046144" y="6580703"/>
            <a:ext cx="31956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Stefánsson et al. 2023 (in review, arXiv: 2303.13321)</a:t>
            </a: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F313041A-A12E-DB4C-C9D1-0B12E0185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3872"/>
            <a:ext cx="9144000" cy="996347"/>
          </a:xfrm>
        </p:spPr>
        <p:txBody>
          <a:bodyPr>
            <a:normAutofit/>
          </a:bodyPr>
          <a:lstStyle/>
          <a:p>
            <a:r>
              <a:rPr lang="en-US" sz="2800" dirty="0"/>
              <a:t>To form LHS 3154b via core-accretion requires massive protoplanetary disk dust masses</a:t>
            </a:r>
          </a:p>
        </p:txBody>
      </p:sp>
    </p:spTree>
    <p:extLst>
      <p:ext uri="{BB962C8B-B14F-4D97-AF65-F5344CB8AC3E}">
        <p14:creationId xmlns:p14="http://schemas.microsoft.com/office/powerpoint/2010/main" val="25540022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6AAB69C8-B838-29E7-B43D-1EC097278903}"/>
              </a:ext>
            </a:extLst>
          </p:cNvPr>
          <p:cNvGrpSpPr/>
          <p:nvPr/>
        </p:nvGrpSpPr>
        <p:grpSpPr>
          <a:xfrm>
            <a:off x="489192" y="670574"/>
            <a:ext cx="8214010" cy="5260472"/>
            <a:chOff x="489192" y="1270344"/>
            <a:chExt cx="8214010" cy="526047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E367C26-D25C-684B-2465-706F75CDF5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/>
            </a:blip>
            <a:srcRect l="50841" t="53765" r="9043" b="917"/>
            <a:stretch/>
          </p:blipFill>
          <p:spPr>
            <a:xfrm>
              <a:off x="1539097" y="2032839"/>
              <a:ext cx="7162046" cy="4497977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9964D10-2F30-63A6-C696-49DE47ACD5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555" t="8468" r="88462" b="45605"/>
            <a:stretch/>
          </p:blipFill>
          <p:spPr>
            <a:xfrm>
              <a:off x="489192" y="1390492"/>
              <a:ext cx="1069569" cy="4564443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7298D88-ABF9-C9B5-C20E-0A8CDB6F39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00462" y="2143623"/>
              <a:ext cx="4426526" cy="372866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D47ABDF-060E-F0B5-CA2F-A6E7C600A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75010" y="1675652"/>
              <a:ext cx="7079797" cy="37286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048DF1F-39B2-A942-77B6-65A340E33E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555" t="8468" r="48769" b="85069"/>
            <a:stretch/>
          </p:blipFill>
          <p:spPr>
            <a:xfrm>
              <a:off x="489192" y="1390492"/>
              <a:ext cx="8165615" cy="64234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D76FB55-4FD3-EB43-EF16-E8156FCB65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29424" y="2265003"/>
              <a:ext cx="1664171" cy="728228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83ACE17-C4CD-9333-4058-ADBAAB6DA24E}"/>
                </a:ext>
              </a:extLst>
            </p:cNvPr>
            <p:cNvGrpSpPr/>
            <p:nvPr/>
          </p:nvGrpSpPr>
          <p:grpSpPr>
            <a:xfrm>
              <a:off x="6348390" y="2123292"/>
              <a:ext cx="2236726" cy="931969"/>
              <a:chOff x="6367460" y="2420334"/>
              <a:chExt cx="2236726" cy="931969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4C0475E5-160A-2DF1-D02D-08E5846639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6367460" y="2420334"/>
                <a:ext cx="2236726" cy="931969"/>
              </a:xfrm>
              <a:prstGeom prst="rect">
                <a:avLst/>
              </a:prstGeom>
              <a:effectLst>
                <a:glow>
                  <a:schemeClr val="accent1"/>
                </a:glow>
              </a:effectLst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D918B12-CC6F-1AC3-911E-0AD044350E05}"/>
                  </a:ext>
                </a:extLst>
              </p:cNvPr>
              <p:cNvSpPr txBox="1"/>
              <p:nvPr/>
            </p:nvSpPr>
            <p:spPr>
              <a:xfrm>
                <a:off x="6678188" y="2666510"/>
                <a:ext cx="1822615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dirty="0">
                    <a:latin typeface="Futura Condensed Medium" panose="020B0602020204020303" pitchFamily="34" charset="-79"/>
                    <a:cs typeface="Futura Condensed Medium" panose="020B0602020204020303" pitchFamily="34" charset="-79"/>
                  </a:rPr>
                  <a:t>Nominal M</a:t>
                </a:r>
                <a:r>
                  <a:rPr lang="en-US" sz="2200" baseline="-25000" dirty="0">
                    <a:latin typeface="Futura Condensed Medium" panose="020B0602020204020303" pitchFamily="34" charset="-79"/>
                    <a:cs typeface="Futura Condensed Medium" panose="020B0602020204020303" pitchFamily="34" charset="-79"/>
                  </a:rPr>
                  <a:t>dust </a:t>
                </a:r>
                <a:r>
                  <a:rPr lang="en-US" sz="2200" dirty="0">
                    <a:latin typeface="Futura Condensed Medium" panose="020B0602020204020303" pitchFamily="34" charset="-79"/>
                    <a:cs typeface="Futura Condensed Medium" panose="020B0602020204020303" pitchFamily="34" charset="-79"/>
                  </a:rPr>
                  <a:t>x 10</a:t>
                </a:r>
                <a:endParaRPr lang="en-US" sz="2200" baseline="-25000" dirty="0">
                  <a:latin typeface="Futura Condensed Medium" panose="020B0602020204020303" pitchFamily="34" charset="-79"/>
                  <a:cs typeface="Futura Condensed Medium" panose="020B0602020204020303" pitchFamily="34" charset="-79"/>
                </a:endParaRP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73994F2-C8F1-B792-DC3E-7ADAC3AE0974}"/>
                </a:ext>
              </a:extLst>
            </p:cNvPr>
            <p:cNvSpPr txBox="1"/>
            <p:nvPr/>
          </p:nvSpPr>
          <p:spPr>
            <a:xfrm>
              <a:off x="1705422" y="2547890"/>
              <a:ext cx="18925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Futura Condensed Medium" panose="020B0602020204020303" pitchFamily="34" charset="-79"/>
                  <a:cs typeface="Futura Condensed Medium" panose="020B0602020204020303" pitchFamily="34" charset="-79"/>
                </a:rPr>
                <a:t>Close-in Neptunes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2F68757-D756-F1F6-7989-D846C33199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80799" y="3094584"/>
              <a:ext cx="1079400" cy="372866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BCEE79D-CE59-EC6A-858C-8862E55696FB}"/>
                </a:ext>
              </a:extLst>
            </p:cNvPr>
            <p:cNvSpPr txBox="1"/>
            <p:nvPr/>
          </p:nvSpPr>
          <p:spPr>
            <a:xfrm>
              <a:off x="3578873" y="3089833"/>
              <a:ext cx="103746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  <a:latin typeface="Futura Condensed Medium" panose="020B0602020204020303" pitchFamily="34" charset="-79"/>
                  <a:cs typeface="Futura Condensed Medium" panose="020B0602020204020303" pitchFamily="34" charset="-79"/>
                </a:rPr>
                <a:t>LHS 3154b</a:t>
              </a: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1F8C8F4-7FCC-926A-82B9-44330E534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90297" y="1270344"/>
              <a:ext cx="7112905" cy="735067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00F2AC0-D969-12DE-23E4-FDDAD9223916}"/>
              </a:ext>
            </a:extLst>
          </p:cNvPr>
          <p:cNvSpPr txBox="1"/>
          <p:nvPr/>
        </p:nvSpPr>
        <p:spPr>
          <a:xfrm>
            <a:off x="6046144" y="6580703"/>
            <a:ext cx="31956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Stefánsson et al. 2023 (in review, arXiv: 2303.13321)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CC53363-333D-1D7F-BF1C-782CA0EAE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3872"/>
            <a:ext cx="9144000" cy="996347"/>
          </a:xfrm>
        </p:spPr>
        <p:txBody>
          <a:bodyPr>
            <a:normAutofit/>
          </a:bodyPr>
          <a:lstStyle/>
          <a:p>
            <a:r>
              <a:rPr lang="en-US" sz="2800" dirty="0"/>
              <a:t>To form LHS 3154b via core-accretion requires massive protoplanetary disk dust masses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itle 1">
                <a:extLst>
                  <a:ext uri="{FF2B5EF4-FFF2-40B4-BE49-F238E27FC236}">
                    <a16:creationId xmlns:a16="http://schemas.microsoft.com/office/drawing/2014/main" id="{C2F94597-013C-4C04-165E-43DAFF23587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0" y="6089543"/>
                <a:ext cx="9144000" cy="469170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2100" dirty="0"/>
                  <a:t>Simulated frequency (~3%) agrees with </a:t>
                </a:r>
                <a:r>
                  <a:rPr lang="en-US" sz="2100" dirty="0">
                    <a:solidFill>
                      <a:schemeClr val="accent2"/>
                    </a:solidFill>
                  </a:rPr>
                  <a:t>occurrence rate </a:t>
                </a:r>
                <a:r>
                  <a:rPr lang="en-US" sz="2100" dirty="0"/>
                  <a:t>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1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b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sub>
                      <m:sup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+8</m:t>
                        </m:r>
                      </m:sup>
                    </m:sSubSup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US" sz="2100" dirty="0"/>
                  <a:t> from HPF survey</a:t>
                </a:r>
              </a:p>
            </p:txBody>
          </p:sp>
        </mc:Choice>
        <mc:Fallback>
          <p:sp>
            <p:nvSpPr>
              <p:cNvPr id="27" name="Title 1">
                <a:extLst>
                  <a:ext uri="{FF2B5EF4-FFF2-40B4-BE49-F238E27FC236}">
                    <a16:creationId xmlns:a16="http://schemas.microsoft.com/office/drawing/2014/main" id="{C2F94597-013C-4C04-165E-43DAFF2358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089543"/>
                <a:ext cx="9144000" cy="469170"/>
              </a:xfrm>
              <a:prstGeom prst="rect">
                <a:avLst/>
              </a:prstGeom>
              <a:blipFill>
                <a:blip r:embed="rId9"/>
                <a:stretch>
                  <a:fillRect l="-833" t="-13158" r="-417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3245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Summary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92048" y="6257047"/>
            <a:ext cx="18109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Thank you!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3128E8-0A95-F34E-AAC9-261D93BD925C}"/>
              </a:ext>
            </a:extLst>
          </p:cNvPr>
          <p:cNvSpPr/>
          <p:nvPr/>
        </p:nvSpPr>
        <p:spPr>
          <a:xfrm>
            <a:off x="2039504" y="3125630"/>
            <a:ext cx="70827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To form LHS 3154b via core-accretion requires massive protoplanetary disk dust masses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9C82EC-82DD-4C18-D172-B79DE1A52809}"/>
              </a:ext>
            </a:extLst>
          </p:cNvPr>
          <p:cNvSpPr/>
          <p:nvPr/>
        </p:nvSpPr>
        <p:spPr>
          <a:xfrm>
            <a:off x="2017732" y="4785136"/>
            <a:ext cx="71262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The HPF Survey </a:t>
            </a:r>
            <a:r>
              <a:rPr lang="en-US" sz="2400" dirty="0"/>
              <a:t>is ongoing—stay tuned for other exciting detections !</a:t>
            </a:r>
          </a:p>
        </p:txBody>
      </p:sp>
      <p:pic>
        <p:nvPicPr>
          <p:cNvPr id="6" name="Picture 5" descr="A planet and the sun in space&#10;&#10;Description automatically generated">
            <a:extLst>
              <a:ext uri="{FF2B5EF4-FFF2-40B4-BE49-F238E27FC236}">
                <a16:creationId xmlns:a16="http://schemas.microsoft.com/office/drawing/2014/main" id="{CABF2D2F-D391-077B-37BA-739F04591E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326" y="998441"/>
            <a:ext cx="1682895" cy="12618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603B17C-4200-3628-25B7-3B282AB0C9AA}"/>
              </a:ext>
            </a:extLst>
          </p:cNvPr>
          <p:cNvSpPr txBox="1"/>
          <p:nvPr/>
        </p:nvSpPr>
        <p:spPr>
          <a:xfrm>
            <a:off x="2061276" y="1213847"/>
            <a:ext cx="7082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LHS 3154b is the only </a:t>
            </a:r>
            <a:r>
              <a:rPr lang="en-US" sz="2400" dirty="0">
                <a:solidFill>
                  <a:schemeClr val="accent2"/>
                </a:solidFill>
              </a:rPr>
              <a:t>close-in Neptune</a:t>
            </a:r>
            <a:r>
              <a:rPr lang="en-US" sz="2400" dirty="0"/>
              <a:t> known to orbit an ultracool star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B5ABC69-FD13-8EF8-FE9A-D301C06CE6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942" y="4958156"/>
            <a:ext cx="1586846" cy="484959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4707EAC0-149F-DD1E-15B5-E66BC45D475F}"/>
              </a:ext>
            </a:extLst>
          </p:cNvPr>
          <p:cNvGrpSpPr/>
          <p:nvPr/>
        </p:nvGrpSpPr>
        <p:grpSpPr>
          <a:xfrm>
            <a:off x="221942" y="2962362"/>
            <a:ext cx="1682894" cy="1293681"/>
            <a:chOff x="358172" y="2833741"/>
            <a:chExt cx="1429849" cy="1099159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24AAB81A-DFB0-F976-792F-B8CA34EADC45}"/>
                </a:ext>
              </a:extLst>
            </p:cNvPr>
            <p:cNvSpPr/>
            <p:nvPr/>
          </p:nvSpPr>
          <p:spPr>
            <a:xfrm>
              <a:off x="358172" y="2833741"/>
              <a:ext cx="1429849" cy="1099159"/>
            </a:xfrm>
            <a:prstGeom prst="roundRect">
              <a:avLst>
                <a:gd name="adj" fmla="val 8118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CCF8B34-57A2-62CB-2FD9-E0EC0DF4A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9335" y="3043958"/>
              <a:ext cx="1295100" cy="6345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40676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61642</TotalTime>
  <Words>513</Words>
  <Application>Microsoft Macintosh PowerPoint</Application>
  <PresentationFormat>On-screen Show (4:3)</PresentationFormat>
  <Paragraphs>88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Arial</vt:lpstr>
      <vt:lpstr>Arial Narrow</vt:lpstr>
      <vt:lpstr>Calibri</vt:lpstr>
      <vt:lpstr>Cambria Math</vt:lpstr>
      <vt:lpstr>Futura Condensed Medium</vt:lpstr>
      <vt:lpstr>Futura Condensed Medium</vt:lpstr>
      <vt:lpstr>Futura Medium</vt:lpstr>
      <vt:lpstr>Gill Sans MT</vt:lpstr>
      <vt:lpstr>Helvetica Light</vt:lpstr>
      <vt:lpstr>Office Theme</vt:lpstr>
      <vt:lpstr>PowerPoint Presentation</vt:lpstr>
      <vt:lpstr>The M dwarf opportunity: #1 The low mass and small size of M stars increases sensitivity to small planets and planets in the habitable-zone</vt:lpstr>
      <vt:lpstr>The M dwarf opportunity: #2 M dwarfs are the most numerous types of stars in the galaxy, and are also our nearest neighbors</vt:lpstr>
      <vt:lpstr>The M dwarf opportunity: #3 M dwarfs are known to host numerous close-in planets</vt:lpstr>
      <vt:lpstr>Currently only 3 systems of ultra-cool M stars have mass constraints. All host compact rocky planets. </vt:lpstr>
      <vt:lpstr>The Habitable-zone Planet Finder (HPF) is a fiber-fed stabilized NIR spectrograph on the 10m Hobby-Eberly Telescope </vt:lpstr>
      <vt:lpstr>The HPF Survey focuses on surveying 30-40 nearby mid-to-late M-dwarf stars within 25pc for terrestrial planets in the habitable-zone</vt:lpstr>
      <vt:lpstr>The HPF Survey focuses on surveying 30-40 nearby mid-to-late M-dwarf stars within 25pc for terrestrial planets in the habitable-zone</vt:lpstr>
      <vt:lpstr>The HPF survey is starting to provide exciting planet candidates</vt:lpstr>
      <vt:lpstr>LHS 3154 b is a Neptune-mass planet orbiting an inactive very-low mass star (0.11 MSun) at 16pc</vt:lpstr>
      <vt:lpstr>PowerPoint Presentation</vt:lpstr>
      <vt:lpstr>LHS 3154b high mass ratio challenges current theories of planet formation</vt:lpstr>
      <vt:lpstr>How did LHS 3154b form?</vt:lpstr>
      <vt:lpstr>To form LHS 3154b via core-accretion requires massive protoplanetary disk dust masses</vt:lpstr>
      <vt:lpstr>To form LHS 3154b via core-accretion requires massive protoplanetary disk dust masses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Gudmundur Stefansson</dc:creator>
  <cp:lastModifiedBy>Gudmundur K. Stefansson</cp:lastModifiedBy>
  <cp:revision>3085</cp:revision>
  <dcterms:created xsi:type="dcterms:W3CDTF">2016-10-13T13:14:43Z</dcterms:created>
  <dcterms:modified xsi:type="dcterms:W3CDTF">2023-09-19T02:41:58Z</dcterms:modified>
</cp:coreProperties>
</file>