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oboto"/>
      <p:regular r:id="rId29"/>
      <p:bold r:id="rId30"/>
      <p:italic r:id="rId31"/>
      <p:boldItalic r:id="rId32"/>
    </p:embeddedFont>
    <p:embeddedFont>
      <p:font typeface="Garamond"/>
      <p:regular r:id="rId33"/>
      <p:bold r:id="rId34"/>
      <p:italic r:id="rId35"/>
      <p:boldItalic r:id="rId36"/>
    </p:embeddedFont>
    <p:embeddedFont>
      <p:font typeface="EB Garamond"/>
      <p:regular r:id="rId37"/>
      <p:bold r:id="rId38"/>
      <p:italic r:id="rId39"/>
      <p:boldItalic r:id="rId40"/>
    </p:embeddedFont>
    <p:embeddedFont>
      <p:font typeface="EB Garamond ExtraBold"/>
      <p:bold r:id="rId41"/>
      <p:boldItalic r:id="rId42"/>
    </p:embeddedFont>
    <p:embeddedFont>
      <p:font typeface="Gill Sans"/>
      <p:regular r:id="rId43"/>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5" roundtripDataSignature="AMtx7mgkIEvAgvh1BxqV6Y0sPGst/POL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BGaramond-boldItalic.fntdata"/><Relationship Id="rId20" Type="http://schemas.openxmlformats.org/officeDocument/2006/relationships/slide" Target="slides/slide15.xml"/><Relationship Id="rId42" Type="http://schemas.openxmlformats.org/officeDocument/2006/relationships/font" Target="fonts/EBGaramondExtraBold-boldItalic.fntdata"/><Relationship Id="rId41" Type="http://schemas.openxmlformats.org/officeDocument/2006/relationships/font" Target="fonts/EBGaramondExtraBold-bold.fntdata"/><Relationship Id="rId22" Type="http://schemas.openxmlformats.org/officeDocument/2006/relationships/slide" Target="slides/slide17.xml"/><Relationship Id="rId44" Type="http://schemas.openxmlformats.org/officeDocument/2006/relationships/font" Target="fonts/GillSans-bold.fntdata"/><Relationship Id="rId21" Type="http://schemas.openxmlformats.org/officeDocument/2006/relationships/slide" Target="slides/slide16.xml"/><Relationship Id="rId43" Type="http://schemas.openxmlformats.org/officeDocument/2006/relationships/font" Target="fonts/GillSans-regular.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6.xml"/><Relationship Id="rId33" Type="http://schemas.openxmlformats.org/officeDocument/2006/relationships/font" Target="fonts/Garamond-regular.fntdata"/><Relationship Id="rId10" Type="http://schemas.openxmlformats.org/officeDocument/2006/relationships/slide" Target="slides/slide5.xml"/><Relationship Id="rId32" Type="http://schemas.openxmlformats.org/officeDocument/2006/relationships/font" Target="fonts/Roboto-boldItalic.fntdata"/><Relationship Id="rId13" Type="http://schemas.openxmlformats.org/officeDocument/2006/relationships/slide" Target="slides/slide8.xml"/><Relationship Id="rId35" Type="http://schemas.openxmlformats.org/officeDocument/2006/relationships/font" Target="fonts/Garamond-italic.fntdata"/><Relationship Id="rId12" Type="http://schemas.openxmlformats.org/officeDocument/2006/relationships/slide" Target="slides/slide7.xml"/><Relationship Id="rId34" Type="http://schemas.openxmlformats.org/officeDocument/2006/relationships/font" Target="fonts/Garamond-bold.fntdata"/><Relationship Id="rId15" Type="http://schemas.openxmlformats.org/officeDocument/2006/relationships/slide" Target="slides/slide10.xml"/><Relationship Id="rId37" Type="http://schemas.openxmlformats.org/officeDocument/2006/relationships/font" Target="fonts/EBGaramond-regular.fntdata"/><Relationship Id="rId14" Type="http://schemas.openxmlformats.org/officeDocument/2006/relationships/slide" Target="slides/slide9.xml"/><Relationship Id="rId36" Type="http://schemas.openxmlformats.org/officeDocument/2006/relationships/font" Target="fonts/Garamond-boldItalic.fntdata"/><Relationship Id="rId17" Type="http://schemas.openxmlformats.org/officeDocument/2006/relationships/slide" Target="slides/slide12.xml"/><Relationship Id="rId39" Type="http://schemas.openxmlformats.org/officeDocument/2006/relationships/font" Target="fonts/EBGaramond-italic.fntdata"/><Relationship Id="rId16" Type="http://schemas.openxmlformats.org/officeDocument/2006/relationships/slide" Target="slides/slide11.xml"/><Relationship Id="rId38" Type="http://schemas.openxmlformats.org/officeDocument/2006/relationships/font" Target="fonts/EBGaramon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 name="Google Shape;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it">
                <a:solidFill>
                  <a:schemeClr val="dk1"/>
                </a:solidFill>
              </a:rPr>
              <a:t>Since I’m kicking off the second cosmology session, I thought it would have been good to spend two minutes reminding you all of what we know about the evolution of our Universe, and what are the biggest open in modern cosmology.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This is kind of a schematic timeline, from the Big bang and recombination, til accelerated expansion we measure today.</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69" name="Google Shape;6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We have a model, a super simple one with only six free parameters that describes incredibly well almost the entire expansion history represented here. </a:t>
            </a:r>
            <a:r>
              <a:rPr lang="it"/>
              <a:t>This model is built off general relativity and it is called Lambda CDM. It describes remarkably well the statistical properties of the cosmic microwave background and it works very well in describing the evolution of structures and the expansion of the following 13 billion years, regardless of which cosmological probes we use.</a:t>
            </a:r>
            <a:endParaRPr/>
          </a:p>
          <a:p>
            <a:pPr indent="0" lvl="0" marL="0" rtl="0" algn="l">
              <a:lnSpc>
                <a:spcPct val="100000"/>
              </a:lnSpc>
              <a:spcBef>
                <a:spcPts val="0"/>
              </a:spcBef>
              <a:spcAft>
                <a:spcPts val="0"/>
              </a:spcAft>
              <a:buSzPts val="1100"/>
              <a:buNone/>
            </a:pPr>
            <a:r>
              <a:rPr lang="it"/>
              <a:t>This model have been very successful in the past 15 years of cosmology</a:t>
            </a:r>
            <a:endParaRPr/>
          </a:p>
        </p:txBody>
      </p:sp>
      <p:sp>
        <p:nvSpPr>
          <p:cNvPr id="80" name="Google Shape;8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t>, however it leaves us with the rather unsatisfying situation of having a Universe that it’s mostly dominated by this Dark Energy, a form of energy we understand very little about. The mysterious nature of dark energy has often called into question whether the problem is at the foundation of LambdaCDM model, the problem is that GR doesnt work at cosmic scales.</a:t>
            </a:r>
            <a:endParaRPr/>
          </a:p>
        </p:txBody>
      </p:sp>
      <p:sp>
        <p:nvSpPr>
          <p:cNvPr id="105" name="Google Shape;10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Another crack that called into questions the LambdaCDM model is that it fails a very basic test, which is predicting how fast the expansion of the Universe is today. </a:t>
            </a:r>
            <a:endParaRPr/>
          </a:p>
          <a:p>
            <a:pPr indent="0" lvl="0" marL="0" rtl="0" algn="l">
              <a:lnSpc>
                <a:spcPct val="100000"/>
              </a:lnSpc>
              <a:spcBef>
                <a:spcPts val="0"/>
              </a:spcBef>
              <a:spcAft>
                <a:spcPts val="0"/>
              </a:spcAft>
              <a:buSzPts val="1100"/>
              <a:buNone/>
            </a:pPr>
            <a:r>
              <a:rPr lang="it"/>
              <a:t>This tension have been a problem for almost ten years now and there are more or less 15 papers about this every month.</a:t>
            </a:r>
            <a:endParaRPr/>
          </a:p>
        </p:txBody>
      </p:sp>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151" name="Google Shape;15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t>The specific method I use to investigate these important questions about the universe are SNe Ia. We know that SNe Ia are thermonuclear explosions of carbon oxygen wide dwarfs. We don’t know exactly what the progenitor scenario and explosion mechanism that is behind SN Ia explosion but we know that their brightness is mainly powered by Ni56. Here I show the detection of a SN Ia and the typical lightcurve (brightness as a function of brightness), it reaches the peak in roughly 2 weeks and that peak brightness is remarkably homogeneous.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it"/>
              <a:t>SNe Ia are extremely bright at peak (almost as the entire galaxy), fairly common and last few weeks. We are not entirely sure of the progenitor is.. But most importantly, their intrinsic brightness at peak is very homogeneous, this is the typical LC and when comparing many different SNIa events we observe less than 10 scatter at peak, after we implement some empirical corrections related to light-curve properties.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t>So from a SNe Ia we can extract the two information distances and redshifts and use this to trace the expansion of the Universe.</a:t>
            </a:r>
            <a:endParaRPr/>
          </a:p>
          <a:p>
            <a:pPr indent="0" lvl="0" marL="0" rtl="0" algn="l">
              <a:lnSpc>
                <a:spcPct val="100000"/>
              </a:lnSpc>
              <a:spcBef>
                <a:spcPts val="0"/>
              </a:spcBef>
              <a:spcAft>
                <a:spcPts val="0"/>
              </a:spcAft>
              <a:buSzPts val="1100"/>
              <a:buNone/>
            </a:pPr>
            <a:r>
              <a:rPr lang="it"/>
              <a:t>Usually we combined samples of local SNe and samples of higher redshift SNe to probe expansion now and billions of years ago.</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t>We actually usually test an extension of the LambdaCDM model and add an extra degree of freedom and test whether Dark Energy is really a constant or it has been evolving. The equation of the redshift evolving Dark Energy is here, this extra parameter is w, and if w is -1 , we go back to LambdaCDM.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the final DES Hubble diagram and the residuals.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Most surveys before have been more focused on selecting SNe for which the type is 100% certain (thanks to external spectroscopic data),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In this analysis, we include in the sample every SN for which we could reliably determine a distance and a redshift, regardless of whether we have external data that tells us these are Ias or not. This leaves room for potential contamination.</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this reason we implemented the most advance machine learning algorithms that determine the probability of each event of being a SN Ia or not.</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The final DES sample will include almost ten times more SNe.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We refer to this sample as a photometric sample because we do not require a spectoscopic follow-up of each SN event in the sample.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Not requiring a spectroscopic follow up allows us to increase to 1700 the number of SNe in our sample, and just to put this number into context, all other published cosmological analysis from photometric SN samples included at most 1000 SNe. and the Pantheon sample, which is the largest compilation of spectroscopically identified SNe Ia is 1000 SNe.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also thanks to the fact that the number of low-z anchoring sample has also increased in the past years.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each of this SN, the redshift has been measured from the likely host galaxy. The OzDES program, using the multi-object spectrograph AAT, collected thousends of redshifts of likely SN hosts and finished to collect them one year. Infact, while spectroscopic follow-up of SNe is all about timing, spectroscopic follow-up of galaxies is significantly easier.</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So this final sample has better statistics,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it">
                <a:solidFill>
                  <a:schemeClr val="dk1"/>
                </a:solidFill>
              </a:rPr>
              <a:t>State that 1700 is number of SNe </a:t>
            </a:r>
            <a:r>
              <a:rPr lang="it" sz="1050">
                <a:solidFill>
                  <a:srgbClr val="3C4043"/>
                </a:solidFill>
                <a:highlight>
                  <a:schemeClr val="lt1"/>
                </a:highlight>
                <a:latin typeface="Roboto"/>
                <a:ea typeface="Roboto"/>
                <a:cs typeface="Roboto"/>
                <a:sym typeface="Roboto"/>
              </a:rPr>
              <a:t>AFTER SALT2 cuts i.e. their light curves must broadly look like a SN Ia in timescale (x1) and colour (c)</a:t>
            </a:r>
            <a:endParaRPr sz="1050">
              <a:solidFill>
                <a:srgbClr val="3C4043"/>
              </a:solidFill>
              <a:highlight>
                <a:schemeClr val="lt1"/>
              </a:highlight>
              <a:latin typeface="Roboto"/>
              <a:ea typeface="Roboto"/>
              <a:cs typeface="Roboto"/>
              <a:sym typeface="Roboto"/>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114300" marR="114300" rtl="0" algn="l">
              <a:lnSpc>
                <a:spcPct val="115000"/>
              </a:lnSpc>
              <a:spcBef>
                <a:spcPts val="500"/>
              </a:spcBef>
              <a:spcAft>
                <a:spcPts val="0"/>
              </a:spcAft>
              <a:buClr>
                <a:schemeClr val="dk1"/>
              </a:buClr>
              <a:buSzPts val="1100"/>
              <a:buFont typeface="Arial"/>
              <a:buNone/>
            </a:pPr>
            <a:r>
              <a:t/>
            </a:r>
            <a:endParaRPr sz="1050">
              <a:solidFill>
                <a:schemeClr val="dk1"/>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the final DES Hubble diagram and the residuals.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Most surveys before have been more focused on selecting SNe for which the type is 100% certain (thanks to external spectroscopic data),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In this analysis, we include in the sample every SN for which we could reliably determine a distance and a redshift, regardless of whether we have external data that tells us these are Ias or not. This leaves room for potential contamination.</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this reason we implemented the most advance machine learning algorithms that determine the probability of each event of being a SN Ia or not.</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The final DES sample will include almost ten times more SNe.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We refer to this sample as a photometric sample because we do not require a spectoscopic follow-up of each SN event in the sample.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Not requiring a spectroscopic follow up allows us to increase to 1700 the number of SNe in our sample, and just to put this number into context, all other published cosmological analysis from photometric SN samples included at most 1000 SNe. and the Pantheon sample, which is the largest compilation of spectroscopically identified SNe Ia is 1000 SNe.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also thanks to the fact that the number of low-z anchoring sample has also increased in the past years.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each of this SN, the redshift has been measured from the likely host galaxy. The OzDES program, using the multi-object spectrograph AAT, collected thousends of redshifts of likely SN hosts and finished to collect them one year. Infact, while spectroscopic follow-up of SNe is all about timing, spectroscopic follow-up of galaxies is significantly easier.</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So this final sample has better statistics,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it">
                <a:solidFill>
                  <a:schemeClr val="dk1"/>
                </a:solidFill>
              </a:rPr>
              <a:t>State that 1700 is number of SNe </a:t>
            </a:r>
            <a:r>
              <a:rPr lang="it" sz="1050">
                <a:solidFill>
                  <a:srgbClr val="3C4043"/>
                </a:solidFill>
                <a:highlight>
                  <a:schemeClr val="lt1"/>
                </a:highlight>
                <a:latin typeface="Roboto"/>
                <a:ea typeface="Roboto"/>
                <a:cs typeface="Roboto"/>
                <a:sym typeface="Roboto"/>
              </a:rPr>
              <a:t>AFTER SALT2 cuts i.e. their light curves must broadly look like a SN Ia in timescale (x1) and colour (c)</a:t>
            </a:r>
            <a:endParaRPr sz="1050">
              <a:solidFill>
                <a:srgbClr val="3C4043"/>
              </a:solidFill>
              <a:highlight>
                <a:schemeClr val="lt1"/>
              </a:highlight>
              <a:latin typeface="Roboto"/>
              <a:ea typeface="Roboto"/>
              <a:cs typeface="Roboto"/>
              <a:sym typeface="Roboto"/>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114300" marR="114300" rtl="0" algn="l">
              <a:lnSpc>
                <a:spcPct val="115000"/>
              </a:lnSpc>
              <a:spcBef>
                <a:spcPts val="500"/>
              </a:spcBef>
              <a:spcAft>
                <a:spcPts val="0"/>
              </a:spcAft>
              <a:buClr>
                <a:schemeClr val="dk1"/>
              </a:buClr>
              <a:buSzPts val="1100"/>
              <a:buFont typeface="Arial"/>
              <a:buNone/>
            </a:pPr>
            <a:r>
              <a:t/>
            </a:r>
            <a:endParaRPr sz="1050">
              <a:solidFill>
                <a:schemeClr val="dk1"/>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the final DES Hubble diagram and the residuals.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Most surveys before have been more focused on selecting SNe for which the type is 100% certain (thanks to external spectroscopic data),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In this analysis, we include in the sample every SN for which we could reliably determine a distance and a redshift, regardless of whether we have external data that tells us these are Ias or not. This leaves room for potential contamination.</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this reason we implemented the most advance machine learning algorithms that determine the probability of each event of being a SN Ia or not.</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The final DES sample will include almost ten times more SNe.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We refer to this sample as a photometric sample because we do not require a spectoscopic follow-up of each SN event in the sample.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Not requiring a spectroscopic follow up allows us to increase to 1700 the number of SNe in our sample, and just to put this number into context, all other published cosmological analysis from photometric SN samples included at most 1000 SNe. and the Pantheon sample, which is the largest compilation of spectroscopically identified SNe Ia is 1000 SNe.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also thanks to the fact that the number of low-z anchoring sample has also increased in the past years.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each of this SN, the redshift has been measured from the likely host galaxy. The OzDES program, using the multi-object spectrograph AAT, collected thousends of redshifts of likely SN hosts and finished to collect them one year. Infact, while spectroscopic follow-up of SNe is all about timing, spectroscopic follow-up of galaxies is significantly easier.</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So this final sample has better statistics,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it">
                <a:solidFill>
                  <a:schemeClr val="dk1"/>
                </a:solidFill>
              </a:rPr>
              <a:t>State that 1700 is number of SNe </a:t>
            </a:r>
            <a:r>
              <a:rPr lang="it" sz="1050">
                <a:solidFill>
                  <a:srgbClr val="3C4043"/>
                </a:solidFill>
                <a:highlight>
                  <a:schemeClr val="lt1"/>
                </a:highlight>
                <a:latin typeface="Roboto"/>
                <a:ea typeface="Roboto"/>
                <a:cs typeface="Roboto"/>
                <a:sym typeface="Roboto"/>
              </a:rPr>
              <a:t>AFTER SALT2 cuts i.e. their light curves must broadly look like a SN Ia in timescale (x1) and colour (c)</a:t>
            </a:r>
            <a:endParaRPr sz="1050">
              <a:solidFill>
                <a:srgbClr val="3C4043"/>
              </a:solidFill>
              <a:highlight>
                <a:schemeClr val="lt1"/>
              </a:highlight>
              <a:latin typeface="Roboto"/>
              <a:ea typeface="Roboto"/>
              <a:cs typeface="Roboto"/>
              <a:sym typeface="Roboto"/>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114300" marR="114300" rtl="0" algn="l">
              <a:lnSpc>
                <a:spcPct val="115000"/>
              </a:lnSpc>
              <a:spcBef>
                <a:spcPts val="500"/>
              </a:spcBef>
              <a:spcAft>
                <a:spcPts val="0"/>
              </a:spcAft>
              <a:buClr>
                <a:schemeClr val="dk1"/>
              </a:buClr>
              <a:buSzPts val="1100"/>
              <a:buFont typeface="Arial"/>
              <a:buNone/>
            </a:pPr>
            <a:r>
              <a:t/>
            </a:r>
            <a:endParaRPr sz="1050">
              <a:solidFill>
                <a:schemeClr val="dk1"/>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the final DES Hubble diagram and the residuals.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Most surveys before have been more focused on selecting SNe for which the type is 100% certain (thanks to external spectroscopic data),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In this analysis, we include in the sample every SN for which we could reliably determine a distance and a redshift, regardless of whether we have external data that tells us these are Ias or not. This leaves room for potential contamination.</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this reason we implemented the most advance machine learning algorithms that determine the probability of each event of being a SN Ia or not.</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The final DES sample will include almost ten times more SNe.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We refer to this sample as a photometric sample because we do not require a spectoscopic follow-up of each SN event in the sample.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Not requiring a spectroscopic follow up allows us to increase to 1700 the number of SNe in our sample, and just to put this number into context, all other published cosmological analysis from photometric SN samples included at most 1000 SNe. and the Pantheon sample, which is the largest compilation of spectroscopically identified SNe Ia is 1000 SNe.</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This is also thanks to the fact that the number of low-z anchoring sample has also increased in the past years.</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For each of this SN, the redshift has been measured from the likely host galaxy. The OzDES program, using the multi-object spectrograph AAT, collected thousends of redshifts of likely SN hosts and finished to collect them one year. Infact, while spectroscopic follow-up of SNe is all about timing, spectroscopic follow-up of galaxies is significantly easier.</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rPr lang="it" sz="900">
                <a:solidFill>
                  <a:schemeClr val="dk1"/>
                </a:solidFill>
              </a:rPr>
              <a:t>So this final sample has better statistics, </a:t>
            </a:r>
            <a:endParaRPr sz="900">
              <a:solidFill>
                <a:schemeClr val="dk1"/>
              </a:solidFill>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it">
                <a:solidFill>
                  <a:schemeClr val="dk1"/>
                </a:solidFill>
              </a:rPr>
              <a:t>State that 1700 is number of SNe </a:t>
            </a:r>
            <a:r>
              <a:rPr lang="it" sz="1050">
                <a:solidFill>
                  <a:srgbClr val="3C4043"/>
                </a:solidFill>
                <a:highlight>
                  <a:schemeClr val="lt1"/>
                </a:highlight>
                <a:latin typeface="Roboto"/>
                <a:ea typeface="Roboto"/>
                <a:cs typeface="Roboto"/>
                <a:sym typeface="Roboto"/>
              </a:rPr>
              <a:t>AFTER SALT2 cuts i.e. their light curves must broadly look like a SN Ia in timescale (x1) and colour (c)</a:t>
            </a:r>
            <a:endParaRPr sz="1050">
              <a:solidFill>
                <a:srgbClr val="3C4043"/>
              </a:solidFill>
              <a:highlight>
                <a:schemeClr val="lt1"/>
              </a:highlight>
              <a:latin typeface="Roboto"/>
              <a:ea typeface="Roboto"/>
              <a:cs typeface="Roboto"/>
              <a:sym typeface="Roboto"/>
            </a:endParaRPr>
          </a:p>
          <a:p>
            <a:pPr indent="0" lvl="0" marL="0" marR="114300" rtl="0" algn="l">
              <a:lnSpc>
                <a:spcPct val="115000"/>
              </a:lnSpc>
              <a:spcBef>
                <a:spcPts val="500"/>
              </a:spcBef>
              <a:spcAft>
                <a:spcPts val="0"/>
              </a:spcAft>
              <a:buClr>
                <a:schemeClr val="dk1"/>
              </a:buClr>
              <a:buSzPts val="1100"/>
              <a:buFont typeface="Arial"/>
              <a:buNone/>
            </a:pPr>
            <a:r>
              <a:t/>
            </a:r>
            <a:endParaRPr sz="900">
              <a:solidFill>
                <a:schemeClr val="dk1"/>
              </a:solidFill>
            </a:endParaRPr>
          </a:p>
          <a:p>
            <a:pPr indent="0" lvl="0" marL="114300" marR="114300" rtl="0" algn="l">
              <a:lnSpc>
                <a:spcPct val="115000"/>
              </a:lnSpc>
              <a:spcBef>
                <a:spcPts val="500"/>
              </a:spcBef>
              <a:spcAft>
                <a:spcPts val="0"/>
              </a:spcAft>
              <a:buClr>
                <a:schemeClr val="dk1"/>
              </a:buClr>
              <a:buSzPts val="1100"/>
              <a:buFont typeface="Arial"/>
              <a:buNone/>
            </a:pPr>
            <a:r>
              <a:t/>
            </a:r>
            <a:endParaRPr sz="1050">
              <a:solidFill>
                <a:schemeClr val="dk1"/>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sz="900">
                <a:solidFill>
                  <a:schemeClr val="dk1"/>
                </a:solidFill>
              </a:rPr>
              <a:t>the presence of this unexaplained intrinsic scatter is telling us that there’s something that alters the brightness of our standard candles. </a:t>
            </a:r>
            <a:endParaRPr sz="900">
              <a:solidFill>
                <a:schemeClr val="dk1"/>
              </a:solidFill>
            </a:endParaRPr>
          </a:p>
          <a:p>
            <a:pPr indent="0" lvl="0" marL="0" rtl="0" algn="l">
              <a:lnSpc>
                <a:spcPct val="100000"/>
              </a:lnSpc>
              <a:spcBef>
                <a:spcPts val="0"/>
              </a:spcBef>
              <a:spcAft>
                <a:spcPts val="0"/>
              </a:spcAft>
              <a:buSzPts val="1100"/>
              <a:buNone/>
            </a:pPr>
            <a:r>
              <a:t/>
            </a:r>
            <a:endParaRPr sz="9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it" sz="900">
                <a:solidFill>
                  <a:schemeClr val="dk1"/>
                </a:solidFill>
              </a:rPr>
              <a:t>Our best bet for now is dust, because of how we see that this scatter increases when SNe Ia are redder, but there are still lots of open question and we spent lots of time trying to model dust and we include this in our measurements.</a:t>
            </a:r>
            <a:endParaRPr sz="900">
              <a:solidFill>
                <a:schemeClr val="dk1"/>
              </a:solidFill>
            </a:endParaRPr>
          </a:p>
          <a:p>
            <a:pPr indent="0" lvl="0" marL="0" rtl="0" algn="l">
              <a:lnSpc>
                <a:spcPct val="100000"/>
              </a:lnSpc>
              <a:spcBef>
                <a:spcPts val="0"/>
              </a:spcBef>
              <a:spcAft>
                <a:spcPts val="0"/>
              </a:spcAft>
              <a:buSzPts val="1100"/>
              <a:buNone/>
            </a:pPr>
            <a:r>
              <a:t/>
            </a:r>
            <a:endParaRPr sz="9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431" name="Google Shape;43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452" name="Google Shape;45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481" name="Google Shape;48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507" name="Google Shape;50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it">
                <a:solidFill>
                  <a:schemeClr val="dk1"/>
                </a:solidFill>
              </a:rPr>
              <a:t>These are the questions I’m interested to answer with my research and it is a pretty exciting time to be working on this because for sure we are not suffering a lack of data. </a:t>
            </a:r>
            <a:endParaRPr>
              <a:solidFill>
                <a:schemeClr val="dk1"/>
              </a:solidFill>
            </a:endParaRPr>
          </a:p>
          <a:p>
            <a:pPr indent="0" lvl="0" marL="0" rtl="0" algn="l">
              <a:lnSpc>
                <a:spcPct val="100000"/>
              </a:lnSpc>
              <a:spcBef>
                <a:spcPts val="0"/>
              </a:spcBef>
              <a:spcAft>
                <a:spcPts val="0"/>
              </a:spcAft>
              <a:buSzPts val="1100"/>
              <a:buNone/>
            </a:pPr>
            <a:r>
              <a:rPr lang="it">
                <a:solidFill>
                  <a:schemeClr val="dk1"/>
                </a:solidFill>
              </a:rPr>
              <a:t>Billions of dollars have been invested to design and build experiments that can find an answer. In the last decade, the most important ground-based cosmological experiment has been the dark energy, the very near future is observatories like Euclid and Roman gonna give us orders of magnitudes more data and I’ll talk about this in my talk.</a:t>
            </a:r>
            <a:endParaRPr/>
          </a:p>
        </p:txBody>
      </p:sp>
      <p:sp>
        <p:nvSpPr>
          <p:cNvPr id="539" name="Google Shape;53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solidFill>
          <a:srgbClr val="003462"/>
        </a:solidFill>
      </p:bgPr>
    </p:bg>
    <p:spTree>
      <p:nvGrpSpPr>
        <p:cNvPr id="9" name="Shape 9"/>
        <p:cNvGrpSpPr/>
        <p:nvPr/>
      </p:nvGrpSpPr>
      <p:grpSpPr>
        <a:xfrm>
          <a:off x="0" y="0"/>
          <a:ext cx="0" cy="0"/>
          <a:chOff x="0" y="0"/>
          <a:chExt cx="0" cy="0"/>
        </a:xfrm>
      </p:grpSpPr>
      <p:sp>
        <p:nvSpPr>
          <p:cNvPr id="10" name="Google Shape;10;p25"/>
          <p:cNvSpPr txBox="1"/>
          <p:nvPr>
            <p:ph idx="1" type="body"/>
          </p:nvPr>
        </p:nvSpPr>
        <p:spPr>
          <a:xfrm>
            <a:off x="450503" y="4442686"/>
            <a:ext cx="8239200" cy="2388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FFFFFF"/>
              </a:buClr>
              <a:buSzPts val="1400"/>
              <a:buFont typeface="Helvetica Neue"/>
              <a:buNone/>
              <a:defRPr b="1" sz="1400">
                <a:solidFill>
                  <a:srgbClr val="FFFFFF"/>
                </a:solidFill>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1" name="Google Shape;11;p25"/>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algn="l">
              <a:lnSpc>
                <a:spcPct val="80000"/>
              </a:lnSpc>
              <a:spcBef>
                <a:spcPts val="0"/>
              </a:spcBef>
              <a:spcAft>
                <a:spcPts val="0"/>
              </a:spcAft>
              <a:buClr>
                <a:srgbClr val="FFFFFF"/>
              </a:buClr>
              <a:buSzPts val="4400"/>
              <a:buFont typeface="Helvetica Neue"/>
              <a:buNone/>
              <a:defRPr sz="4400">
                <a:solidFill>
                  <a:srgbClr val="FFFFFF"/>
                </a:solidFill>
              </a:defRPr>
            </a:lvl1pPr>
            <a:lvl2pPr lvl="1" algn="l">
              <a:lnSpc>
                <a:spcPct val="80000"/>
              </a:lnSpc>
              <a:spcBef>
                <a:spcPts val="0"/>
              </a:spcBef>
              <a:spcAft>
                <a:spcPts val="0"/>
              </a:spcAft>
              <a:buClr>
                <a:srgbClr val="004C7F"/>
              </a:buClr>
              <a:buSzPts val="700"/>
              <a:buNone/>
              <a:defRPr/>
            </a:lvl2pPr>
            <a:lvl3pPr lvl="2" algn="l">
              <a:lnSpc>
                <a:spcPct val="80000"/>
              </a:lnSpc>
              <a:spcBef>
                <a:spcPts val="0"/>
              </a:spcBef>
              <a:spcAft>
                <a:spcPts val="0"/>
              </a:spcAft>
              <a:buClr>
                <a:srgbClr val="004C7F"/>
              </a:buClr>
              <a:buSzPts val="700"/>
              <a:buNone/>
              <a:defRPr/>
            </a:lvl3pPr>
            <a:lvl4pPr lvl="3" algn="l">
              <a:lnSpc>
                <a:spcPct val="80000"/>
              </a:lnSpc>
              <a:spcBef>
                <a:spcPts val="0"/>
              </a:spcBef>
              <a:spcAft>
                <a:spcPts val="0"/>
              </a:spcAft>
              <a:buClr>
                <a:srgbClr val="004C7F"/>
              </a:buClr>
              <a:buSzPts val="700"/>
              <a:buNone/>
              <a:defRPr/>
            </a:lvl4pPr>
            <a:lvl5pPr lvl="4" algn="l">
              <a:lnSpc>
                <a:spcPct val="80000"/>
              </a:lnSpc>
              <a:spcBef>
                <a:spcPts val="0"/>
              </a:spcBef>
              <a:spcAft>
                <a:spcPts val="0"/>
              </a:spcAft>
              <a:buClr>
                <a:srgbClr val="004C7F"/>
              </a:buClr>
              <a:buSzPts val="700"/>
              <a:buNone/>
              <a:defRPr/>
            </a:lvl5pPr>
            <a:lvl6pPr lvl="5" algn="l">
              <a:lnSpc>
                <a:spcPct val="80000"/>
              </a:lnSpc>
              <a:spcBef>
                <a:spcPts val="0"/>
              </a:spcBef>
              <a:spcAft>
                <a:spcPts val="0"/>
              </a:spcAft>
              <a:buClr>
                <a:srgbClr val="004C7F"/>
              </a:buClr>
              <a:buSzPts val="700"/>
              <a:buNone/>
              <a:defRPr/>
            </a:lvl6pPr>
            <a:lvl7pPr lvl="6" algn="l">
              <a:lnSpc>
                <a:spcPct val="80000"/>
              </a:lnSpc>
              <a:spcBef>
                <a:spcPts val="0"/>
              </a:spcBef>
              <a:spcAft>
                <a:spcPts val="0"/>
              </a:spcAft>
              <a:buClr>
                <a:srgbClr val="004C7F"/>
              </a:buClr>
              <a:buSzPts val="700"/>
              <a:buNone/>
              <a:defRPr/>
            </a:lvl7pPr>
            <a:lvl8pPr lvl="7" algn="l">
              <a:lnSpc>
                <a:spcPct val="80000"/>
              </a:lnSpc>
              <a:spcBef>
                <a:spcPts val="0"/>
              </a:spcBef>
              <a:spcAft>
                <a:spcPts val="0"/>
              </a:spcAft>
              <a:buClr>
                <a:srgbClr val="004C7F"/>
              </a:buClr>
              <a:buSzPts val="700"/>
              <a:buNone/>
              <a:defRPr/>
            </a:lvl8pPr>
            <a:lvl9pPr lvl="8" algn="l">
              <a:lnSpc>
                <a:spcPct val="80000"/>
              </a:lnSpc>
              <a:spcBef>
                <a:spcPts val="0"/>
              </a:spcBef>
              <a:spcAft>
                <a:spcPts val="0"/>
              </a:spcAft>
              <a:buClr>
                <a:srgbClr val="004C7F"/>
              </a:buClr>
              <a:buSzPts val="700"/>
              <a:buNone/>
              <a:defRPr/>
            </a:lvl9pPr>
          </a:lstStyle>
          <a:p/>
        </p:txBody>
      </p:sp>
      <p:sp>
        <p:nvSpPr>
          <p:cNvPr id="12" name="Google Shape;12;p25"/>
          <p:cNvSpPr txBox="1"/>
          <p:nvPr>
            <p:ph idx="2" type="body"/>
          </p:nvPr>
        </p:nvSpPr>
        <p:spPr>
          <a:xfrm>
            <a:off x="450503" y="2703934"/>
            <a:ext cx="8239200" cy="7143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Clr>
                <a:schemeClr val="accent1"/>
              </a:buClr>
              <a:buSzPts val="2100"/>
              <a:buFont typeface="Helvetica Neue"/>
              <a:buNone/>
              <a:defRPr b="1" sz="2100">
                <a:solidFill>
                  <a:schemeClr val="accent1"/>
                </a:solidFill>
              </a:defRPr>
            </a:lvl1pPr>
            <a:lvl2pPr indent="-228600" lvl="1" marL="914400" algn="l">
              <a:lnSpc>
                <a:spcPct val="100000"/>
              </a:lnSpc>
              <a:spcBef>
                <a:spcPts val="0"/>
              </a:spcBef>
              <a:spcAft>
                <a:spcPts val="0"/>
              </a:spcAft>
              <a:buClr>
                <a:schemeClr val="accent1"/>
              </a:buClr>
              <a:buSzPts val="2100"/>
              <a:buFont typeface="Helvetica Neue"/>
              <a:buNone/>
              <a:defRPr b="1" sz="2100">
                <a:solidFill>
                  <a:schemeClr val="accent1"/>
                </a:solidFill>
              </a:defRPr>
            </a:lvl2pPr>
            <a:lvl3pPr indent="-228600" lvl="2" marL="1371600" algn="l">
              <a:lnSpc>
                <a:spcPct val="100000"/>
              </a:lnSpc>
              <a:spcBef>
                <a:spcPts val="0"/>
              </a:spcBef>
              <a:spcAft>
                <a:spcPts val="0"/>
              </a:spcAft>
              <a:buClr>
                <a:schemeClr val="accent1"/>
              </a:buClr>
              <a:buSzPts val="2100"/>
              <a:buFont typeface="Helvetica Neue"/>
              <a:buNone/>
              <a:defRPr b="1" sz="2100">
                <a:solidFill>
                  <a:schemeClr val="accent1"/>
                </a:solidFill>
              </a:defRPr>
            </a:lvl3pPr>
            <a:lvl4pPr indent="-228600" lvl="3" marL="1828800" algn="l">
              <a:lnSpc>
                <a:spcPct val="100000"/>
              </a:lnSpc>
              <a:spcBef>
                <a:spcPts val="0"/>
              </a:spcBef>
              <a:spcAft>
                <a:spcPts val="0"/>
              </a:spcAft>
              <a:buClr>
                <a:schemeClr val="accent1"/>
              </a:buClr>
              <a:buSzPts val="2100"/>
              <a:buFont typeface="Helvetica Neue"/>
              <a:buNone/>
              <a:defRPr b="1" sz="2100">
                <a:solidFill>
                  <a:schemeClr val="accent1"/>
                </a:solidFill>
              </a:defRPr>
            </a:lvl4pPr>
            <a:lvl5pPr indent="-228600" lvl="4" marL="2286000" algn="l">
              <a:lnSpc>
                <a:spcPct val="100000"/>
              </a:lnSpc>
              <a:spcBef>
                <a:spcPts val="0"/>
              </a:spcBef>
              <a:spcAft>
                <a:spcPts val="0"/>
              </a:spcAft>
              <a:buClr>
                <a:schemeClr val="accent1"/>
              </a:buClr>
              <a:buSzPts val="2100"/>
              <a:buFont typeface="Helvetica Neue"/>
              <a:buNone/>
              <a:defRPr b="1" sz="2100">
                <a:solidFill>
                  <a:schemeClr val="accent1"/>
                </a:solidFill>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3" name="Google Shape;13;p25"/>
          <p:cNvSpPr txBox="1"/>
          <p:nvPr>
            <p:ph idx="12" type="sldNum"/>
          </p:nvPr>
        </p:nvSpPr>
        <p:spPr>
          <a:xfrm>
            <a:off x="4500562" y="4905375"/>
            <a:ext cx="138300" cy="1923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1pPr>
            <a:lvl2pPr indent="0" lvl="1"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2pPr>
            <a:lvl3pPr indent="0" lvl="2"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3pPr>
            <a:lvl4pPr indent="0" lvl="3"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4pPr>
            <a:lvl5pPr indent="0" lvl="4"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5pPr>
            <a:lvl6pPr indent="0" lvl="5"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6pPr>
            <a:lvl7pPr indent="0" lvl="6"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7pPr>
            <a:lvl8pPr indent="0" lvl="7"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8pPr>
            <a:lvl9pPr indent="0" lvl="8" marL="0" marR="0" algn="ctr">
              <a:lnSpc>
                <a:spcPct val="100000"/>
              </a:lnSpc>
              <a:spcBef>
                <a:spcPts val="0"/>
              </a:spcBef>
              <a:spcAft>
                <a:spcPts val="0"/>
              </a:spcAft>
              <a:buClr>
                <a:srgbClr val="FFFFFF"/>
              </a:buClr>
              <a:buSzPts val="700"/>
              <a:buFont typeface="Helvetica Neue"/>
              <a:buNone/>
              <a:defRPr b="0" i="0" sz="1000" u="none" cap="none" strike="noStrike">
                <a:solidFill>
                  <a:srgbClr val="FFFFFF"/>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it"/>
              <a:t>‹#›</a:t>
            </a:fld>
            <a:endParaRPr>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2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6" name="Google Shape;16;p2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 name="Google Shape;1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4" name="Google Shape;2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2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3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5" name="Google Shape;35;p3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3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9" name="Google Shape;39;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p3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3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5" name="Google Shape;45;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3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8" name="Google Shape;4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3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1" name="Google Shape;51;p3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4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13.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2.png"/><Relationship Id="rId6" Type="http://schemas.openxmlformats.org/officeDocument/2006/relationships/image" Target="../media/image23.png"/><Relationship Id="rId7" Type="http://schemas.openxmlformats.org/officeDocument/2006/relationships/image" Target="../media/image7.png"/><Relationship Id="rId8" Type="http://schemas.openxmlformats.org/officeDocument/2006/relationships/image" Target="../media/image3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33.gif"/><Relationship Id="rId6"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13.png"/><Relationship Id="rId7"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13.png"/><Relationship Id="rId7" Type="http://schemas.openxmlformats.org/officeDocument/2006/relationships/image" Target="../media/image7.png"/><Relationship Id="rId8"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23.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2.png"/><Relationship Id="rId4" Type="http://schemas.openxmlformats.org/officeDocument/2006/relationships/image" Target="../media/image23.png"/><Relationship Id="rId5" Type="http://schemas.openxmlformats.org/officeDocument/2006/relationships/image" Target="../media/image39.png"/><Relationship Id="rId6" Type="http://schemas.openxmlformats.org/officeDocument/2006/relationships/image" Target="../media/image13.png"/><Relationship Id="rId7" Type="http://schemas.openxmlformats.org/officeDocument/2006/relationships/image" Target="../media/image6.png"/><Relationship Id="rId8"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23.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 name="Shape 58"/>
        <p:cNvGrpSpPr/>
        <p:nvPr/>
      </p:nvGrpSpPr>
      <p:grpSpPr>
        <a:xfrm>
          <a:off x="0" y="0"/>
          <a:ext cx="0" cy="0"/>
          <a:chOff x="0" y="0"/>
          <a:chExt cx="0" cy="0"/>
        </a:xfrm>
      </p:grpSpPr>
      <p:pic>
        <p:nvPicPr>
          <p:cNvPr descr="HFpd6PpGPz5FRRPBaDexPwsQmANmSD0vuSECJ9pWhvZbrBL8pTFzhFTB0cMqLESzt6_TsIJD0hr9834KuqJf-ScVPRSTS29nzpgnjWqToQUhGoA95FZicRVGzLwlM2FLcEfGwFMUjiBcPqWljb0osiRDXA=s2048.jpg" id="59" name="Google Shape;59;p1"/>
          <p:cNvPicPr preferRelativeResize="0"/>
          <p:nvPr/>
        </p:nvPicPr>
        <p:blipFill rotWithShape="1">
          <a:blip r:embed="rId3">
            <a:alphaModFix/>
          </a:blip>
          <a:srcRect b="0" l="0" r="0" t="0"/>
          <a:stretch/>
        </p:blipFill>
        <p:spPr>
          <a:xfrm>
            <a:off x="8059425" y="4187707"/>
            <a:ext cx="1026125" cy="851768"/>
          </a:xfrm>
          <a:prstGeom prst="rect">
            <a:avLst/>
          </a:prstGeom>
          <a:noFill/>
          <a:ln>
            <a:noFill/>
          </a:ln>
        </p:spPr>
      </p:pic>
      <p:sp>
        <p:nvSpPr>
          <p:cNvPr id="60" name="Google Shape;60;p1"/>
          <p:cNvSpPr txBox="1"/>
          <p:nvPr/>
        </p:nvSpPr>
        <p:spPr>
          <a:xfrm>
            <a:off x="6463216" y="4259300"/>
            <a:ext cx="54900" cy="115500"/>
          </a:xfrm>
          <a:prstGeom prst="rect">
            <a:avLst/>
          </a:prstGeom>
          <a:noFill/>
          <a:ln>
            <a:noFill/>
          </a:ln>
        </p:spPr>
        <p:txBody>
          <a:bodyPr anchorCtr="0" anchor="ctr" bIns="19050" lIns="19050" spcFirstLastPara="1" rIns="19050" wrap="square" tIns="19050">
            <a:spAutoFit/>
          </a:bodyPr>
          <a:lstStyle/>
          <a:p>
            <a:pPr indent="0" lvl="0" marL="0" marR="0" rtl="0" algn="l">
              <a:lnSpc>
                <a:spcPct val="100000"/>
              </a:lnSpc>
              <a:spcBef>
                <a:spcPts val="0"/>
              </a:spcBef>
              <a:spcAft>
                <a:spcPts val="0"/>
              </a:spcAft>
              <a:buClr>
                <a:srgbClr val="000000"/>
              </a:buClr>
              <a:buSzPts val="500"/>
              <a:buFont typeface="Times"/>
              <a:buNone/>
            </a:pPr>
            <a:r>
              <a:rPr b="0" i="0" lang="it" sz="500" u="none" cap="none" strike="noStrike">
                <a:solidFill>
                  <a:srgbClr val="000000"/>
                </a:solidFill>
                <a:latin typeface="Times"/>
                <a:ea typeface="Times"/>
                <a:cs typeface="Times"/>
                <a:sym typeface="Times"/>
              </a:rPr>
              <a:t> </a:t>
            </a:r>
            <a:endParaRPr b="0" i="0" sz="500" u="none" cap="none" strike="noStrike">
              <a:solidFill>
                <a:srgbClr val="000000"/>
              </a:solidFill>
              <a:latin typeface="Arial"/>
              <a:ea typeface="Arial"/>
              <a:cs typeface="Arial"/>
              <a:sym typeface="Arial"/>
            </a:endParaRPr>
          </a:p>
        </p:txBody>
      </p:sp>
      <p:sp>
        <p:nvSpPr>
          <p:cNvPr id="61" name="Google Shape;61;p1"/>
          <p:cNvSpPr txBox="1"/>
          <p:nvPr/>
        </p:nvSpPr>
        <p:spPr>
          <a:xfrm>
            <a:off x="2916525" y="346415"/>
            <a:ext cx="5142900" cy="1762021"/>
          </a:xfrm>
          <a:prstGeom prst="rect">
            <a:avLst/>
          </a:prstGeom>
          <a:noFill/>
          <a:ln>
            <a:noFill/>
          </a:ln>
        </p:spPr>
        <p:txBody>
          <a:bodyPr anchorCtr="0" anchor="ctr" bIns="19050" lIns="19050" spcFirstLastPara="1" rIns="19050" wrap="square" tIns="19050">
            <a:spAutoFit/>
          </a:bodyPr>
          <a:lstStyle/>
          <a:p>
            <a:pPr indent="0" lvl="0" marL="0" marR="0" rtl="0" algn="l">
              <a:lnSpc>
                <a:spcPct val="100000"/>
              </a:lnSpc>
              <a:spcBef>
                <a:spcPts val="0"/>
              </a:spcBef>
              <a:spcAft>
                <a:spcPts val="0"/>
              </a:spcAft>
              <a:buClr>
                <a:srgbClr val="222222"/>
              </a:buClr>
              <a:buSzPts val="3000"/>
              <a:buFont typeface="Georgia"/>
              <a:buNone/>
            </a:pPr>
            <a:r>
              <a:rPr b="1" i="0" lang="it" sz="2800" u="none" cap="none" strike="noStrike">
                <a:solidFill>
                  <a:srgbClr val="55588E"/>
                </a:solidFill>
                <a:latin typeface="EB Garamond"/>
                <a:ea typeface="EB Garamond"/>
                <a:cs typeface="EB Garamond"/>
                <a:sym typeface="EB Garamond"/>
              </a:rPr>
              <a:t>Type Ia Supernovae Cosmology:</a:t>
            </a:r>
            <a:endParaRPr b="1" i="0" sz="2800" u="none" cap="none" strike="noStrike">
              <a:solidFill>
                <a:srgbClr val="55588E"/>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222222"/>
              </a:buClr>
              <a:buSzPts val="3000"/>
              <a:buFont typeface="Georgia"/>
              <a:buNone/>
            </a:pPr>
            <a:r>
              <a:rPr b="1" i="0" lang="it" sz="2800" u="none" cap="none" strike="noStrike">
                <a:solidFill>
                  <a:srgbClr val="000000"/>
                </a:solidFill>
                <a:latin typeface="EB Garamond"/>
                <a:ea typeface="EB Garamond"/>
                <a:cs typeface="EB Garamond"/>
                <a:sym typeface="EB Garamond"/>
              </a:rPr>
              <a:t>challenges and results from the </a:t>
            </a:r>
            <a:endParaRPr b="1" i="0" sz="2800" u="none" cap="none" strike="noStrike">
              <a:solidFill>
                <a:srgbClr val="000000"/>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222222"/>
              </a:buClr>
              <a:buSzPts val="3000"/>
              <a:buFont typeface="Georgia"/>
              <a:buNone/>
            </a:pPr>
            <a:r>
              <a:rPr b="1" i="0" lang="it" sz="2800" u="none" cap="none" strike="noStrike">
                <a:solidFill>
                  <a:srgbClr val="000000"/>
                </a:solidFill>
                <a:latin typeface="EB Garamond"/>
                <a:ea typeface="EB Garamond"/>
                <a:cs typeface="EB Garamond"/>
                <a:sym typeface="EB Garamond"/>
              </a:rPr>
              <a:t>Dark Energy Survey</a:t>
            </a:r>
            <a:endParaRPr b="1" i="0" sz="2800" u="none" cap="none" strike="noStrike">
              <a:solidFill>
                <a:srgbClr val="000000"/>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222222"/>
              </a:buClr>
              <a:buSzPts val="3000"/>
              <a:buFont typeface="Georgia"/>
              <a:buNone/>
            </a:pPr>
            <a:r>
              <a:t/>
            </a:r>
            <a:endParaRPr b="0" i="0" sz="2800" u="none" cap="none" strike="noStrike">
              <a:solidFill>
                <a:srgbClr val="000000"/>
              </a:solidFill>
              <a:latin typeface="EB Garamond"/>
              <a:ea typeface="EB Garamond"/>
              <a:cs typeface="EB Garamond"/>
              <a:sym typeface="EB Garamond"/>
            </a:endParaRPr>
          </a:p>
        </p:txBody>
      </p:sp>
      <p:sp>
        <p:nvSpPr>
          <p:cNvPr id="62" name="Google Shape;62;p1"/>
          <p:cNvSpPr txBox="1"/>
          <p:nvPr/>
        </p:nvSpPr>
        <p:spPr>
          <a:xfrm>
            <a:off x="2916525" y="2322167"/>
            <a:ext cx="5370900" cy="1561966"/>
          </a:xfrm>
          <a:prstGeom prst="rect">
            <a:avLst/>
          </a:prstGeom>
          <a:noFill/>
          <a:ln>
            <a:noFill/>
          </a:ln>
        </p:spPr>
        <p:txBody>
          <a:bodyPr anchorCtr="0" anchor="ctr" bIns="19050" lIns="19050" spcFirstLastPara="1" rIns="19050" wrap="square" tIns="19050">
            <a:spAutoFit/>
          </a:bodyPr>
          <a:lstStyle/>
          <a:p>
            <a:pPr indent="0" lvl="0" marL="0" marR="0" rtl="0" algn="l">
              <a:lnSpc>
                <a:spcPct val="100000"/>
              </a:lnSpc>
              <a:spcBef>
                <a:spcPts val="0"/>
              </a:spcBef>
              <a:spcAft>
                <a:spcPts val="0"/>
              </a:spcAft>
              <a:buClr>
                <a:srgbClr val="000000"/>
              </a:buClr>
              <a:buSzPts val="3000"/>
              <a:buFont typeface="Georgia"/>
              <a:buNone/>
            </a:pPr>
            <a:r>
              <a:rPr b="1" i="0" lang="it" sz="2400" u="none" cap="none" strike="noStrike">
                <a:solidFill>
                  <a:srgbClr val="000000"/>
                </a:solidFill>
                <a:latin typeface="EB Garamond"/>
                <a:ea typeface="EB Garamond"/>
                <a:cs typeface="EB Garamond"/>
                <a:sym typeface="EB Garamond"/>
              </a:rPr>
              <a:t>Maria Vincenzi</a:t>
            </a:r>
            <a:endParaRPr b="1" i="0" sz="2400" u="none" cap="none" strike="noStrike">
              <a:solidFill>
                <a:srgbClr val="000000"/>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5E5E5E"/>
              </a:buClr>
              <a:buSzPts val="2300"/>
              <a:buFont typeface="Georgia"/>
              <a:buNone/>
            </a:pPr>
            <a:r>
              <a:rPr b="1" i="0" lang="it" sz="1900" u="none" cap="none" strike="noStrike">
                <a:solidFill>
                  <a:srgbClr val="55588E"/>
                </a:solidFill>
                <a:latin typeface="EB Garamond"/>
                <a:ea typeface="EB Garamond"/>
                <a:cs typeface="EB Garamond"/>
                <a:sym typeface="EB Garamond"/>
              </a:rPr>
              <a:t>2023 NASA Einstein Fellow @ Duke University</a:t>
            </a:r>
            <a:endParaRPr b="1" i="0" sz="1900" u="none" cap="none" strike="noStrike">
              <a:solidFill>
                <a:srgbClr val="55588E"/>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5E5E5E"/>
              </a:buClr>
              <a:buSzPts val="2100"/>
              <a:buFont typeface="Georgia"/>
              <a:buNone/>
            </a:pPr>
            <a:r>
              <a:t/>
            </a:r>
            <a:endParaRPr b="0" i="0" sz="1800" u="none" cap="none" strike="noStrike">
              <a:solidFill>
                <a:srgbClr val="648096"/>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5E5E5E"/>
              </a:buClr>
              <a:buSzPts val="2100"/>
              <a:buFont typeface="Georgia"/>
              <a:buNone/>
            </a:pPr>
            <a:r>
              <a:t/>
            </a:r>
            <a:endParaRPr b="0" i="0" sz="1800" u="none" cap="none" strike="noStrike">
              <a:solidFill>
                <a:srgbClr val="648096"/>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5E5E5E"/>
              </a:buClr>
              <a:buSzPts val="2100"/>
              <a:buFont typeface="Georgia"/>
              <a:buNone/>
            </a:pPr>
            <a:r>
              <a:rPr b="0" i="1" lang="it" sz="2000" u="none" cap="none" strike="noStrike">
                <a:solidFill>
                  <a:srgbClr val="000000"/>
                </a:solidFill>
                <a:latin typeface="EB Garamond"/>
                <a:ea typeface="EB Garamond"/>
                <a:cs typeface="EB Garamond"/>
                <a:sym typeface="EB Garamond"/>
              </a:rPr>
              <a:t>NHFP Symposium - September 21st,  2023 - Boston</a:t>
            </a:r>
            <a:endParaRPr b="0" i="1" sz="2000" u="none" cap="none" strike="noStrike">
              <a:solidFill>
                <a:srgbClr val="000000"/>
              </a:solidFill>
              <a:latin typeface="EB Garamond"/>
              <a:ea typeface="EB Garamond"/>
              <a:cs typeface="EB Garamond"/>
              <a:sym typeface="EB Garamond"/>
            </a:endParaRPr>
          </a:p>
        </p:txBody>
      </p:sp>
      <p:pic>
        <p:nvPicPr>
          <p:cNvPr id="63" name="Google Shape;63;p1"/>
          <p:cNvPicPr preferRelativeResize="0"/>
          <p:nvPr/>
        </p:nvPicPr>
        <p:blipFill rotWithShape="1">
          <a:blip r:embed="rId4">
            <a:alphaModFix/>
          </a:blip>
          <a:srcRect b="14463" l="0" r="0" t="0"/>
          <a:stretch/>
        </p:blipFill>
        <p:spPr>
          <a:xfrm>
            <a:off x="4218012" y="4259300"/>
            <a:ext cx="701821" cy="630197"/>
          </a:xfrm>
          <a:prstGeom prst="rect">
            <a:avLst/>
          </a:prstGeom>
          <a:noFill/>
          <a:ln>
            <a:noFill/>
          </a:ln>
        </p:spPr>
      </p:pic>
      <p:pic>
        <p:nvPicPr>
          <p:cNvPr id="64" name="Google Shape;64;p1"/>
          <p:cNvPicPr preferRelativeResize="0"/>
          <p:nvPr/>
        </p:nvPicPr>
        <p:blipFill rotWithShape="1">
          <a:blip r:embed="rId5">
            <a:alphaModFix/>
          </a:blip>
          <a:srcRect b="6188" l="8607" r="8616" t="7484"/>
          <a:stretch/>
        </p:blipFill>
        <p:spPr>
          <a:xfrm>
            <a:off x="2916525" y="4102538"/>
            <a:ext cx="981675" cy="1023807"/>
          </a:xfrm>
          <a:prstGeom prst="rect">
            <a:avLst/>
          </a:prstGeom>
          <a:noFill/>
          <a:ln>
            <a:noFill/>
          </a:ln>
        </p:spPr>
      </p:pic>
      <p:pic>
        <p:nvPicPr>
          <p:cNvPr id="65" name="Google Shape;65;p1"/>
          <p:cNvPicPr preferRelativeResize="0"/>
          <p:nvPr/>
        </p:nvPicPr>
        <p:blipFill rotWithShape="1">
          <a:blip r:embed="rId6">
            <a:alphaModFix/>
          </a:blip>
          <a:srcRect b="10673" l="29298" r="17167" t="69884"/>
          <a:stretch/>
        </p:blipFill>
        <p:spPr>
          <a:xfrm>
            <a:off x="4832941" y="4752574"/>
            <a:ext cx="867196" cy="317500"/>
          </a:xfrm>
          <a:prstGeom prst="rect">
            <a:avLst/>
          </a:prstGeom>
          <a:noFill/>
          <a:ln>
            <a:noFill/>
          </a:ln>
        </p:spPr>
      </p:pic>
      <p:pic>
        <p:nvPicPr>
          <p:cNvPr id="66" name="Google Shape;66;p1"/>
          <p:cNvPicPr preferRelativeResize="0"/>
          <p:nvPr/>
        </p:nvPicPr>
        <p:blipFill rotWithShape="1">
          <a:blip r:embed="rId7">
            <a:alphaModFix/>
          </a:blip>
          <a:srcRect b="0" l="20791" r="43508" t="0"/>
          <a:stretch/>
        </p:blipFill>
        <p:spPr>
          <a:xfrm>
            <a:off x="0" y="-6260"/>
            <a:ext cx="276102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 name="Shape 70"/>
        <p:cNvGrpSpPr/>
        <p:nvPr/>
      </p:nvGrpSpPr>
      <p:grpSpPr>
        <a:xfrm>
          <a:off x="0" y="0"/>
          <a:ext cx="0" cy="0"/>
          <a:chOff x="0" y="0"/>
          <a:chExt cx="0" cy="0"/>
        </a:xfrm>
      </p:grpSpPr>
      <p:sp>
        <p:nvSpPr>
          <p:cNvPr id="71" name="Google Shape;71;p2"/>
          <p:cNvSpPr txBox="1"/>
          <p:nvPr/>
        </p:nvSpPr>
        <p:spPr>
          <a:xfrm>
            <a:off x="1462751" y="1622475"/>
            <a:ext cx="10635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Cosmic </a:t>
            </a:r>
            <a:endParaRPr b="0" i="0" sz="14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Microwave </a:t>
            </a:r>
            <a:endParaRPr b="0" i="0" sz="14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Background</a:t>
            </a:r>
            <a:endParaRPr b="0" i="0" sz="14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a:t>
            </a:r>
            <a:r>
              <a:rPr b="1" i="0" lang="it" sz="1400" u="none" cap="none" strike="noStrike">
                <a:solidFill>
                  <a:schemeClr val="dk1"/>
                </a:solidFill>
                <a:latin typeface="EB Garamond"/>
                <a:ea typeface="EB Garamond"/>
                <a:cs typeface="EB Garamond"/>
                <a:sym typeface="EB Garamond"/>
              </a:rPr>
              <a:t>CMB</a:t>
            </a:r>
            <a:r>
              <a:rPr b="0" i="0" lang="it" sz="1400" u="none" cap="none" strike="noStrike">
                <a:solidFill>
                  <a:schemeClr val="dk1"/>
                </a:solidFill>
                <a:latin typeface="EB Garamond"/>
                <a:ea typeface="EB Garamond"/>
                <a:cs typeface="EB Garamond"/>
                <a:sym typeface="EB Garamond"/>
              </a:rPr>
              <a:t>)</a:t>
            </a:r>
            <a:endParaRPr b="0" i="0" sz="1400" u="none" cap="none" strike="noStrike">
              <a:solidFill>
                <a:schemeClr val="dk1"/>
              </a:solidFill>
              <a:latin typeface="EB Garamond"/>
              <a:ea typeface="EB Garamond"/>
              <a:cs typeface="EB Garamond"/>
              <a:sym typeface="EB Garamond"/>
            </a:endParaRPr>
          </a:p>
        </p:txBody>
      </p:sp>
      <p:sp>
        <p:nvSpPr>
          <p:cNvPr id="72" name="Google Shape;72;p2"/>
          <p:cNvSpPr txBox="1"/>
          <p:nvPr/>
        </p:nvSpPr>
        <p:spPr>
          <a:xfrm>
            <a:off x="109525" y="2012900"/>
            <a:ext cx="11844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0" i="0" lang="it" sz="1500" u="none" cap="none" strike="noStrike">
                <a:solidFill>
                  <a:schemeClr val="dk1"/>
                </a:solidFill>
                <a:latin typeface="EB Garamond"/>
                <a:ea typeface="EB Garamond"/>
                <a:cs typeface="EB Garamond"/>
                <a:sym typeface="EB Garamond"/>
              </a:rPr>
              <a:t>~13.7 billion years ago</a:t>
            </a:r>
            <a:endParaRPr b="0" i="0" sz="15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EB Garamond"/>
              <a:ea typeface="EB Garamond"/>
              <a:cs typeface="EB Garamond"/>
              <a:sym typeface="EB Garamond"/>
            </a:endParaRPr>
          </a:p>
        </p:txBody>
      </p:sp>
      <p:sp>
        <p:nvSpPr>
          <p:cNvPr id="73" name="Google Shape;73;p2"/>
          <p:cNvSpPr txBox="1"/>
          <p:nvPr/>
        </p:nvSpPr>
        <p:spPr>
          <a:xfrm>
            <a:off x="5931175" y="1854075"/>
            <a:ext cx="16362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5 billion years ago:</a:t>
            </a:r>
            <a:endParaRPr b="0" i="0" sz="14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chemeClr val="dk1"/>
                </a:solidFill>
                <a:latin typeface="EB Garamond"/>
                <a:ea typeface="EB Garamond"/>
                <a:cs typeface="EB Garamond"/>
                <a:sym typeface="EB Garamond"/>
              </a:rPr>
              <a:t>expansion started accelerating..</a:t>
            </a:r>
            <a:endParaRPr b="1" i="0" sz="1400" u="none" cap="none" strike="noStrike">
              <a:solidFill>
                <a:schemeClr val="dk1"/>
              </a:solidFill>
              <a:latin typeface="EB Garamond"/>
              <a:ea typeface="EB Garamond"/>
              <a:cs typeface="EB Garamond"/>
              <a:sym typeface="EB Garamond"/>
            </a:endParaRPr>
          </a:p>
        </p:txBody>
      </p:sp>
      <p:sp>
        <p:nvSpPr>
          <p:cNvPr id="74" name="Google Shape;74;p2"/>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expansion history of our Universe</a:t>
            </a:r>
            <a:endParaRPr b="0" i="0" sz="2600" u="none" cap="none" strike="noStrike">
              <a:solidFill>
                <a:schemeClr val="dk1"/>
              </a:solidFill>
              <a:latin typeface="EB Garamond"/>
              <a:ea typeface="EB Garamond"/>
              <a:cs typeface="EB Garamond"/>
              <a:sym typeface="EB Garamond"/>
            </a:endParaRPr>
          </a:p>
        </p:txBody>
      </p:sp>
      <p:sp>
        <p:nvSpPr>
          <p:cNvPr id="75" name="Google Shape;75;p2"/>
          <p:cNvSpPr txBox="1"/>
          <p:nvPr/>
        </p:nvSpPr>
        <p:spPr>
          <a:xfrm>
            <a:off x="40975" y="2761156"/>
            <a:ext cx="682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FF0000"/>
                </a:solidFill>
                <a:latin typeface="EB Garamond"/>
                <a:ea typeface="EB Garamond"/>
                <a:cs typeface="EB Garamond"/>
                <a:sym typeface="EB Garamond"/>
              </a:rPr>
              <a:t>Big Bang</a:t>
            </a:r>
            <a:endParaRPr b="1" i="0" sz="1400" u="none" cap="none" strike="noStrike">
              <a:solidFill>
                <a:srgbClr val="FF0000"/>
              </a:solidFill>
              <a:latin typeface="EB Garamond"/>
              <a:ea typeface="EB Garamond"/>
              <a:cs typeface="EB Garamond"/>
              <a:sym typeface="EB Garamond"/>
            </a:endParaRPr>
          </a:p>
        </p:txBody>
      </p:sp>
      <p:pic>
        <p:nvPicPr>
          <p:cNvPr id="76" name="Google Shape;76;p2"/>
          <p:cNvPicPr preferRelativeResize="0"/>
          <p:nvPr/>
        </p:nvPicPr>
        <p:blipFill rotWithShape="1">
          <a:blip r:embed="rId3">
            <a:alphaModFix/>
          </a:blip>
          <a:srcRect b="0" l="0" r="0" t="0"/>
          <a:stretch/>
        </p:blipFill>
        <p:spPr>
          <a:xfrm>
            <a:off x="656275" y="2669175"/>
            <a:ext cx="7900498" cy="799550"/>
          </a:xfrm>
          <a:prstGeom prst="rect">
            <a:avLst/>
          </a:prstGeom>
          <a:noFill/>
          <a:ln>
            <a:noFill/>
          </a:ln>
        </p:spPr>
      </p:pic>
      <p:sp>
        <p:nvSpPr>
          <p:cNvPr id="77" name="Google Shape;77;p2"/>
          <p:cNvSpPr txBox="1"/>
          <p:nvPr/>
        </p:nvSpPr>
        <p:spPr>
          <a:xfrm rot="-5400000">
            <a:off x="8171175" y="2845745"/>
            <a:ext cx="10635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Today</a:t>
            </a:r>
            <a:endParaRPr b="1" i="0" sz="1700" u="none" cap="none" strike="noStrike">
              <a:solidFill>
                <a:schemeClr val="dk1"/>
              </a:solidFill>
              <a:latin typeface="EB Garamond"/>
              <a:ea typeface="EB Garamond"/>
              <a:cs typeface="EB Garamond"/>
              <a:sym typeface="EB 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 name="Shape 81"/>
        <p:cNvGrpSpPr/>
        <p:nvPr/>
      </p:nvGrpSpPr>
      <p:grpSpPr>
        <a:xfrm>
          <a:off x="0" y="0"/>
          <a:ext cx="0" cy="0"/>
          <a:chOff x="0" y="0"/>
          <a:chExt cx="0" cy="0"/>
        </a:xfrm>
      </p:grpSpPr>
      <p:pic>
        <p:nvPicPr>
          <p:cNvPr id="82" name="Google Shape;82;p3"/>
          <p:cNvPicPr preferRelativeResize="0"/>
          <p:nvPr/>
        </p:nvPicPr>
        <p:blipFill rotWithShape="1">
          <a:blip r:embed="rId3">
            <a:alphaModFix/>
          </a:blip>
          <a:srcRect b="0" l="0" r="0" t="0"/>
          <a:stretch/>
        </p:blipFill>
        <p:spPr>
          <a:xfrm>
            <a:off x="358984" y="388932"/>
            <a:ext cx="3715675" cy="2297124"/>
          </a:xfrm>
          <a:prstGeom prst="rect">
            <a:avLst/>
          </a:prstGeom>
          <a:noFill/>
          <a:ln>
            <a:noFill/>
          </a:ln>
        </p:spPr>
      </p:pic>
      <p:sp>
        <p:nvSpPr>
          <p:cNvPr id="83" name="Google Shape;83;p3"/>
          <p:cNvSpPr txBox="1"/>
          <p:nvPr/>
        </p:nvSpPr>
        <p:spPr>
          <a:xfrm>
            <a:off x="4201300" y="882159"/>
            <a:ext cx="3460200" cy="141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it" sz="1600" u="none" cap="none" strike="noStrike">
                <a:solidFill>
                  <a:schemeClr val="dk1"/>
                </a:solidFill>
                <a:latin typeface="EB Garamond"/>
                <a:ea typeface="EB Garamond"/>
                <a:cs typeface="EB Garamond"/>
                <a:sym typeface="EB Garamond"/>
              </a:rPr>
              <a:t>𝚲CDM works for </a:t>
            </a:r>
            <a:r>
              <a:rPr b="1" i="0" lang="it" sz="1600" u="none" cap="none" strike="noStrike">
                <a:solidFill>
                  <a:srgbClr val="000000"/>
                </a:solidFill>
                <a:latin typeface="EB Garamond"/>
                <a:ea typeface="EB Garamond"/>
                <a:cs typeface="EB Garamond"/>
                <a:sym typeface="EB Garamond"/>
              </a:rPr>
              <a:t>measurements of the expansion of the Universe using:</a:t>
            </a:r>
            <a:endParaRPr b="1" i="0" sz="1600" u="none" cap="none" strike="noStrike">
              <a:solidFill>
                <a:srgbClr val="000000"/>
              </a:solidFill>
              <a:latin typeface="EB Garamond"/>
              <a:ea typeface="EB Garamond"/>
              <a:cs typeface="EB Garamond"/>
              <a:sym typeface="EB Garamond"/>
            </a:endParaRPr>
          </a:p>
          <a:p>
            <a:pPr indent="-330200" lvl="0" marL="457200" marR="0" rtl="0" algn="l">
              <a:lnSpc>
                <a:spcPct val="100000"/>
              </a:lnSpc>
              <a:spcBef>
                <a:spcPts val="0"/>
              </a:spcBef>
              <a:spcAft>
                <a:spcPts val="0"/>
              </a:spcAft>
              <a:buClr>
                <a:srgbClr val="000000"/>
              </a:buClr>
              <a:buSzPts val="1600"/>
              <a:buFont typeface="EB Garamond"/>
              <a:buChar char="-"/>
            </a:pPr>
            <a:r>
              <a:rPr b="0" i="0" lang="it" sz="1600" u="none" cap="none" strike="noStrike">
                <a:solidFill>
                  <a:srgbClr val="000000"/>
                </a:solidFill>
                <a:latin typeface="EB Garamond"/>
                <a:ea typeface="EB Garamond"/>
                <a:cs typeface="EB Garamond"/>
                <a:sym typeface="EB Garamond"/>
              </a:rPr>
              <a:t>Supernovae Ia</a:t>
            </a:r>
            <a:endParaRPr b="0" i="0" sz="1600" u="none" cap="none" strike="noStrike">
              <a:solidFill>
                <a:srgbClr val="000000"/>
              </a:solidFill>
              <a:latin typeface="EB Garamond"/>
              <a:ea typeface="EB Garamond"/>
              <a:cs typeface="EB Garamond"/>
              <a:sym typeface="EB Garamond"/>
            </a:endParaRPr>
          </a:p>
          <a:p>
            <a:pPr indent="-330200" lvl="0" marL="457200" marR="0" rtl="0" algn="l">
              <a:lnSpc>
                <a:spcPct val="100000"/>
              </a:lnSpc>
              <a:spcBef>
                <a:spcPts val="0"/>
              </a:spcBef>
              <a:spcAft>
                <a:spcPts val="0"/>
              </a:spcAft>
              <a:buClr>
                <a:srgbClr val="000000"/>
              </a:buClr>
              <a:buSzPts val="1600"/>
              <a:buFont typeface="EB Garamond"/>
              <a:buChar char="-"/>
            </a:pPr>
            <a:r>
              <a:rPr b="0" i="0" lang="it" sz="1600" u="none" cap="none" strike="noStrike">
                <a:solidFill>
                  <a:srgbClr val="000000"/>
                </a:solidFill>
                <a:latin typeface="EB Garamond"/>
                <a:ea typeface="EB Garamond"/>
                <a:cs typeface="EB Garamond"/>
                <a:sym typeface="EB Garamond"/>
              </a:rPr>
              <a:t>Formation of structures (e.g. BAO)</a:t>
            </a:r>
            <a:endParaRPr b="0" i="0" sz="1600" u="none" cap="none" strike="noStrike">
              <a:solidFill>
                <a:srgbClr val="000000"/>
              </a:solidFill>
              <a:latin typeface="EB Garamond"/>
              <a:ea typeface="EB Garamond"/>
              <a:cs typeface="EB Garamond"/>
              <a:sym typeface="EB Garamond"/>
            </a:endParaRPr>
          </a:p>
          <a:p>
            <a:pPr indent="-330200" lvl="0" marL="457200" marR="0" rtl="0" algn="l">
              <a:lnSpc>
                <a:spcPct val="100000"/>
              </a:lnSpc>
              <a:spcBef>
                <a:spcPts val="0"/>
              </a:spcBef>
              <a:spcAft>
                <a:spcPts val="0"/>
              </a:spcAft>
              <a:buClr>
                <a:srgbClr val="000000"/>
              </a:buClr>
              <a:buSzPts val="1600"/>
              <a:buFont typeface="EB Garamond"/>
              <a:buChar char="-"/>
            </a:pPr>
            <a:r>
              <a:rPr b="0" i="0" lang="it" sz="1600" u="none" cap="none" strike="noStrike">
                <a:solidFill>
                  <a:srgbClr val="000000"/>
                </a:solidFill>
                <a:latin typeface="EB Garamond"/>
                <a:ea typeface="EB Garamond"/>
                <a:cs typeface="EB Garamond"/>
                <a:sym typeface="EB Garamond"/>
              </a:rPr>
              <a:t>Weak gravitational lensing</a:t>
            </a:r>
            <a:endParaRPr b="0" i="0" sz="1600" u="none" cap="none" strike="noStrike">
              <a:solidFill>
                <a:srgbClr val="000000"/>
              </a:solidFill>
              <a:latin typeface="EB Garamond"/>
              <a:ea typeface="EB Garamond"/>
              <a:cs typeface="EB Garamond"/>
              <a:sym typeface="EB Garamond"/>
            </a:endParaRPr>
          </a:p>
        </p:txBody>
      </p:sp>
      <p:cxnSp>
        <p:nvCxnSpPr>
          <p:cNvPr id="84" name="Google Shape;84;p3"/>
          <p:cNvCxnSpPr/>
          <p:nvPr/>
        </p:nvCxnSpPr>
        <p:spPr>
          <a:xfrm>
            <a:off x="711393" y="2398084"/>
            <a:ext cx="1145100" cy="287700"/>
          </a:xfrm>
          <a:prstGeom prst="straightConnector1">
            <a:avLst/>
          </a:prstGeom>
          <a:noFill/>
          <a:ln cap="flat" cmpd="sng" w="9525">
            <a:solidFill>
              <a:schemeClr val="dk2"/>
            </a:solidFill>
            <a:prstDash val="solid"/>
            <a:round/>
            <a:headEnd len="sm" w="sm" type="none"/>
            <a:tailEnd len="sm" w="sm" type="none"/>
          </a:ln>
        </p:spPr>
      </p:cxnSp>
      <p:cxnSp>
        <p:nvCxnSpPr>
          <p:cNvPr id="85" name="Google Shape;85;p3"/>
          <p:cNvCxnSpPr/>
          <p:nvPr/>
        </p:nvCxnSpPr>
        <p:spPr>
          <a:xfrm flipH="1">
            <a:off x="2157043" y="2420609"/>
            <a:ext cx="1595400" cy="265200"/>
          </a:xfrm>
          <a:prstGeom prst="straightConnector1">
            <a:avLst/>
          </a:prstGeom>
          <a:noFill/>
          <a:ln cap="flat" cmpd="sng" w="9525">
            <a:solidFill>
              <a:schemeClr val="dk2"/>
            </a:solidFill>
            <a:prstDash val="solid"/>
            <a:round/>
            <a:headEnd len="sm" w="sm" type="none"/>
            <a:tailEnd len="sm" w="sm" type="none"/>
          </a:ln>
        </p:spPr>
      </p:cxnSp>
      <p:cxnSp>
        <p:nvCxnSpPr>
          <p:cNvPr id="86" name="Google Shape;86;p3"/>
          <p:cNvCxnSpPr/>
          <p:nvPr/>
        </p:nvCxnSpPr>
        <p:spPr>
          <a:xfrm flipH="1" rot="10800000">
            <a:off x="3092225" y="2309175"/>
            <a:ext cx="1731000" cy="360000"/>
          </a:xfrm>
          <a:prstGeom prst="straightConnector1">
            <a:avLst/>
          </a:prstGeom>
          <a:noFill/>
          <a:ln cap="flat" cmpd="sng" w="9525">
            <a:solidFill>
              <a:schemeClr val="dk2"/>
            </a:solidFill>
            <a:prstDash val="solid"/>
            <a:round/>
            <a:headEnd len="sm" w="sm" type="none"/>
            <a:tailEnd len="sm" w="sm" type="none"/>
          </a:ln>
        </p:spPr>
      </p:cxnSp>
      <p:cxnSp>
        <p:nvCxnSpPr>
          <p:cNvPr id="87" name="Google Shape;87;p3"/>
          <p:cNvCxnSpPr/>
          <p:nvPr/>
        </p:nvCxnSpPr>
        <p:spPr>
          <a:xfrm>
            <a:off x="6752875" y="2309074"/>
            <a:ext cx="1775100" cy="368400"/>
          </a:xfrm>
          <a:prstGeom prst="straightConnector1">
            <a:avLst/>
          </a:prstGeom>
          <a:noFill/>
          <a:ln cap="flat" cmpd="sng" w="9525">
            <a:solidFill>
              <a:schemeClr val="dk2"/>
            </a:solidFill>
            <a:prstDash val="solid"/>
            <a:round/>
            <a:headEnd len="sm" w="sm" type="none"/>
            <a:tailEnd len="sm" w="sm" type="none"/>
          </a:ln>
        </p:spPr>
      </p:cxnSp>
      <p:sp>
        <p:nvSpPr>
          <p:cNvPr id="88" name="Google Shape;88;p3"/>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expansion history of our Universe</a:t>
            </a:r>
            <a:endParaRPr b="0" i="0" sz="2600" u="none" cap="none" strike="noStrike">
              <a:solidFill>
                <a:schemeClr val="dk1"/>
              </a:solidFill>
              <a:latin typeface="EB Garamond"/>
              <a:ea typeface="EB Garamond"/>
              <a:cs typeface="EB Garamond"/>
              <a:sym typeface="EB Garamond"/>
            </a:endParaRPr>
          </a:p>
        </p:txBody>
      </p:sp>
      <p:sp>
        <p:nvSpPr>
          <p:cNvPr id="89" name="Google Shape;89;p3"/>
          <p:cNvSpPr/>
          <p:nvPr/>
        </p:nvSpPr>
        <p:spPr>
          <a:xfrm>
            <a:off x="3412250" y="4068450"/>
            <a:ext cx="2962800" cy="10002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0" name="Google Shape;90;p3"/>
          <p:cNvPicPr preferRelativeResize="0"/>
          <p:nvPr/>
        </p:nvPicPr>
        <p:blipFill rotWithShape="1">
          <a:blip r:embed="rId4">
            <a:alphaModFix/>
          </a:blip>
          <a:srcRect b="0" l="0" r="0" t="0"/>
          <a:stretch/>
        </p:blipFill>
        <p:spPr>
          <a:xfrm>
            <a:off x="4588150" y="4517231"/>
            <a:ext cx="1340453" cy="500400"/>
          </a:xfrm>
          <a:prstGeom prst="rect">
            <a:avLst/>
          </a:prstGeom>
          <a:noFill/>
          <a:ln>
            <a:noFill/>
          </a:ln>
        </p:spPr>
      </p:pic>
      <p:pic>
        <p:nvPicPr>
          <p:cNvPr id="91" name="Google Shape;91;p3"/>
          <p:cNvPicPr preferRelativeResize="0"/>
          <p:nvPr/>
        </p:nvPicPr>
        <p:blipFill rotWithShape="1">
          <a:blip r:embed="rId5">
            <a:alphaModFix/>
          </a:blip>
          <a:srcRect b="0" l="11126" r="0" t="0"/>
          <a:stretch/>
        </p:blipFill>
        <p:spPr>
          <a:xfrm flipH="1">
            <a:off x="3521000" y="4117025"/>
            <a:ext cx="807949" cy="909125"/>
          </a:xfrm>
          <a:prstGeom prst="rect">
            <a:avLst/>
          </a:prstGeom>
          <a:noFill/>
          <a:ln>
            <a:noFill/>
          </a:ln>
        </p:spPr>
      </p:pic>
      <p:pic>
        <p:nvPicPr>
          <p:cNvPr id="92" name="Google Shape;92;p3"/>
          <p:cNvPicPr preferRelativeResize="0"/>
          <p:nvPr/>
        </p:nvPicPr>
        <p:blipFill rotWithShape="1">
          <a:blip r:embed="rId6">
            <a:alphaModFix/>
          </a:blip>
          <a:srcRect b="11428" l="37454" r="31760" t="11351"/>
          <a:stretch/>
        </p:blipFill>
        <p:spPr>
          <a:xfrm>
            <a:off x="3215051" y="4060940"/>
            <a:ext cx="354774" cy="1019928"/>
          </a:xfrm>
          <a:prstGeom prst="rect">
            <a:avLst/>
          </a:prstGeom>
          <a:noFill/>
          <a:ln>
            <a:noFill/>
          </a:ln>
        </p:spPr>
      </p:pic>
      <p:pic>
        <p:nvPicPr>
          <p:cNvPr id="93" name="Google Shape;93;p3"/>
          <p:cNvPicPr preferRelativeResize="0"/>
          <p:nvPr/>
        </p:nvPicPr>
        <p:blipFill rotWithShape="1">
          <a:blip r:embed="rId6">
            <a:alphaModFix/>
          </a:blip>
          <a:srcRect b="11428" l="37454" r="31760" t="11351"/>
          <a:stretch/>
        </p:blipFill>
        <p:spPr>
          <a:xfrm>
            <a:off x="6172782" y="4059742"/>
            <a:ext cx="354774" cy="1019949"/>
          </a:xfrm>
          <a:prstGeom prst="rect">
            <a:avLst/>
          </a:prstGeom>
          <a:noFill/>
          <a:ln>
            <a:noFill/>
          </a:ln>
        </p:spPr>
      </p:pic>
      <p:sp>
        <p:nvSpPr>
          <p:cNvPr id="94" name="Google Shape;94;p3"/>
          <p:cNvSpPr txBox="1"/>
          <p:nvPr/>
        </p:nvSpPr>
        <p:spPr>
          <a:xfrm>
            <a:off x="4371950" y="4117025"/>
            <a:ext cx="1854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222222"/>
                </a:solidFill>
                <a:latin typeface="EB Garamond"/>
                <a:ea typeface="EB Garamond"/>
                <a:cs typeface="EB Garamond"/>
                <a:sym typeface="EB Garamond"/>
              </a:rPr>
              <a:t>General Relativity</a:t>
            </a:r>
            <a:endParaRPr b="0" i="0" sz="1500" u="none" cap="none" strike="noStrike">
              <a:solidFill>
                <a:srgbClr val="222222"/>
              </a:solidFill>
              <a:latin typeface="EB Garamond"/>
              <a:ea typeface="EB Garamond"/>
              <a:cs typeface="EB Garamond"/>
              <a:sym typeface="EB Garamond"/>
            </a:endParaRPr>
          </a:p>
        </p:txBody>
      </p:sp>
      <p:sp>
        <p:nvSpPr>
          <p:cNvPr id="95" name="Google Shape;95;p3"/>
          <p:cNvSpPr/>
          <p:nvPr/>
        </p:nvSpPr>
        <p:spPr>
          <a:xfrm>
            <a:off x="3259850" y="3514575"/>
            <a:ext cx="3200100" cy="5469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3"/>
          <p:cNvSpPr txBox="1"/>
          <p:nvPr/>
        </p:nvSpPr>
        <p:spPr>
          <a:xfrm>
            <a:off x="4190750" y="3425894"/>
            <a:ext cx="14262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1" i="0" lang="it" sz="2500" u="none" cap="none" strike="noStrike">
                <a:solidFill>
                  <a:srgbClr val="000000"/>
                </a:solidFill>
                <a:latin typeface="EB Garamond"/>
                <a:ea typeface="EB Garamond"/>
                <a:cs typeface="EB Garamond"/>
                <a:sym typeface="EB Garamond"/>
              </a:rPr>
              <a:t>𝚲CDM</a:t>
            </a:r>
            <a:endParaRPr b="0" i="0" sz="800" u="none" cap="none" strike="noStrike">
              <a:solidFill>
                <a:srgbClr val="000000"/>
              </a:solidFill>
              <a:latin typeface="EB Garamond"/>
              <a:ea typeface="EB Garamond"/>
              <a:cs typeface="EB Garamond"/>
              <a:sym typeface="EB Garamond"/>
            </a:endParaRPr>
          </a:p>
        </p:txBody>
      </p:sp>
      <p:sp>
        <p:nvSpPr>
          <p:cNvPr id="97" name="Google Shape;97;p3"/>
          <p:cNvSpPr txBox="1"/>
          <p:nvPr/>
        </p:nvSpPr>
        <p:spPr>
          <a:xfrm>
            <a:off x="3524881" y="3747378"/>
            <a:ext cx="26880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it" sz="1300" u="none" cap="none" strike="noStrike">
                <a:solidFill>
                  <a:schemeClr val="dk1"/>
                </a:solidFill>
                <a:latin typeface="EB Garamond"/>
                <a:ea typeface="EB Garamond"/>
                <a:cs typeface="EB Garamond"/>
                <a:sym typeface="EB Garamond"/>
              </a:rPr>
              <a:t>Standard Cosmological model</a:t>
            </a:r>
            <a:endParaRPr b="0" i="0" sz="1400" u="none" cap="none" strike="noStrike">
              <a:solidFill>
                <a:srgbClr val="000000"/>
              </a:solidFill>
              <a:latin typeface="Arial"/>
              <a:ea typeface="Arial"/>
              <a:cs typeface="Arial"/>
              <a:sym typeface="Arial"/>
            </a:endParaRPr>
          </a:p>
        </p:txBody>
      </p:sp>
      <p:sp>
        <p:nvSpPr>
          <p:cNvPr id="98" name="Google Shape;98;p3"/>
          <p:cNvSpPr txBox="1"/>
          <p:nvPr/>
        </p:nvSpPr>
        <p:spPr>
          <a:xfrm>
            <a:off x="1845100" y="882150"/>
            <a:ext cx="1464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it" sz="1600" u="none" cap="none" strike="noStrike">
                <a:solidFill>
                  <a:srgbClr val="009460"/>
                </a:solidFill>
                <a:latin typeface="EB Garamond"/>
                <a:ea typeface="EB Garamond"/>
                <a:cs typeface="EB Garamond"/>
                <a:sym typeface="EB Garamond"/>
              </a:rPr>
              <a:t>𝚲CDM</a:t>
            </a:r>
            <a:r>
              <a:rPr b="0" i="0" lang="it" sz="1600" u="none" cap="none" strike="noStrike">
                <a:solidFill>
                  <a:srgbClr val="009460"/>
                </a:solidFill>
                <a:latin typeface="EB Garamond"/>
                <a:ea typeface="EB Garamond"/>
                <a:cs typeface="EB Garamond"/>
                <a:sym typeface="EB Garamond"/>
              </a:rPr>
              <a:t> model</a:t>
            </a:r>
            <a:endParaRPr b="0" i="0" sz="1400" u="none" cap="none" strike="noStrike">
              <a:solidFill>
                <a:srgbClr val="009460"/>
              </a:solidFill>
              <a:latin typeface="Arial"/>
              <a:ea typeface="Arial"/>
              <a:cs typeface="Arial"/>
              <a:sym typeface="Arial"/>
            </a:endParaRPr>
          </a:p>
        </p:txBody>
      </p:sp>
      <p:sp>
        <p:nvSpPr>
          <p:cNvPr id="99" name="Google Shape;99;p3"/>
          <p:cNvSpPr txBox="1"/>
          <p:nvPr/>
        </p:nvSpPr>
        <p:spPr>
          <a:xfrm>
            <a:off x="2146250" y="1287875"/>
            <a:ext cx="1340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it" sz="1600" u="none" cap="none" strike="noStrike">
                <a:solidFill>
                  <a:srgbClr val="FF0000"/>
                </a:solidFill>
                <a:latin typeface="EB Garamond"/>
                <a:ea typeface="EB Garamond"/>
                <a:cs typeface="EB Garamond"/>
                <a:sym typeface="EB Garamond"/>
              </a:rPr>
              <a:t>CMB data</a:t>
            </a:r>
            <a:endParaRPr b="0" i="0" sz="1400" u="none" cap="none" strike="noStrike">
              <a:solidFill>
                <a:srgbClr val="FF0000"/>
              </a:solidFill>
              <a:latin typeface="Arial"/>
              <a:ea typeface="Arial"/>
              <a:cs typeface="Arial"/>
              <a:sym typeface="Arial"/>
            </a:endParaRPr>
          </a:p>
        </p:txBody>
      </p:sp>
      <p:sp>
        <p:nvSpPr>
          <p:cNvPr id="100" name="Google Shape;100;p3"/>
          <p:cNvSpPr txBox="1"/>
          <p:nvPr/>
        </p:nvSpPr>
        <p:spPr>
          <a:xfrm>
            <a:off x="40975" y="2761156"/>
            <a:ext cx="682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FF0000"/>
                </a:solidFill>
                <a:latin typeface="EB Garamond"/>
                <a:ea typeface="EB Garamond"/>
                <a:cs typeface="EB Garamond"/>
                <a:sym typeface="EB Garamond"/>
              </a:rPr>
              <a:t>Big Bang</a:t>
            </a:r>
            <a:endParaRPr b="1" i="0" sz="1400" u="none" cap="none" strike="noStrike">
              <a:solidFill>
                <a:srgbClr val="FF0000"/>
              </a:solidFill>
              <a:latin typeface="EB Garamond"/>
              <a:ea typeface="EB Garamond"/>
              <a:cs typeface="EB Garamond"/>
              <a:sym typeface="EB Garamond"/>
            </a:endParaRPr>
          </a:p>
        </p:txBody>
      </p:sp>
      <p:pic>
        <p:nvPicPr>
          <p:cNvPr id="101" name="Google Shape;101;p3"/>
          <p:cNvPicPr preferRelativeResize="0"/>
          <p:nvPr/>
        </p:nvPicPr>
        <p:blipFill rotWithShape="1">
          <a:blip r:embed="rId7">
            <a:alphaModFix/>
          </a:blip>
          <a:srcRect b="0" l="0" r="0" t="0"/>
          <a:stretch/>
        </p:blipFill>
        <p:spPr>
          <a:xfrm>
            <a:off x="656275" y="2669175"/>
            <a:ext cx="7900498" cy="799550"/>
          </a:xfrm>
          <a:prstGeom prst="rect">
            <a:avLst/>
          </a:prstGeom>
          <a:noFill/>
          <a:ln>
            <a:noFill/>
          </a:ln>
        </p:spPr>
      </p:pic>
      <p:sp>
        <p:nvSpPr>
          <p:cNvPr id="102" name="Google Shape;102;p3"/>
          <p:cNvSpPr txBox="1"/>
          <p:nvPr/>
        </p:nvSpPr>
        <p:spPr>
          <a:xfrm rot="-5400000">
            <a:off x="8171175" y="2845745"/>
            <a:ext cx="10635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Today</a:t>
            </a:r>
            <a:endParaRPr b="1" i="0" sz="1700" u="none" cap="none" strike="noStrike">
              <a:solidFill>
                <a:schemeClr val="dk1"/>
              </a:solidFill>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4"/>
          <p:cNvSpPr/>
          <p:nvPr/>
        </p:nvSpPr>
        <p:spPr>
          <a:xfrm>
            <a:off x="537175" y="741400"/>
            <a:ext cx="8107800" cy="1166100"/>
          </a:xfrm>
          <a:prstGeom prst="rect">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expansion history of our Universe</a:t>
            </a:r>
            <a:endParaRPr b="0" i="0" sz="2600" u="none" cap="none" strike="noStrike">
              <a:solidFill>
                <a:schemeClr val="dk1"/>
              </a:solidFill>
              <a:latin typeface="EB Garamond"/>
              <a:ea typeface="EB Garamond"/>
              <a:cs typeface="EB Garamond"/>
              <a:sym typeface="EB Garamond"/>
            </a:endParaRPr>
          </a:p>
        </p:txBody>
      </p:sp>
      <p:sp>
        <p:nvSpPr>
          <p:cNvPr id="109" name="Google Shape;109;p4"/>
          <p:cNvSpPr/>
          <p:nvPr/>
        </p:nvSpPr>
        <p:spPr>
          <a:xfrm>
            <a:off x="3412250" y="4068450"/>
            <a:ext cx="2962800" cy="10002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0" name="Google Shape;110;p4"/>
          <p:cNvPicPr preferRelativeResize="0"/>
          <p:nvPr/>
        </p:nvPicPr>
        <p:blipFill rotWithShape="1">
          <a:blip r:embed="rId3">
            <a:alphaModFix/>
          </a:blip>
          <a:srcRect b="0" l="0" r="0" t="0"/>
          <a:stretch/>
        </p:blipFill>
        <p:spPr>
          <a:xfrm>
            <a:off x="4588150" y="4517231"/>
            <a:ext cx="1340453" cy="500400"/>
          </a:xfrm>
          <a:prstGeom prst="rect">
            <a:avLst/>
          </a:prstGeom>
          <a:noFill/>
          <a:ln>
            <a:noFill/>
          </a:ln>
        </p:spPr>
      </p:pic>
      <p:pic>
        <p:nvPicPr>
          <p:cNvPr id="111" name="Google Shape;111;p4"/>
          <p:cNvPicPr preferRelativeResize="0"/>
          <p:nvPr/>
        </p:nvPicPr>
        <p:blipFill rotWithShape="1">
          <a:blip r:embed="rId4">
            <a:alphaModFix/>
          </a:blip>
          <a:srcRect b="0" l="11126" r="0" t="0"/>
          <a:stretch/>
        </p:blipFill>
        <p:spPr>
          <a:xfrm flipH="1">
            <a:off x="3521000" y="4117025"/>
            <a:ext cx="807949" cy="909125"/>
          </a:xfrm>
          <a:prstGeom prst="rect">
            <a:avLst/>
          </a:prstGeom>
          <a:noFill/>
          <a:ln>
            <a:noFill/>
          </a:ln>
        </p:spPr>
      </p:pic>
      <p:pic>
        <p:nvPicPr>
          <p:cNvPr id="112" name="Google Shape;112;p4"/>
          <p:cNvPicPr preferRelativeResize="0"/>
          <p:nvPr/>
        </p:nvPicPr>
        <p:blipFill rotWithShape="1">
          <a:blip r:embed="rId5">
            <a:alphaModFix/>
          </a:blip>
          <a:srcRect b="11428" l="37454" r="31760" t="11351"/>
          <a:stretch/>
        </p:blipFill>
        <p:spPr>
          <a:xfrm>
            <a:off x="3215051" y="4060940"/>
            <a:ext cx="354774" cy="1019928"/>
          </a:xfrm>
          <a:prstGeom prst="rect">
            <a:avLst/>
          </a:prstGeom>
          <a:noFill/>
          <a:ln>
            <a:noFill/>
          </a:ln>
        </p:spPr>
      </p:pic>
      <p:pic>
        <p:nvPicPr>
          <p:cNvPr id="113" name="Google Shape;113;p4"/>
          <p:cNvPicPr preferRelativeResize="0"/>
          <p:nvPr/>
        </p:nvPicPr>
        <p:blipFill rotWithShape="1">
          <a:blip r:embed="rId5">
            <a:alphaModFix/>
          </a:blip>
          <a:srcRect b="11428" l="37454" r="31760" t="11351"/>
          <a:stretch/>
        </p:blipFill>
        <p:spPr>
          <a:xfrm>
            <a:off x="6172782" y="4059742"/>
            <a:ext cx="354774" cy="1019949"/>
          </a:xfrm>
          <a:prstGeom prst="rect">
            <a:avLst/>
          </a:prstGeom>
          <a:noFill/>
          <a:ln>
            <a:noFill/>
          </a:ln>
        </p:spPr>
      </p:pic>
      <p:sp>
        <p:nvSpPr>
          <p:cNvPr id="114" name="Google Shape;114;p4"/>
          <p:cNvSpPr txBox="1"/>
          <p:nvPr/>
        </p:nvSpPr>
        <p:spPr>
          <a:xfrm>
            <a:off x="4371950" y="4117025"/>
            <a:ext cx="1854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222222"/>
                </a:solidFill>
                <a:latin typeface="EB Garamond"/>
                <a:ea typeface="EB Garamond"/>
                <a:cs typeface="EB Garamond"/>
                <a:sym typeface="EB Garamond"/>
              </a:rPr>
              <a:t>General Relativity</a:t>
            </a:r>
            <a:endParaRPr b="0" i="0" sz="1500" u="none" cap="none" strike="noStrike">
              <a:solidFill>
                <a:srgbClr val="222222"/>
              </a:solidFill>
              <a:latin typeface="EB Garamond"/>
              <a:ea typeface="EB Garamond"/>
              <a:cs typeface="EB Garamond"/>
              <a:sym typeface="EB Garamond"/>
            </a:endParaRPr>
          </a:p>
        </p:txBody>
      </p:sp>
      <p:sp>
        <p:nvSpPr>
          <p:cNvPr id="115" name="Google Shape;115;p4"/>
          <p:cNvSpPr/>
          <p:nvPr/>
        </p:nvSpPr>
        <p:spPr>
          <a:xfrm>
            <a:off x="3259850" y="3514575"/>
            <a:ext cx="3200100" cy="5469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
          <p:cNvSpPr txBox="1"/>
          <p:nvPr/>
        </p:nvSpPr>
        <p:spPr>
          <a:xfrm>
            <a:off x="4190750" y="3425894"/>
            <a:ext cx="14262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1" i="0" lang="it" sz="2500" u="none" cap="none" strike="noStrike">
                <a:solidFill>
                  <a:srgbClr val="000000"/>
                </a:solidFill>
                <a:latin typeface="EB Garamond"/>
                <a:ea typeface="EB Garamond"/>
                <a:cs typeface="EB Garamond"/>
                <a:sym typeface="EB Garamond"/>
              </a:rPr>
              <a:t>𝚲CDM</a:t>
            </a:r>
            <a:endParaRPr b="0" i="0" sz="800" u="none" cap="none" strike="noStrike">
              <a:solidFill>
                <a:srgbClr val="000000"/>
              </a:solidFill>
              <a:latin typeface="EB Garamond"/>
              <a:ea typeface="EB Garamond"/>
              <a:cs typeface="EB Garamond"/>
              <a:sym typeface="EB Garamond"/>
            </a:endParaRPr>
          </a:p>
        </p:txBody>
      </p:sp>
      <p:sp>
        <p:nvSpPr>
          <p:cNvPr id="117" name="Google Shape;117;p4"/>
          <p:cNvSpPr txBox="1"/>
          <p:nvPr/>
        </p:nvSpPr>
        <p:spPr>
          <a:xfrm>
            <a:off x="3524881" y="3747378"/>
            <a:ext cx="26880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it" sz="1300" u="none" cap="none" strike="noStrike">
                <a:solidFill>
                  <a:schemeClr val="dk1"/>
                </a:solidFill>
                <a:latin typeface="EB Garamond"/>
                <a:ea typeface="EB Garamond"/>
                <a:cs typeface="EB Garamond"/>
                <a:sym typeface="EB Garamond"/>
              </a:rPr>
              <a:t>Standard Cosmological model</a:t>
            </a:r>
            <a:endParaRPr b="0" i="0" sz="1400" u="none" cap="none" strike="noStrike">
              <a:solidFill>
                <a:srgbClr val="000000"/>
              </a:solidFill>
              <a:latin typeface="Arial"/>
              <a:ea typeface="Arial"/>
              <a:cs typeface="Arial"/>
              <a:sym typeface="Arial"/>
            </a:endParaRPr>
          </a:p>
        </p:txBody>
      </p:sp>
      <p:pic>
        <p:nvPicPr>
          <p:cNvPr id="118" name="Google Shape;118;p4"/>
          <p:cNvPicPr preferRelativeResize="0"/>
          <p:nvPr/>
        </p:nvPicPr>
        <p:blipFill rotWithShape="1">
          <a:blip r:embed="rId6">
            <a:alphaModFix/>
          </a:blip>
          <a:srcRect b="0" l="0" r="0" t="0"/>
          <a:stretch/>
        </p:blipFill>
        <p:spPr>
          <a:xfrm>
            <a:off x="656275" y="2669175"/>
            <a:ext cx="7900498" cy="799550"/>
          </a:xfrm>
          <a:prstGeom prst="rect">
            <a:avLst/>
          </a:prstGeom>
          <a:noFill/>
          <a:ln>
            <a:noFill/>
          </a:ln>
        </p:spPr>
      </p:pic>
      <p:sp>
        <p:nvSpPr>
          <p:cNvPr id="119" name="Google Shape;119;p4"/>
          <p:cNvSpPr txBox="1"/>
          <p:nvPr/>
        </p:nvSpPr>
        <p:spPr>
          <a:xfrm>
            <a:off x="40975" y="2761156"/>
            <a:ext cx="682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FF0000"/>
                </a:solidFill>
                <a:latin typeface="EB Garamond"/>
                <a:ea typeface="EB Garamond"/>
                <a:cs typeface="EB Garamond"/>
                <a:sym typeface="EB Garamond"/>
              </a:rPr>
              <a:t>Big Bang</a:t>
            </a:r>
            <a:endParaRPr b="1" i="0" sz="1400" u="none" cap="none" strike="noStrike">
              <a:solidFill>
                <a:srgbClr val="FF0000"/>
              </a:solidFill>
              <a:latin typeface="EB Garamond"/>
              <a:ea typeface="EB Garamond"/>
              <a:cs typeface="EB Garamond"/>
              <a:sym typeface="EB Garamond"/>
            </a:endParaRPr>
          </a:p>
        </p:txBody>
      </p:sp>
      <p:sp>
        <p:nvSpPr>
          <p:cNvPr id="120" name="Google Shape;120;p4"/>
          <p:cNvSpPr txBox="1"/>
          <p:nvPr/>
        </p:nvSpPr>
        <p:spPr>
          <a:xfrm>
            <a:off x="744750" y="850650"/>
            <a:ext cx="7791600" cy="623400"/>
          </a:xfrm>
          <a:prstGeom prst="rect">
            <a:avLst/>
          </a:prstGeom>
          <a:noFill/>
          <a:ln>
            <a:noFill/>
          </a:ln>
        </p:spPr>
        <p:txBody>
          <a:bodyPr anchorCtr="0" anchor="ctr" bIns="19050" lIns="19050" spcFirstLastPara="1" rIns="19050" wrap="square" tIns="19050">
            <a:spAutoFit/>
          </a:bodyPr>
          <a:lstStyle/>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What is </a:t>
            </a:r>
            <a:r>
              <a:rPr b="1" i="0" lang="it" sz="1900" u="none" cap="none" strike="noStrike">
                <a:solidFill>
                  <a:schemeClr val="dk1"/>
                </a:solidFill>
                <a:latin typeface="EB Garamond"/>
                <a:ea typeface="EB Garamond"/>
                <a:cs typeface="EB Garamond"/>
                <a:sym typeface="EB Garamond"/>
              </a:rPr>
              <a:t>Dark Energy</a:t>
            </a:r>
            <a:r>
              <a:rPr b="0" i="0" lang="it" sz="1900" u="none" cap="none" strike="noStrike">
                <a:solidFill>
                  <a:schemeClr val="dk1"/>
                </a:solidFill>
                <a:latin typeface="EB Garamond"/>
                <a:ea typeface="EB Garamond"/>
                <a:cs typeface="EB Garamond"/>
                <a:sym typeface="EB Garamond"/>
              </a:rPr>
              <a:t>?</a:t>
            </a:r>
            <a:endParaRPr b="0" i="0" sz="1900" u="none" cap="none" strike="noStrike">
              <a:solidFill>
                <a:schemeClr val="dk1"/>
              </a:solidFill>
              <a:latin typeface="EB Garamond"/>
              <a:ea typeface="EB Garamond"/>
              <a:cs typeface="EB Garamond"/>
              <a:sym typeface="EB Garamond"/>
            </a:endParaRPr>
          </a:p>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Is </a:t>
            </a:r>
            <a:r>
              <a:rPr b="1" i="0" lang="it" sz="1900" u="none" cap="none" strike="noStrike">
                <a:solidFill>
                  <a:schemeClr val="dk1"/>
                </a:solidFill>
                <a:latin typeface="EB Garamond"/>
                <a:ea typeface="EB Garamond"/>
                <a:cs typeface="EB Garamond"/>
                <a:sym typeface="EB Garamond"/>
              </a:rPr>
              <a:t>General Relativity</a:t>
            </a:r>
            <a:r>
              <a:rPr b="0" i="0" lang="it" sz="1900" u="none" cap="none" strike="noStrike">
                <a:solidFill>
                  <a:schemeClr val="dk1"/>
                </a:solidFill>
                <a:latin typeface="EB Garamond"/>
                <a:ea typeface="EB Garamond"/>
                <a:cs typeface="EB Garamond"/>
                <a:sym typeface="EB Garamond"/>
              </a:rPr>
              <a:t> valid at cosmic scales? </a:t>
            </a:r>
            <a:endParaRPr b="0" i="0" sz="1900" u="none" cap="none" strike="noStrike">
              <a:solidFill>
                <a:schemeClr val="dk1"/>
              </a:solidFill>
              <a:latin typeface="EB Garamond"/>
              <a:ea typeface="EB Garamond"/>
              <a:cs typeface="EB Garamond"/>
              <a:sym typeface="EB Garamond"/>
            </a:endParaRPr>
          </a:p>
        </p:txBody>
      </p:sp>
      <p:sp>
        <p:nvSpPr>
          <p:cNvPr id="121" name="Google Shape;121;p4"/>
          <p:cNvSpPr txBox="1"/>
          <p:nvPr/>
        </p:nvSpPr>
        <p:spPr>
          <a:xfrm rot="-5400000">
            <a:off x="8171175" y="2845745"/>
            <a:ext cx="10635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Today</a:t>
            </a:r>
            <a:endParaRPr b="1" i="0" sz="1700" u="none" cap="none" strike="noStrike">
              <a:solidFill>
                <a:schemeClr val="dk1"/>
              </a:solidFill>
              <a:latin typeface="EB Garamond"/>
              <a:ea typeface="EB Garamond"/>
              <a:cs typeface="EB Garamond"/>
              <a:sym typeface="EB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sp>
        <p:nvSpPr>
          <p:cNvPr id="126" name="Google Shape;126;p5"/>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expansion history of our Universe</a:t>
            </a:r>
            <a:endParaRPr b="0" i="0" sz="2600" u="none" cap="none" strike="noStrike">
              <a:solidFill>
                <a:schemeClr val="dk1"/>
              </a:solidFill>
              <a:latin typeface="EB Garamond"/>
              <a:ea typeface="EB Garamond"/>
              <a:cs typeface="EB Garamond"/>
              <a:sym typeface="EB Garamond"/>
            </a:endParaRPr>
          </a:p>
        </p:txBody>
      </p:sp>
      <p:sp>
        <p:nvSpPr>
          <p:cNvPr id="127" name="Google Shape;127;p5"/>
          <p:cNvSpPr txBox="1"/>
          <p:nvPr/>
        </p:nvSpPr>
        <p:spPr>
          <a:xfrm rot="-5400000">
            <a:off x="8171175" y="2845745"/>
            <a:ext cx="10635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Today</a:t>
            </a:r>
            <a:endParaRPr b="1" i="0" sz="1700" u="none" cap="none" strike="noStrike">
              <a:solidFill>
                <a:schemeClr val="dk1"/>
              </a:solidFill>
              <a:latin typeface="EB Garamond"/>
              <a:ea typeface="EB Garamond"/>
              <a:cs typeface="EB Garamond"/>
              <a:sym typeface="EB Garamond"/>
            </a:endParaRPr>
          </a:p>
        </p:txBody>
      </p:sp>
      <p:sp>
        <p:nvSpPr>
          <p:cNvPr id="128" name="Google Shape;128;p5"/>
          <p:cNvSpPr/>
          <p:nvPr/>
        </p:nvSpPr>
        <p:spPr>
          <a:xfrm>
            <a:off x="3412250" y="4068450"/>
            <a:ext cx="2962800" cy="10002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9" name="Google Shape;129;p5"/>
          <p:cNvPicPr preferRelativeResize="0"/>
          <p:nvPr/>
        </p:nvPicPr>
        <p:blipFill rotWithShape="1">
          <a:blip r:embed="rId3">
            <a:alphaModFix/>
          </a:blip>
          <a:srcRect b="0" l="0" r="0" t="0"/>
          <a:stretch/>
        </p:blipFill>
        <p:spPr>
          <a:xfrm>
            <a:off x="4588150" y="4517231"/>
            <a:ext cx="1340453" cy="500400"/>
          </a:xfrm>
          <a:prstGeom prst="rect">
            <a:avLst/>
          </a:prstGeom>
          <a:noFill/>
          <a:ln>
            <a:noFill/>
          </a:ln>
        </p:spPr>
      </p:pic>
      <p:pic>
        <p:nvPicPr>
          <p:cNvPr id="130" name="Google Shape;130;p5"/>
          <p:cNvPicPr preferRelativeResize="0"/>
          <p:nvPr/>
        </p:nvPicPr>
        <p:blipFill rotWithShape="1">
          <a:blip r:embed="rId4">
            <a:alphaModFix/>
          </a:blip>
          <a:srcRect b="0" l="11126" r="0" t="0"/>
          <a:stretch/>
        </p:blipFill>
        <p:spPr>
          <a:xfrm flipH="1">
            <a:off x="3521000" y="4117025"/>
            <a:ext cx="807949" cy="909125"/>
          </a:xfrm>
          <a:prstGeom prst="rect">
            <a:avLst/>
          </a:prstGeom>
          <a:noFill/>
          <a:ln>
            <a:noFill/>
          </a:ln>
        </p:spPr>
      </p:pic>
      <p:pic>
        <p:nvPicPr>
          <p:cNvPr id="131" name="Google Shape;131;p5"/>
          <p:cNvPicPr preferRelativeResize="0"/>
          <p:nvPr/>
        </p:nvPicPr>
        <p:blipFill rotWithShape="1">
          <a:blip r:embed="rId5">
            <a:alphaModFix/>
          </a:blip>
          <a:srcRect b="11428" l="37454" r="31760" t="11351"/>
          <a:stretch/>
        </p:blipFill>
        <p:spPr>
          <a:xfrm>
            <a:off x="3215051" y="4060940"/>
            <a:ext cx="354774" cy="1019928"/>
          </a:xfrm>
          <a:prstGeom prst="rect">
            <a:avLst/>
          </a:prstGeom>
          <a:noFill/>
          <a:ln>
            <a:noFill/>
          </a:ln>
        </p:spPr>
      </p:pic>
      <p:pic>
        <p:nvPicPr>
          <p:cNvPr id="132" name="Google Shape;132;p5"/>
          <p:cNvPicPr preferRelativeResize="0"/>
          <p:nvPr/>
        </p:nvPicPr>
        <p:blipFill rotWithShape="1">
          <a:blip r:embed="rId5">
            <a:alphaModFix/>
          </a:blip>
          <a:srcRect b="11428" l="37454" r="31760" t="11351"/>
          <a:stretch/>
        </p:blipFill>
        <p:spPr>
          <a:xfrm>
            <a:off x="6172782" y="4059742"/>
            <a:ext cx="354774" cy="1019949"/>
          </a:xfrm>
          <a:prstGeom prst="rect">
            <a:avLst/>
          </a:prstGeom>
          <a:noFill/>
          <a:ln>
            <a:noFill/>
          </a:ln>
        </p:spPr>
      </p:pic>
      <p:sp>
        <p:nvSpPr>
          <p:cNvPr id="133" name="Google Shape;133;p5"/>
          <p:cNvSpPr txBox="1"/>
          <p:nvPr/>
        </p:nvSpPr>
        <p:spPr>
          <a:xfrm>
            <a:off x="4371950" y="4117025"/>
            <a:ext cx="1854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222222"/>
                </a:solidFill>
                <a:latin typeface="EB Garamond"/>
                <a:ea typeface="EB Garamond"/>
                <a:cs typeface="EB Garamond"/>
                <a:sym typeface="EB Garamond"/>
              </a:rPr>
              <a:t>General Relativity</a:t>
            </a:r>
            <a:endParaRPr b="0" i="0" sz="1500" u="none" cap="none" strike="noStrike">
              <a:solidFill>
                <a:srgbClr val="222222"/>
              </a:solidFill>
              <a:latin typeface="EB Garamond"/>
              <a:ea typeface="EB Garamond"/>
              <a:cs typeface="EB Garamond"/>
              <a:sym typeface="EB Garamond"/>
            </a:endParaRPr>
          </a:p>
        </p:txBody>
      </p:sp>
      <p:sp>
        <p:nvSpPr>
          <p:cNvPr id="134" name="Google Shape;134;p5"/>
          <p:cNvSpPr/>
          <p:nvPr/>
        </p:nvSpPr>
        <p:spPr>
          <a:xfrm>
            <a:off x="3259850" y="3514575"/>
            <a:ext cx="3200100" cy="546900"/>
          </a:xfrm>
          <a:prstGeom prst="rect">
            <a:avLst/>
          </a:prstGeom>
          <a:solidFill>
            <a:srgbClr val="E2DED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5"/>
          <p:cNvSpPr txBox="1"/>
          <p:nvPr/>
        </p:nvSpPr>
        <p:spPr>
          <a:xfrm>
            <a:off x="4190750" y="3425894"/>
            <a:ext cx="14262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1" i="0" lang="it" sz="2500" u="none" cap="none" strike="noStrike">
                <a:solidFill>
                  <a:srgbClr val="000000"/>
                </a:solidFill>
                <a:latin typeface="EB Garamond"/>
                <a:ea typeface="EB Garamond"/>
                <a:cs typeface="EB Garamond"/>
                <a:sym typeface="EB Garamond"/>
              </a:rPr>
              <a:t>𝚲CDM</a:t>
            </a:r>
            <a:endParaRPr b="0" i="0" sz="800" u="none" cap="none" strike="noStrike">
              <a:solidFill>
                <a:srgbClr val="000000"/>
              </a:solidFill>
              <a:latin typeface="EB Garamond"/>
              <a:ea typeface="EB Garamond"/>
              <a:cs typeface="EB Garamond"/>
              <a:sym typeface="EB Garamond"/>
            </a:endParaRPr>
          </a:p>
        </p:txBody>
      </p:sp>
      <p:pic>
        <p:nvPicPr>
          <p:cNvPr id="136" name="Google Shape;136;p5"/>
          <p:cNvPicPr preferRelativeResize="0"/>
          <p:nvPr/>
        </p:nvPicPr>
        <p:blipFill rotWithShape="1">
          <a:blip r:embed="rId6">
            <a:alphaModFix/>
          </a:blip>
          <a:srcRect b="0" l="0" r="0" t="0"/>
          <a:stretch/>
        </p:blipFill>
        <p:spPr>
          <a:xfrm>
            <a:off x="656275" y="2669175"/>
            <a:ext cx="7900498" cy="799550"/>
          </a:xfrm>
          <a:prstGeom prst="rect">
            <a:avLst/>
          </a:prstGeom>
          <a:noFill/>
          <a:ln>
            <a:noFill/>
          </a:ln>
        </p:spPr>
      </p:pic>
      <p:sp>
        <p:nvSpPr>
          <p:cNvPr id="137" name="Google Shape;137;p5"/>
          <p:cNvSpPr txBox="1"/>
          <p:nvPr/>
        </p:nvSpPr>
        <p:spPr>
          <a:xfrm>
            <a:off x="3524881" y="3747378"/>
            <a:ext cx="26880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it" sz="1300" u="none" cap="none" strike="noStrike">
                <a:solidFill>
                  <a:schemeClr val="dk1"/>
                </a:solidFill>
                <a:latin typeface="EB Garamond"/>
                <a:ea typeface="EB Garamond"/>
                <a:cs typeface="EB Garamond"/>
                <a:sym typeface="EB Garamond"/>
              </a:rPr>
              <a:t>Standard Cosmological model</a:t>
            </a:r>
            <a:endParaRPr b="0" i="0" sz="1400" u="none" cap="none" strike="noStrike">
              <a:solidFill>
                <a:srgbClr val="000000"/>
              </a:solidFill>
              <a:latin typeface="Arial"/>
              <a:ea typeface="Arial"/>
              <a:cs typeface="Arial"/>
              <a:sym typeface="Arial"/>
            </a:endParaRPr>
          </a:p>
        </p:txBody>
      </p:sp>
      <p:cxnSp>
        <p:nvCxnSpPr>
          <p:cNvPr id="138" name="Google Shape;138;p5"/>
          <p:cNvCxnSpPr/>
          <p:nvPr/>
        </p:nvCxnSpPr>
        <p:spPr>
          <a:xfrm>
            <a:off x="2141395" y="3339975"/>
            <a:ext cx="6086100" cy="13800"/>
          </a:xfrm>
          <a:prstGeom prst="straightConnector1">
            <a:avLst/>
          </a:prstGeom>
          <a:noFill/>
          <a:ln cap="flat" cmpd="sng" w="38100">
            <a:solidFill>
              <a:srgbClr val="FFFFFF"/>
            </a:solidFill>
            <a:prstDash val="solid"/>
            <a:round/>
            <a:headEnd len="sm" w="sm" type="none"/>
            <a:tailEnd len="med" w="med" type="triangle"/>
          </a:ln>
        </p:spPr>
      </p:cxnSp>
      <p:cxnSp>
        <p:nvCxnSpPr>
          <p:cNvPr id="139" name="Google Shape;139;p5"/>
          <p:cNvCxnSpPr/>
          <p:nvPr/>
        </p:nvCxnSpPr>
        <p:spPr>
          <a:xfrm flipH="1">
            <a:off x="7603450" y="2533826"/>
            <a:ext cx="953400" cy="1800"/>
          </a:xfrm>
          <a:prstGeom prst="straightConnector1">
            <a:avLst/>
          </a:prstGeom>
          <a:noFill/>
          <a:ln cap="flat" cmpd="sng" w="38100">
            <a:solidFill>
              <a:schemeClr val="dk1"/>
            </a:solidFill>
            <a:prstDash val="solid"/>
            <a:round/>
            <a:headEnd len="sm" w="sm" type="none"/>
            <a:tailEnd len="med" w="med" type="triangle"/>
          </a:ln>
        </p:spPr>
      </p:cxnSp>
      <p:sp>
        <p:nvSpPr>
          <p:cNvPr id="140" name="Google Shape;140;p5"/>
          <p:cNvSpPr txBox="1"/>
          <p:nvPr/>
        </p:nvSpPr>
        <p:spPr>
          <a:xfrm>
            <a:off x="2065200" y="3010175"/>
            <a:ext cx="34986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it" sz="1600" u="none" cap="none" strike="noStrike">
                <a:solidFill>
                  <a:schemeClr val="lt1"/>
                </a:solidFill>
                <a:latin typeface="EB Garamond"/>
                <a:ea typeface="EB Garamond"/>
                <a:cs typeface="EB Garamond"/>
                <a:sym typeface="EB Garamond"/>
              </a:rPr>
              <a:t>…assuming </a:t>
            </a:r>
            <a:r>
              <a:rPr b="1" i="0" lang="it" sz="1600" u="none" cap="none" strike="noStrike">
                <a:solidFill>
                  <a:schemeClr val="lt1"/>
                </a:solidFill>
                <a:latin typeface="EB Garamond"/>
                <a:ea typeface="EB Garamond"/>
                <a:cs typeface="EB Garamond"/>
                <a:sym typeface="EB Garamond"/>
              </a:rPr>
              <a:t>𝚲CDM</a:t>
            </a:r>
            <a:endParaRPr b="1" i="0" sz="1600" u="none" cap="none" strike="noStrike">
              <a:solidFill>
                <a:schemeClr val="lt1"/>
              </a:solidFill>
              <a:latin typeface="Arial"/>
              <a:ea typeface="Arial"/>
              <a:cs typeface="Arial"/>
              <a:sym typeface="Arial"/>
            </a:endParaRPr>
          </a:p>
        </p:txBody>
      </p:sp>
      <p:sp>
        <p:nvSpPr>
          <p:cNvPr id="141" name="Google Shape;141;p5"/>
          <p:cNvSpPr txBox="1"/>
          <p:nvPr/>
        </p:nvSpPr>
        <p:spPr>
          <a:xfrm>
            <a:off x="40975" y="2761156"/>
            <a:ext cx="682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FF0000"/>
                </a:solidFill>
                <a:latin typeface="EB Garamond"/>
                <a:ea typeface="EB Garamond"/>
                <a:cs typeface="EB Garamond"/>
                <a:sym typeface="EB Garamond"/>
              </a:rPr>
              <a:t>Big Bang</a:t>
            </a:r>
            <a:endParaRPr b="1" i="0" sz="1400" u="none" cap="none" strike="noStrike">
              <a:solidFill>
                <a:srgbClr val="FF0000"/>
              </a:solidFill>
              <a:latin typeface="EB Garamond"/>
              <a:ea typeface="EB Garamond"/>
              <a:cs typeface="EB Garamond"/>
              <a:sym typeface="EB Garamond"/>
            </a:endParaRPr>
          </a:p>
        </p:txBody>
      </p:sp>
      <p:sp>
        <p:nvSpPr>
          <p:cNvPr id="142" name="Google Shape;142;p5"/>
          <p:cNvSpPr/>
          <p:nvPr/>
        </p:nvSpPr>
        <p:spPr>
          <a:xfrm>
            <a:off x="537175" y="741400"/>
            <a:ext cx="8107800" cy="1166100"/>
          </a:xfrm>
          <a:prstGeom prst="rect">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744750" y="850650"/>
            <a:ext cx="7845300" cy="915900"/>
          </a:xfrm>
          <a:prstGeom prst="rect">
            <a:avLst/>
          </a:prstGeom>
          <a:noFill/>
          <a:ln>
            <a:noFill/>
          </a:ln>
        </p:spPr>
        <p:txBody>
          <a:bodyPr anchorCtr="0" anchor="ctr" bIns="19050" lIns="19050" spcFirstLastPara="1" rIns="19050" wrap="square" tIns="19050">
            <a:spAutoFit/>
          </a:bodyPr>
          <a:lstStyle/>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What is </a:t>
            </a:r>
            <a:r>
              <a:rPr b="1" i="0" lang="it" sz="1900" u="none" cap="none" strike="noStrike">
                <a:solidFill>
                  <a:schemeClr val="dk1"/>
                </a:solidFill>
                <a:latin typeface="EB Garamond"/>
                <a:ea typeface="EB Garamond"/>
                <a:cs typeface="EB Garamond"/>
                <a:sym typeface="EB Garamond"/>
              </a:rPr>
              <a:t>Dark Energy</a:t>
            </a:r>
            <a:r>
              <a:rPr b="0" i="0" lang="it" sz="1900" u="none" cap="none" strike="noStrike">
                <a:solidFill>
                  <a:schemeClr val="dk1"/>
                </a:solidFill>
                <a:latin typeface="EB Garamond"/>
                <a:ea typeface="EB Garamond"/>
                <a:cs typeface="EB Garamond"/>
                <a:sym typeface="EB Garamond"/>
              </a:rPr>
              <a:t>?</a:t>
            </a:r>
            <a:endParaRPr b="0" i="0" sz="1900" u="none" cap="none" strike="noStrike">
              <a:solidFill>
                <a:schemeClr val="dk1"/>
              </a:solidFill>
              <a:latin typeface="EB Garamond"/>
              <a:ea typeface="EB Garamond"/>
              <a:cs typeface="EB Garamond"/>
              <a:sym typeface="EB Garamond"/>
            </a:endParaRPr>
          </a:p>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Is </a:t>
            </a:r>
            <a:r>
              <a:rPr b="1" i="0" lang="it" sz="1900" u="none" cap="none" strike="noStrike">
                <a:solidFill>
                  <a:schemeClr val="dk1"/>
                </a:solidFill>
                <a:latin typeface="EB Garamond"/>
                <a:ea typeface="EB Garamond"/>
                <a:cs typeface="EB Garamond"/>
                <a:sym typeface="EB Garamond"/>
              </a:rPr>
              <a:t>General Relativity</a:t>
            </a:r>
            <a:r>
              <a:rPr b="0" i="0" lang="it" sz="1900" u="none" cap="none" strike="noStrike">
                <a:solidFill>
                  <a:schemeClr val="dk1"/>
                </a:solidFill>
                <a:latin typeface="EB Garamond"/>
                <a:ea typeface="EB Garamond"/>
                <a:cs typeface="EB Garamond"/>
                <a:sym typeface="EB Garamond"/>
              </a:rPr>
              <a:t> valid at cosmic scales? </a:t>
            </a:r>
            <a:endParaRPr b="0" i="0" sz="1900" u="none" cap="none" strike="noStrike">
              <a:solidFill>
                <a:schemeClr val="dk1"/>
              </a:solidFill>
              <a:latin typeface="EB Garamond"/>
              <a:ea typeface="EB Garamond"/>
              <a:cs typeface="EB Garamond"/>
              <a:sym typeface="EB Garamond"/>
            </a:endParaRPr>
          </a:p>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Why </a:t>
            </a:r>
            <a:r>
              <a:rPr b="1" i="0" lang="it" sz="1900" u="none" cap="none" strike="noStrike">
                <a:solidFill>
                  <a:schemeClr val="dk1"/>
                </a:solidFill>
                <a:latin typeface="EB Garamond"/>
                <a:ea typeface="EB Garamond"/>
                <a:cs typeface="EB Garamond"/>
                <a:sym typeface="EB Garamond"/>
              </a:rPr>
              <a:t>𝚲CDM fails the “H0” test? </a:t>
            </a:r>
            <a:r>
              <a:rPr b="0" i="0" lang="it" sz="1900" u="none" cap="none" strike="noStrike">
                <a:solidFill>
                  <a:schemeClr val="dk1"/>
                </a:solidFill>
                <a:latin typeface="EB Garamond"/>
                <a:ea typeface="EB Garamond"/>
                <a:cs typeface="EB Garamond"/>
                <a:sym typeface="EB Garamond"/>
              </a:rPr>
              <a:t>What is the cause of the observed tension?</a:t>
            </a:r>
            <a:endParaRPr b="0" i="0" sz="1900" u="none" cap="none" strike="noStrike">
              <a:solidFill>
                <a:schemeClr val="dk1"/>
              </a:solidFill>
              <a:latin typeface="EB Garamond"/>
              <a:ea typeface="EB Garamond"/>
              <a:cs typeface="EB Garamond"/>
              <a:sym typeface="EB Garamond"/>
            </a:endParaRPr>
          </a:p>
        </p:txBody>
      </p:sp>
      <p:sp>
        <p:nvSpPr>
          <p:cNvPr id="144" name="Google Shape;144;p5"/>
          <p:cNvSpPr txBox="1"/>
          <p:nvPr/>
        </p:nvSpPr>
        <p:spPr>
          <a:xfrm>
            <a:off x="6565750" y="2137925"/>
            <a:ext cx="2075400" cy="4311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600"/>
              <a:buFont typeface="Arial"/>
              <a:buNone/>
            </a:pPr>
            <a:r>
              <a:rPr b="1" i="0" lang="it" sz="1600" u="none" cap="none" strike="noStrike">
                <a:solidFill>
                  <a:schemeClr val="dk1"/>
                </a:solidFill>
                <a:latin typeface="EB Garamond"/>
                <a:ea typeface="EB Garamond"/>
                <a:cs typeface="EB Garamond"/>
                <a:sym typeface="EB Garamond"/>
              </a:rPr>
              <a:t>The DIRECT route</a:t>
            </a:r>
            <a:endParaRPr b="1" i="0" sz="1600" u="none" cap="none" strike="noStrike">
              <a:solidFill>
                <a:schemeClr val="dk1"/>
              </a:solidFill>
              <a:latin typeface="Arial"/>
              <a:ea typeface="Arial"/>
              <a:cs typeface="Arial"/>
              <a:sym typeface="Arial"/>
            </a:endParaRPr>
          </a:p>
        </p:txBody>
      </p:sp>
      <p:sp>
        <p:nvSpPr>
          <p:cNvPr id="145" name="Google Shape;145;p5"/>
          <p:cNvSpPr txBox="1"/>
          <p:nvPr/>
        </p:nvSpPr>
        <p:spPr>
          <a:xfrm>
            <a:off x="5705550" y="2994975"/>
            <a:ext cx="2274900" cy="4311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600"/>
              <a:buFont typeface="Arial"/>
              <a:buNone/>
            </a:pPr>
            <a:r>
              <a:rPr b="1" i="0" lang="it" sz="1600" u="none" cap="none" strike="noStrike">
                <a:solidFill>
                  <a:schemeClr val="lt1"/>
                </a:solidFill>
                <a:latin typeface="EB Garamond"/>
                <a:ea typeface="EB Garamond"/>
                <a:cs typeface="EB Garamond"/>
                <a:sym typeface="EB Garamond"/>
              </a:rPr>
              <a:t>The INDIRECT route</a:t>
            </a:r>
            <a:endParaRPr b="1" i="0" sz="1600" u="none" cap="none" strike="noStrike">
              <a:solidFill>
                <a:schemeClr val="lt1"/>
              </a:solidFill>
              <a:latin typeface="Arial"/>
              <a:ea typeface="Arial"/>
              <a:cs typeface="Arial"/>
              <a:sym typeface="Arial"/>
            </a:endParaRPr>
          </a:p>
        </p:txBody>
      </p:sp>
      <p:sp>
        <p:nvSpPr>
          <p:cNvPr id="146" name="Google Shape;146;p5"/>
          <p:cNvSpPr txBox="1"/>
          <p:nvPr/>
        </p:nvSpPr>
        <p:spPr>
          <a:xfrm>
            <a:off x="7072150" y="3739925"/>
            <a:ext cx="1484700" cy="1169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600"/>
              <a:buFont typeface="Arial"/>
              <a:buNone/>
            </a:pPr>
            <a:r>
              <a:rPr b="1" i="0" lang="it" sz="1600" u="none" cap="none" strike="noStrike">
                <a:solidFill>
                  <a:srgbClr val="434343"/>
                </a:solidFill>
                <a:latin typeface="EB Garamond"/>
                <a:ea typeface="EB Garamond"/>
                <a:cs typeface="EB Garamond"/>
                <a:sym typeface="EB Garamond"/>
              </a:rPr>
              <a:t>How fast is the Universe expanding today (H0)?</a:t>
            </a:r>
            <a:endParaRPr b="1" i="0" sz="1600" u="none" cap="none" strike="noStrike">
              <a:solidFill>
                <a:srgbClr val="434343"/>
              </a:solidFill>
              <a:latin typeface="Arial"/>
              <a:ea typeface="Arial"/>
              <a:cs typeface="Arial"/>
              <a:sym typeface="Arial"/>
            </a:endParaRPr>
          </a:p>
        </p:txBody>
      </p:sp>
      <p:cxnSp>
        <p:nvCxnSpPr>
          <p:cNvPr id="147" name="Google Shape;147;p5"/>
          <p:cNvCxnSpPr/>
          <p:nvPr/>
        </p:nvCxnSpPr>
        <p:spPr>
          <a:xfrm>
            <a:off x="8543624" y="2677525"/>
            <a:ext cx="8400" cy="2262900"/>
          </a:xfrm>
          <a:prstGeom prst="straightConnector1">
            <a:avLst/>
          </a:prstGeom>
          <a:noFill/>
          <a:ln cap="flat" cmpd="sng" w="9525">
            <a:solidFill>
              <a:schemeClr val="dk2"/>
            </a:solidFill>
            <a:prstDash val="solid"/>
            <a:round/>
            <a:headEnd len="sm" w="sm" type="none"/>
            <a:tailEnd len="sm" w="sm" type="none"/>
          </a:ln>
        </p:spPr>
      </p:cxnSp>
      <p:sp>
        <p:nvSpPr>
          <p:cNvPr id="148" name="Google Shape;148;p5"/>
          <p:cNvSpPr txBox="1"/>
          <p:nvPr/>
        </p:nvSpPr>
        <p:spPr>
          <a:xfrm rot="-5400000">
            <a:off x="-620400" y="780275"/>
            <a:ext cx="183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Gill Sans"/>
                <a:ea typeface="Gill Sans"/>
                <a:cs typeface="Gill Sans"/>
                <a:sym typeface="Gill Sans"/>
              </a:rPr>
              <a:t>Maria Vincenzi 2023</a:t>
            </a:r>
            <a:endParaRPr>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 name="Shape 152"/>
        <p:cNvGrpSpPr/>
        <p:nvPr/>
      </p:nvGrpSpPr>
      <p:grpSpPr>
        <a:xfrm>
          <a:off x="0" y="0"/>
          <a:ext cx="0" cy="0"/>
          <a:chOff x="0" y="0"/>
          <a:chExt cx="0" cy="0"/>
        </a:xfrm>
      </p:grpSpPr>
      <p:pic>
        <p:nvPicPr>
          <p:cNvPr id="153" name="Google Shape;153;p6"/>
          <p:cNvPicPr preferRelativeResize="0"/>
          <p:nvPr/>
        </p:nvPicPr>
        <p:blipFill rotWithShape="1">
          <a:blip r:embed="rId3">
            <a:alphaModFix/>
          </a:blip>
          <a:srcRect b="11107" l="18375" r="17170" t="69451"/>
          <a:stretch/>
        </p:blipFill>
        <p:spPr>
          <a:xfrm>
            <a:off x="1950150" y="3718900"/>
            <a:ext cx="1453824" cy="438600"/>
          </a:xfrm>
          <a:prstGeom prst="rect">
            <a:avLst/>
          </a:prstGeom>
          <a:noFill/>
          <a:ln>
            <a:noFill/>
          </a:ln>
        </p:spPr>
      </p:pic>
      <p:sp>
        <p:nvSpPr>
          <p:cNvPr id="154" name="Google Shape;154;p6"/>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155" name="Google Shape;155;p6"/>
          <p:cNvCxnSpPr/>
          <p:nvPr/>
        </p:nvCxnSpPr>
        <p:spPr>
          <a:xfrm flipH="1" rot="10800000">
            <a:off x="839875" y="2691374"/>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156" name="Google Shape;156;p6"/>
          <p:cNvPicPr preferRelativeResize="0"/>
          <p:nvPr/>
        </p:nvPicPr>
        <p:blipFill rotWithShape="1">
          <a:blip r:embed="rId4">
            <a:alphaModFix/>
          </a:blip>
          <a:srcRect b="11483" l="8437" r="8429" t="6844"/>
          <a:stretch/>
        </p:blipFill>
        <p:spPr>
          <a:xfrm>
            <a:off x="5390326" y="2957451"/>
            <a:ext cx="1579775" cy="1068219"/>
          </a:xfrm>
          <a:prstGeom prst="rect">
            <a:avLst/>
          </a:prstGeom>
          <a:noFill/>
          <a:ln>
            <a:noFill/>
          </a:ln>
        </p:spPr>
      </p:pic>
      <p:pic>
        <p:nvPicPr>
          <p:cNvPr descr="roman_logo_black_w200px.png" id="157" name="Google Shape;157;p6"/>
          <p:cNvPicPr preferRelativeResize="0"/>
          <p:nvPr/>
        </p:nvPicPr>
        <p:blipFill rotWithShape="1">
          <a:blip r:embed="rId5">
            <a:alphaModFix/>
          </a:blip>
          <a:srcRect b="0" l="0" r="0" t="0"/>
          <a:stretch/>
        </p:blipFill>
        <p:spPr>
          <a:xfrm>
            <a:off x="7418414" y="3126162"/>
            <a:ext cx="901200" cy="937749"/>
          </a:xfrm>
          <a:prstGeom prst="rect">
            <a:avLst/>
          </a:prstGeom>
          <a:noFill/>
          <a:ln>
            <a:noFill/>
          </a:ln>
        </p:spPr>
      </p:pic>
      <p:sp>
        <p:nvSpPr>
          <p:cNvPr id="158" name="Google Shape;158;p6"/>
          <p:cNvSpPr/>
          <p:nvPr/>
        </p:nvSpPr>
        <p:spPr>
          <a:xfrm>
            <a:off x="3981782" y="263494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6"/>
          <p:cNvSpPr/>
          <p:nvPr/>
        </p:nvSpPr>
        <p:spPr>
          <a:xfrm>
            <a:off x="6034613" y="26405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6"/>
          <p:cNvSpPr/>
          <p:nvPr/>
        </p:nvSpPr>
        <p:spPr>
          <a:xfrm>
            <a:off x="7794363" y="26405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6"/>
          <p:cNvSpPr txBox="1"/>
          <p:nvPr/>
        </p:nvSpPr>
        <p:spPr>
          <a:xfrm>
            <a:off x="7433042" y="2736999"/>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162" name="Google Shape;162;p6"/>
          <p:cNvSpPr txBox="1"/>
          <p:nvPr/>
        </p:nvSpPr>
        <p:spPr>
          <a:xfrm>
            <a:off x="5729509" y="2740965"/>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sp>
        <p:nvSpPr>
          <p:cNvPr id="163" name="Google Shape;163;p6"/>
          <p:cNvSpPr txBox="1"/>
          <p:nvPr/>
        </p:nvSpPr>
        <p:spPr>
          <a:xfrm>
            <a:off x="1340442" y="2693370"/>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2014-2019</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sp>
        <p:nvSpPr>
          <p:cNvPr id="164" name="Google Shape;164;p6"/>
          <p:cNvSpPr txBox="1"/>
          <p:nvPr/>
        </p:nvSpPr>
        <p:spPr>
          <a:xfrm>
            <a:off x="3649764" y="273138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sp>
        <p:nvSpPr>
          <p:cNvPr id="165" name="Google Shape;165;p6"/>
          <p:cNvSpPr txBox="1"/>
          <p:nvPr/>
        </p:nvSpPr>
        <p:spPr>
          <a:xfrm>
            <a:off x="99900" y="1973550"/>
            <a:ext cx="86619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it" sz="2100" u="none" cap="none" strike="noStrike">
                <a:solidFill>
                  <a:srgbClr val="000000"/>
                </a:solidFill>
                <a:latin typeface="EB Garamond"/>
                <a:ea typeface="EB Garamond"/>
                <a:cs typeface="EB Garamond"/>
                <a:sym typeface="EB Garamond"/>
              </a:rPr>
              <a:t>Billions of dollars have been invested to investigate these questions.</a:t>
            </a:r>
            <a:endParaRPr b="0" i="0" sz="2100" u="none" cap="none" strike="noStrike">
              <a:solidFill>
                <a:srgbClr val="000000"/>
              </a:solidFill>
              <a:latin typeface="EB Garamond"/>
              <a:ea typeface="EB Garamond"/>
              <a:cs typeface="EB Garamond"/>
              <a:sym typeface="EB Garamond"/>
            </a:endParaRPr>
          </a:p>
        </p:txBody>
      </p:sp>
      <p:pic>
        <p:nvPicPr>
          <p:cNvPr descr="download.png" id="166" name="Google Shape;166;p6"/>
          <p:cNvPicPr preferRelativeResize="0"/>
          <p:nvPr/>
        </p:nvPicPr>
        <p:blipFill rotWithShape="1">
          <a:blip r:embed="rId6">
            <a:alphaModFix/>
          </a:blip>
          <a:srcRect b="15164" l="20473" r="47661" t="12794"/>
          <a:stretch/>
        </p:blipFill>
        <p:spPr>
          <a:xfrm>
            <a:off x="3403975" y="2997875"/>
            <a:ext cx="974735" cy="898321"/>
          </a:xfrm>
          <a:prstGeom prst="rect">
            <a:avLst/>
          </a:prstGeom>
          <a:noFill/>
          <a:ln>
            <a:noFill/>
          </a:ln>
        </p:spPr>
      </p:pic>
      <p:pic>
        <p:nvPicPr>
          <p:cNvPr descr="download.png" id="167" name="Google Shape;167;p6"/>
          <p:cNvPicPr preferRelativeResize="0"/>
          <p:nvPr/>
        </p:nvPicPr>
        <p:blipFill rotWithShape="1">
          <a:blip r:embed="rId6">
            <a:alphaModFix/>
          </a:blip>
          <a:srcRect b="16714" l="53478" r="14654" t="36371"/>
          <a:stretch/>
        </p:blipFill>
        <p:spPr>
          <a:xfrm>
            <a:off x="3522500" y="3882851"/>
            <a:ext cx="974725" cy="585000"/>
          </a:xfrm>
          <a:prstGeom prst="rect">
            <a:avLst/>
          </a:prstGeom>
          <a:noFill/>
          <a:ln>
            <a:noFill/>
          </a:ln>
        </p:spPr>
      </p:pic>
      <p:cxnSp>
        <p:nvCxnSpPr>
          <p:cNvPr id="168" name="Google Shape;168;p6"/>
          <p:cNvCxnSpPr/>
          <p:nvPr/>
        </p:nvCxnSpPr>
        <p:spPr>
          <a:xfrm flipH="1" rot="10800000">
            <a:off x="-122105" y="2705729"/>
            <a:ext cx="969000" cy="7200"/>
          </a:xfrm>
          <a:prstGeom prst="straightConnector1">
            <a:avLst/>
          </a:prstGeom>
          <a:noFill/>
          <a:ln cap="flat" cmpd="sng" w="19050">
            <a:solidFill>
              <a:srgbClr val="222222"/>
            </a:solidFill>
            <a:prstDash val="dash"/>
            <a:round/>
            <a:headEnd len="sm" w="sm" type="none"/>
            <a:tailEnd len="sm" w="sm" type="none"/>
          </a:ln>
        </p:spPr>
      </p:cxnSp>
      <p:sp>
        <p:nvSpPr>
          <p:cNvPr id="169" name="Google Shape;169;p6"/>
          <p:cNvSpPr/>
          <p:nvPr/>
        </p:nvSpPr>
        <p:spPr>
          <a:xfrm>
            <a:off x="1842138" y="263494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6"/>
          <p:cNvSpPr/>
          <p:nvPr/>
        </p:nvSpPr>
        <p:spPr>
          <a:xfrm>
            <a:off x="5008212" y="2634949"/>
            <a:ext cx="108000" cy="109500"/>
          </a:xfrm>
          <a:prstGeom prst="ellipse">
            <a:avLst/>
          </a:prstGeom>
          <a:solidFill>
            <a:srgbClr val="FF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1" name="Google Shape;171;p6"/>
          <p:cNvPicPr preferRelativeResize="0"/>
          <p:nvPr/>
        </p:nvPicPr>
        <p:blipFill rotWithShape="1">
          <a:blip r:embed="rId7">
            <a:alphaModFix/>
          </a:blip>
          <a:srcRect b="14463" l="0" r="0" t="0"/>
          <a:stretch/>
        </p:blipFill>
        <p:spPr>
          <a:xfrm>
            <a:off x="1205150" y="3172400"/>
            <a:ext cx="974726" cy="884537"/>
          </a:xfrm>
          <a:prstGeom prst="rect">
            <a:avLst/>
          </a:prstGeom>
          <a:noFill/>
          <a:ln>
            <a:noFill/>
          </a:ln>
        </p:spPr>
      </p:pic>
      <p:sp>
        <p:nvSpPr>
          <p:cNvPr id="172" name="Google Shape;172;p6"/>
          <p:cNvSpPr/>
          <p:nvPr/>
        </p:nvSpPr>
        <p:spPr>
          <a:xfrm>
            <a:off x="537175" y="741400"/>
            <a:ext cx="8107800" cy="1166100"/>
          </a:xfrm>
          <a:prstGeom prst="rect">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6"/>
          <p:cNvSpPr txBox="1"/>
          <p:nvPr/>
        </p:nvSpPr>
        <p:spPr>
          <a:xfrm>
            <a:off x="744750" y="850650"/>
            <a:ext cx="7845300" cy="915900"/>
          </a:xfrm>
          <a:prstGeom prst="rect">
            <a:avLst/>
          </a:prstGeom>
          <a:noFill/>
          <a:ln>
            <a:noFill/>
          </a:ln>
        </p:spPr>
        <p:txBody>
          <a:bodyPr anchorCtr="0" anchor="ctr" bIns="19050" lIns="19050" spcFirstLastPara="1" rIns="19050" wrap="square" tIns="19050">
            <a:spAutoFit/>
          </a:bodyPr>
          <a:lstStyle/>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What is </a:t>
            </a:r>
            <a:r>
              <a:rPr b="1" i="0" lang="it" sz="1900" u="none" cap="none" strike="noStrike">
                <a:solidFill>
                  <a:schemeClr val="dk1"/>
                </a:solidFill>
                <a:latin typeface="EB Garamond"/>
                <a:ea typeface="EB Garamond"/>
                <a:cs typeface="EB Garamond"/>
                <a:sym typeface="EB Garamond"/>
              </a:rPr>
              <a:t>Dark Energy</a:t>
            </a:r>
            <a:r>
              <a:rPr b="0" i="0" lang="it" sz="1900" u="none" cap="none" strike="noStrike">
                <a:solidFill>
                  <a:schemeClr val="dk1"/>
                </a:solidFill>
                <a:latin typeface="EB Garamond"/>
                <a:ea typeface="EB Garamond"/>
                <a:cs typeface="EB Garamond"/>
                <a:sym typeface="EB Garamond"/>
              </a:rPr>
              <a:t>?</a:t>
            </a:r>
            <a:endParaRPr b="0" i="0" sz="1900" u="none" cap="none" strike="noStrike">
              <a:solidFill>
                <a:schemeClr val="dk1"/>
              </a:solidFill>
              <a:latin typeface="EB Garamond"/>
              <a:ea typeface="EB Garamond"/>
              <a:cs typeface="EB Garamond"/>
              <a:sym typeface="EB Garamond"/>
            </a:endParaRPr>
          </a:p>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Is </a:t>
            </a:r>
            <a:r>
              <a:rPr b="1" i="0" lang="it" sz="1900" u="none" cap="none" strike="noStrike">
                <a:solidFill>
                  <a:schemeClr val="dk1"/>
                </a:solidFill>
                <a:latin typeface="EB Garamond"/>
                <a:ea typeface="EB Garamond"/>
                <a:cs typeface="EB Garamond"/>
                <a:sym typeface="EB Garamond"/>
              </a:rPr>
              <a:t>General Relativity</a:t>
            </a:r>
            <a:r>
              <a:rPr b="0" i="0" lang="it" sz="1900" u="none" cap="none" strike="noStrike">
                <a:solidFill>
                  <a:schemeClr val="dk1"/>
                </a:solidFill>
                <a:latin typeface="EB Garamond"/>
                <a:ea typeface="EB Garamond"/>
                <a:cs typeface="EB Garamond"/>
                <a:sym typeface="EB Garamond"/>
              </a:rPr>
              <a:t> valid at cosmic scales? </a:t>
            </a:r>
            <a:endParaRPr b="0" i="0" sz="1900" u="none" cap="none" strike="noStrike">
              <a:solidFill>
                <a:schemeClr val="dk1"/>
              </a:solidFill>
              <a:latin typeface="EB Garamond"/>
              <a:ea typeface="EB Garamond"/>
              <a:cs typeface="EB Garamond"/>
              <a:sym typeface="EB Garamond"/>
            </a:endParaRPr>
          </a:p>
          <a:p>
            <a:pPr indent="-349250" lvl="0" marL="457200" marR="0" rtl="0" algn="l">
              <a:lnSpc>
                <a:spcPct val="100000"/>
              </a:lnSpc>
              <a:spcBef>
                <a:spcPts val="0"/>
              </a:spcBef>
              <a:spcAft>
                <a:spcPts val="0"/>
              </a:spcAft>
              <a:buClr>
                <a:schemeClr val="dk1"/>
              </a:buClr>
              <a:buSzPts val="1900"/>
              <a:buFont typeface="EB Garamond"/>
              <a:buAutoNum type="arabicPeriod"/>
            </a:pPr>
            <a:r>
              <a:rPr b="0" i="0" lang="it" sz="1900" u="none" cap="none" strike="noStrike">
                <a:solidFill>
                  <a:schemeClr val="dk1"/>
                </a:solidFill>
                <a:latin typeface="EB Garamond"/>
                <a:ea typeface="EB Garamond"/>
                <a:cs typeface="EB Garamond"/>
                <a:sym typeface="EB Garamond"/>
              </a:rPr>
              <a:t>Why </a:t>
            </a:r>
            <a:r>
              <a:rPr b="1" i="0" lang="it" sz="1900" u="none" cap="none" strike="noStrike">
                <a:solidFill>
                  <a:schemeClr val="dk1"/>
                </a:solidFill>
                <a:latin typeface="EB Garamond"/>
                <a:ea typeface="EB Garamond"/>
                <a:cs typeface="EB Garamond"/>
                <a:sym typeface="EB Garamond"/>
              </a:rPr>
              <a:t>𝚲CDM fails the “H0” test? </a:t>
            </a:r>
            <a:r>
              <a:rPr b="0" i="0" lang="it" sz="1900" u="none" cap="none" strike="noStrike">
                <a:solidFill>
                  <a:schemeClr val="dk1"/>
                </a:solidFill>
                <a:latin typeface="EB Garamond"/>
                <a:ea typeface="EB Garamond"/>
                <a:cs typeface="EB Garamond"/>
                <a:sym typeface="EB Garamond"/>
              </a:rPr>
              <a:t>What is the cause of the observed tension?</a:t>
            </a:r>
            <a:endParaRPr b="0" i="0" sz="1900" u="none" cap="none" strike="noStrike">
              <a:solidFill>
                <a:schemeClr val="dk1"/>
              </a:solidFill>
              <a:latin typeface="EB Garamond"/>
              <a:ea typeface="EB Garamond"/>
              <a:cs typeface="EB Garamond"/>
              <a:sym typeface="EB Garamond"/>
            </a:endParaRPr>
          </a:p>
        </p:txBody>
      </p:sp>
      <p:sp>
        <p:nvSpPr>
          <p:cNvPr id="174" name="Google Shape;174;p6"/>
          <p:cNvSpPr txBox="1"/>
          <p:nvPr/>
        </p:nvSpPr>
        <p:spPr>
          <a:xfrm>
            <a:off x="4381612" y="2645907"/>
            <a:ext cx="1403700" cy="723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FF0000"/>
                </a:solidFill>
                <a:latin typeface="Courier New"/>
                <a:ea typeface="Courier New"/>
                <a:cs typeface="Courier New"/>
                <a:sym typeface="Courier New"/>
              </a:rPr>
              <a:t>Today</a:t>
            </a:r>
            <a:r>
              <a:rPr b="1" i="0" lang="it" sz="1000" u="none" cap="none" strike="noStrike">
                <a:solidFill>
                  <a:srgbClr val="FF0000"/>
                </a:solidFill>
                <a:latin typeface="Courier New"/>
                <a:ea typeface="Courier New"/>
                <a:cs typeface="Courier New"/>
                <a:sym typeface="Courier New"/>
              </a:rPr>
              <a:t> </a:t>
            </a:r>
            <a:endParaRPr b="1" i="0" sz="1000" u="none" cap="none" strike="noStrike">
              <a:solidFill>
                <a:srgbClr val="FF0000"/>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FF0000"/>
                </a:solidFill>
                <a:latin typeface="Courier New"/>
                <a:ea typeface="Courier New"/>
                <a:cs typeface="Courier New"/>
                <a:sym typeface="Courier New"/>
              </a:rPr>
              <a:t>Starting as NHFellow!</a:t>
            </a:r>
            <a:endParaRPr b="1" i="0" sz="1000" u="none" cap="none" strike="noStrike">
              <a:solidFill>
                <a:srgbClr val="FF0000"/>
              </a:solidFill>
              <a:latin typeface="Courier New"/>
              <a:ea typeface="Courier New"/>
              <a:cs typeface="Courier New"/>
              <a:sym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7"/>
          <p:cNvSpPr txBox="1"/>
          <p:nvPr/>
        </p:nvSpPr>
        <p:spPr>
          <a:xfrm>
            <a:off x="235825" y="121688"/>
            <a:ext cx="8862300" cy="538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it" sz="2300" u="none" cap="none" strike="noStrike">
                <a:solidFill>
                  <a:srgbClr val="000000"/>
                </a:solidFill>
                <a:latin typeface="EB Garamond ExtraBold"/>
                <a:ea typeface="EB Garamond ExtraBold"/>
                <a:cs typeface="EB Garamond ExtraBold"/>
                <a:sym typeface="EB Garamond ExtraBold"/>
              </a:rPr>
              <a:t>Type Ia Supernovae: the ideal tool to measure cosmic distances</a:t>
            </a:r>
            <a:endParaRPr b="0" i="0" sz="2300" u="none" cap="none" strike="noStrike">
              <a:solidFill>
                <a:srgbClr val="000000"/>
              </a:solidFill>
              <a:latin typeface="EB Garamond ExtraBold"/>
              <a:ea typeface="EB Garamond ExtraBold"/>
              <a:cs typeface="EB Garamond ExtraBold"/>
              <a:sym typeface="EB Garamond ExtraBold"/>
            </a:endParaRPr>
          </a:p>
        </p:txBody>
      </p:sp>
      <p:pic>
        <p:nvPicPr>
          <p:cNvPr id="180" name="Google Shape;180;p7"/>
          <p:cNvPicPr preferRelativeResize="0"/>
          <p:nvPr/>
        </p:nvPicPr>
        <p:blipFill rotWithShape="1">
          <a:blip r:embed="rId3">
            <a:alphaModFix/>
          </a:blip>
          <a:srcRect b="0" l="0" r="27441" t="0"/>
          <a:stretch/>
        </p:blipFill>
        <p:spPr>
          <a:xfrm>
            <a:off x="95400" y="3031575"/>
            <a:ext cx="2413151" cy="1987725"/>
          </a:xfrm>
          <a:prstGeom prst="rect">
            <a:avLst/>
          </a:prstGeom>
          <a:noFill/>
          <a:ln>
            <a:noFill/>
          </a:ln>
        </p:spPr>
      </p:pic>
      <p:sp>
        <p:nvSpPr>
          <p:cNvPr id="181" name="Google Shape;181;p7"/>
          <p:cNvSpPr txBox="1"/>
          <p:nvPr/>
        </p:nvSpPr>
        <p:spPr>
          <a:xfrm>
            <a:off x="797625" y="2571750"/>
            <a:ext cx="12057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600"/>
              </a:spcAft>
              <a:buClr>
                <a:srgbClr val="000000"/>
              </a:buClr>
              <a:buSzPts val="1200"/>
              <a:buFont typeface="Arial"/>
              <a:buNone/>
            </a:pPr>
            <a:r>
              <a:rPr b="0" i="0" lang="it" sz="1200" u="none" cap="none" strike="noStrike">
                <a:solidFill>
                  <a:schemeClr val="dk1"/>
                </a:solidFill>
                <a:latin typeface="EB Garamond"/>
                <a:ea typeface="EB Garamond"/>
                <a:cs typeface="EB Garamond"/>
                <a:sym typeface="EB Garamond"/>
              </a:rPr>
              <a:t>peak brightness</a:t>
            </a:r>
            <a:endParaRPr b="0" i="0" sz="1000" u="none" cap="none" strike="noStrike">
              <a:solidFill>
                <a:srgbClr val="000000"/>
              </a:solidFill>
              <a:latin typeface="Arial"/>
              <a:ea typeface="Arial"/>
              <a:cs typeface="Arial"/>
              <a:sym typeface="Arial"/>
            </a:endParaRPr>
          </a:p>
        </p:txBody>
      </p:sp>
      <p:sp>
        <p:nvSpPr>
          <p:cNvPr id="182" name="Google Shape;182;p7"/>
          <p:cNvSpPr/>
          <p:nvPr/>
        </p:nvSpPr>
        <p:spPr>
          <a:xfrm>
            <a:off x="467450" y="3046475"/>
            <a:ext cx="2028300" cy="1610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3" name="Google Shape;183;p7"/>
          <p:cNvPicPr preferRelativeResize="0"/>
          <p:nvPr/>
        </p:nvPicPr>
        <p:blipFill rotWithShape="1">
          <a:blip r:embed="rId3">
            <a:alphaModFix/>
          </a:blip>
          <a:srcRect b="19297" l="73977" r="2152" t="45337"/>
          <a:stretch/>
        </p:blipFill>
        <p:spPr>
          <a:xfrm>
            <a:off x="2003224" y="2915100"/>
            <a:ext cx="675101" cy="615300"/>
          </a:xfrm>
          <a:prstGeom prst="rect">
            <a:avLst/>
          </a:prstGeom>
          <a:noFill/>
          <a:ln cap="flat" cmpd="sng" w="9525">
            <a:solidFill>
              <a:srgbClr val="D9D9D9"/>
            </a:solidFill>
            <a:prstDash val="solid"/>
            <a:round/>
            <a:headEnd len="sm" w="sm" type="none"/>
            <a:tailEnd len="sm" w="sm" type="none"/>
          </a:ln>
        </p:spPr>
      </p:pic>
      <p:cxnSp>
        <p:nvCxnSpPr>
          <p:cNvPr id="184" name="Google Shape;184;p7"/>
          <p:cNvCxnSpPr/>
          <p:nvPr/>
        </p:nvCxnSpPr>
        <p:spPr>
          <a:xfrm flipH="1">
            <a:off x="1210113" y="2915100"/>
            <a:ext cx="149700" cy="233400"/>
          </a:xfrm>
          <a:prstGeom prst="straightConnector1">
            <a:avLst/>
          </a:prstGeom>
          <a:noFill/>
          <a:ln cap="flat" cmpd="sng" w="19050">
            <a:solidFill>
              <a:schemeClr val="dk2"/>
            </a:solidFill>
            <a:prstDash val="solid"/>
            <a:round/>
            <a:headEnd len="sm" w="sm" type="none"/>
            <a:tailEnd len="med" w="med" type="triangle"/>
          </a:ln>
        </p:spPr>
      </p:cxnSp>
      <p:grpSp>
        <p:nvGrpSpPr>
          <p:cNvPr id="185" name="Google Shape;185;p7"/>
          <p:cNvGrpSpPr/>
          <p:nvPr/>
        </p:nvGrpSpPr>
        <p:grpSpPr>
          <a:xfrm>
            <a:off x="568875" y="812031"/>
            <a:ext cx="1771532" cy="1747411"/>
            <a:chOff x="566931" y="812008"/>
            <a:chExt cx="1507944" cy="1433832"/>
          </a:xfrm>
        </p:grpSpPr>
        <p:pic>
          <p:nvPicPr>
            <p:cNvPr id="186" name="Google Shape;186;p7"/>
            <p:cNvPicPr preferRelativeResize="0"/>
            <p:nvPr/>
          </p:nvPicPr>
          <p:blipFill rotWithShape="1">
            <a:blip r:embed="rId4">
              <a:alphaModFix/>
            </a:blip>
            <a:srcRect b="60723" l="21434" r="13849" t="15442"/>
            <a:stretch/>
          </p:blipFill>
          <p:spPr>
            <a:xfrm>
              <a:off x="627575" y="812008"/>
              <a:ext cx="1447300" cy="671850"/>
            </a:xfrm>
            <a:prstGeom prst="rect">
              <a:avLst/>
            </a:prstGeom>
            <a:noFill/>
            <a:ln>
              <a:noFill/>
            </a:ln>
          </p:spPr>
        </p:pic>
        <p:pic>
          <p:nvPicPr>
            <p:cNvPr id="187" name="Google Shape;187;p7"/>
            <p:cNvPicPr preferRelativeResize="0"/>
            <p:nvPr/>
          </p:nvPicPr>
          <p:blipFill rotWithShape="1">
            <a:blip r:embed="rId5">
              <a:alphaModFix/>
            </a:blip>
            <a:srcRect b="10334" l="20574" r="14560" t="65777"/>
            <a:stretch/>
          </p:blipFill>
          <p:spPr>
            <a:xfrm>
              <a:off x="623625" y="1507025"/>
              <a:ext cx="1447300" cy="671850"/>
            </a:xfrm>
            <a:prstGeom prst="rect">
              <a:avLst/>
            </a:prstGeom>
            <a:noFill/>
            <a:ln>
              <a:noFill/>
            </a:ln>
          </p:spPr>
        </p:pic>
        <p:cxnSp>
          <p:nvCxnSpPr>
            <p:cNvPr id="188" name="Google Shape;188;p7"/>
            <p:cNvCxnSpPr/>
            <p:nvPr/>
          </p:nvCxnSpPr>
          <p:spPr>
            <a:xfrm>
              <a:off x="1430325" y="1760006"/>
              <a:ext cx="0" cy="85800"/>
            </a:xfrm>
            <a:prstGeom prst="straightConnector1">
              <a:avLst/>
            </a:prstGeom>
            <a:noFill/>
            <a:ln cap="flat" cmpd="sng" w="28575">
              <a:solidFill>
                <a:schemeClr val="accent6"/>
              </a:solidFill>
              <a:prstDash val="solid"/>
              <a:round/>
              <a:headEnd len="sm" w="sm" type="none"/>
              <a:tailEnd len="sm" w="sm" type="none"/>
            </a:ln>
          </p:spPr>
        </p:cxnSp>
        <p:cxnSp>
          <p:nvCxnSpPr>
            <p:cNvPr id="189" name="Google Shape;189;p7"/>
            <p:cNvCxnSpPr/>
            <p:nvPr/>
          </p:nvCxnSpPr>
          <p:spPr>
            <a:xfrm>
              <a:off x="1525575" y="1860018"/>
              <a:ext cx="0" cy="85800"/>
            </a:xfrm>
            <a:prstGeom prst="straightConnector1">
              <a:avLst/>
            </a:prstGeom>
            <a:noFill/>
            <a:ln cap="flat" cmpd="sng" w="28575">
              <a:solidFill>
                <a:schemeClr val="accent6"/>
              </a:solidFill>
              <a:prstDash val="solid"/>
              <a:round/>
              <a:headEnd len="sm" w="sm" type="none"/>
              <a:tailEnd len="sm" w="sm" type="none"/>
            </a:ln>
          </p:spPr>
        </p:cxnSp>
        <p:sp>
          <p:nvSpPr>
            <p:cNvPr id="190" name="Google Shape;190;p7"/>
            <p:cNvSpPr txBox="1"/>
            <p:nvPr/>
          </p:nvSpPr>
          <p:spPr>
            <a:xfrm>
              <a:off x="566931" y="1246989"/>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pre SN discovery</a:t>
              </a:r>
              <a:endParaRPr b="1" i="0" sz="1100" u="none" cap="none" strike="noStrike">
                <a:solidFill>
                  <a:schemeClr val="accent6"/>
                </a:solidFill>
                <a:latin typeface="EB Garamond"/>
                <a:ea typeface="EB Garamond"/>
                <a:cs typeface="EB Garamond"/>
                <a:sym typeface="EB Garamond"/>
              </a:endParaRPr>
            </a:p>
          </p:txBody>
        </p:sp>
        <p:sp>
          <p:nvSpPr>
            <p:cNvPr id="191" name="Google Shape;191;p7"/>
            <p:cNvSpPr txBox="1"/>
            <p:nvPr/>
          </p:nvSpPr>
          <p:spPr>
            <a:xfrm>
              <a:off x="575051" y="1955440"/>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SN detection</a:t>
              </a:r>
              <a:endParaRPr b="1" i="0" sz="1100" u="none" cap="none" strike="noStrike">
                <a:solidFill>
                  <a:schemeClr val="accent6"/>
                </a:solidFill>
                <a:latin typeface="EB Garamond"/>
                <a:ea typeface="EB Garamond"/>
                <a:cs typeface="EB Garamond"/>
                <a:sym typeface="EB Garamond"/>
              </a:endParaRPr>
            </a:p>
          </p:txBody>
        </p:sp>
      </p:grpSp>
      <p:sp>
        <p:nvSpPr>
          <p:cNvPr id="192" name="Google Shape;192;p7"/>
          <p:cNvSpPr txBox="1"/>
          <p:nvPr/>
        </p:nvSpPr>
        <p:spPr>
          <a:xfrm>
            <a:off x="2599325" y="665575"/>
            <a:ext cx="4544400" cy="747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60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Very homogeneous </a:t>
            </a:r>
            <a:r>
              <a:rPr b="1" i="0" lang="it" sz="1700" u="sng" cap="none" strike="noStrike">
                <a:solidFill>
                  <a:schemeClr val="dk1"/>
                </a:solidFill>
                <a:latin typeface="EB Garamond"/>
                <a:ea typeface="EB Garamond"/>
                <a:cs typeface="EB Garamond"/>
                <a:sym typeface="EB Garamond"/>
              </a:rPr>
              <a:t>intrinsic brightness at peak</a:t>
            </a:r>
            <a:r>
              <a:rPr b="1" i="0" lang="it" sz="1700" u="none" cap="none" strike="noStrike">
                <a:solidFill>
                  <a:schemeClr val="dk1"/>
                </a:solidFill>
                <a:latin typeface="EB Garamond"/>
                <a:ea typeface="EB Garamond"/>
                <a:cs typeface="EB Garamond"/>
                <a:sym typeface="EB Garamond"/>
              </a:rPr>
              <a:t> </a:t>
            </a:r>
            <a:r>
              <a:rPr b="0" i="0" lang="it" sz="1700" u="none" cap="none" strike="noStrike">
                <a:solidFill>
                  <a:schemeClr val="dk1"/>
                </a:solidFill>
                <a:latin typeface="EB Garamond"/>
                <a:ea typeface="EB Garamond"/>
                <a:cs typeface="EB Garamond"/>
                <a:sym typeface="EB Garamond"/>
              </a:rPr>
              <a:t>(&lt;10% scatter) after </a:t>
            </a:r>
            <a:r>
              <a:rPr b="1" i="0" lang="it" sz="1700" u="none" cap="none" strike="noStrike">
                <a:solidFill>
                  <a:schemeClr val="dk1"/>
                </a:solidFill>
                <a:latin typeface="EB Garamond"/>
                <a:ea typeface="EB Garamond"/>
                <a:cs typeface="EB Garamond"/>
                <a:sym typeface="EB Garamond"/>
              </a:rPr>
              <a:t>several empirical</a:t>
            </a:r>
            <a:r>
              <a:rPr b="0" i="0" lang="it" sz="1700" u="none" cap="none" strike="noStrike">
                <a:solidFill>
                  <a:schemeClr val="dk1"/>
                </a:solidFill>
                <a:latin typeface="EB Garamond"/>
                <a:ea typeface="EB Garamond"/>
                <a:cs typeface="EB Garamond"/>
                <a:sym typeface="EB Garamond"/>
              </a:rPr>
              <a:t> corrections.</a:t>
            </a:r>
            <a:endParaRPr b="0" i="0" sz="1700" u="none" cap="none" strike="noStrike">
              <a:solidFill>
                <a:schemeClr val="dk1"/>
              </a:solidFill>
              <a:latin typeface="EB Garamond"/>
              <a:ea typeface="EB Garamond"/>
              <a:cs typeface="EB Garamond"/>
              <a:sym typeface="EB 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8"/>
          <p:cNvSpPr txBox="1"/>
          <p:nvPr/>
        </p:nvSpPr>
        <p:spPr>
          <a:xfrm>
            <a:off x="235825" y="121688"/>
            <a:ext cx="8862300" cy="538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it" sz="2300" u="none" cap="none" strike="noStrike">
                <a:solidFill>
                  <a:srgbClr val="000000"/>
                </a:solidFill>
                <a:latin typeface="EB Garamond ExtraBold"/>
                <a:ea typeface="EB Garamond ExtraBold"/>
                <a:cs typeface="EB Garamond ExtraBold"/>
                <a:sym typeface="EB Garamond ExtraBold"/>
              </a:rPr>
              <a:t>Type Ia Supernovae: the ideal tool to measure cosmic distances</a:t>
            </a:r>
            <a:endParaRPr b="0" i="0" sz="2300" u="none" cap="none" strike="noStrike">
              <a:solidFill>
                <a:srgbClr val="000000"/>
              </a:solidFill>
              <a:latin typeface="EB Garamond ExtraBold"/>
              <a:ea typeface="EB Garamond ExtraBold"/>
              <a:cs typeface="EB Garamond ExtraBold"/>
              <a:sym typeface="EB Garamond ExtraBold"/>
            </a:endParaRPr>
          </a:p>
        </p:txBody>
      </p:sp>
      <p:cxnSp>
        <p:nvCxnSpPr>
          <p:cNvPr id="198" name="Google Shape;198;p8"/>
          <p:cNvCxnSpPr/>
          <p:nvPr/>
        </p:nvCxnSpPr>
        <p:spPr>
          <a:xfrm>
            <a:off x="3354485" y="1644593"/>
            <a:ext cx="2100" cy="3388800"/>
          </a:xfrm>
          <a:prstGeom prst="straightConnector1">
            <a:avLst/>
          </a:prstGeom>
          <a:noFill/>
          <a:ln cap="flat" cmpd="sng" w="19050">
            <a:solidFill>
              <a:schemeClr val="dk2"/>
            </a:solidFill>
            <a:prstDash val="solid"/>
            <a:round/>
            <a:headEnd len="med" w="med" type="triangle"/>
            <a:tailEnd len="sm" w="sm" type="none"/>
          </a:ln>
        </p:spPr>
      </p:cxnSp>
      <p:cxnSp>
        <p:nvCxnSpPr>
          <p:cNvPr id="199" name="Google Shape;199;p8"/>
          <p:cNvCxnSpPr/>
          <p:nvPr/>
        </p:nvCxnSpPr>
        <p:spPr>
          <a:xfrm flipH="1">
            <a:off x="3162565" y="4635220"/>
            <a:ext cx="3644400" cy="900"/>
          </a:xfrm>
          <a:prstGeom prst="straightConnector1">
            <a:avLst/>
          </a:prstGeom>
          <a:noFill/>
          <a:ln cap="flat" cmpd="sng" w="19050">
            <a:solidFill>
              <a:schemeClr val="dk2"/>
            </a:solidFill>
            <a:prstDash val="solid"/>
            <a:round/>
            <a:headEnd len="med" w="med" type="triangle"/>
            <a:tailEnd len="sm" w="sm" type="none"/>
          </a:ln>
        </p:spPr>
      </p:cxnSp>
      <p:sp>
        <p:nvSpPr>
          <p:cNvPr id="200" name="Google Shape;200;p8"/>
          <p:cNvSpPr txBox="1"/>
          <p:nvPr/>
        </p:nvSpPr>
        <p:spPr>
          <a:xfrm rot="-5400000">
            <a:off x="2243040" y="2925513"/>
            <a:ext cx="14397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201" name="Google Shape;201;p8"/>
          <p:cNvSpPr txBox="1"/>
          <p:nvPr/>
        </p:nvSpPr>
        <p:spPr>
          <a:xfrm>
            <a:off x="3700390" y="4554545"/>
            <a:ext cx="26067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202" name="Google Shape;202;p8"/>
          <p:cNvSpPr txBox="1"/>
          <p:nvPr/>
        </p:nvSpPr>
        <p:spPr>
          <a:xfrm rot="-5400000">
            <a:off x="2630545" y="3583345"/>
            <a:ext cx="1462500" cy="708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it" sz="1700" u="none" cap="none" strike="noStrike">
                <a:solidFill>
                  <a:schemeClr val="dk1"/>
                </a:solidFill>
                <a:latin typeface="EB Garamond"/>
                <a:ea typeface="EB Garamond"/>
                <a:cs typeface="EB Garamond"/>
                <a:sym typeface="EB Garamond"/>
              </a:rPr>
              <a:t>Today</a:t>
            </a:r>
            <a:endParaRPr b="0" i="0" sz="1700" u="none" cap="none" strike="noStrike">
              <a:solidFill>
                <a:schemeClr val="dk1"/>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EB Garamond"/>
              <a:ea typeface="EB Garamond"/>
              <a:cs typeface="EB Garamond"/>
              <a:sym typeface="EB Garamond"/>
            </a:endParaRPr>
          </a:p>
        </p:txBody>
      </p:sp>
      <p:sp>
        <p:nvSpPr>
          <p:cNvPr id="203" name="Google Shape;203;p8"/>
          <p:cNvSpPr txBox="1"/>
          <p:nvPr/>
        </p:nvSpPr>
        <p:spPr>
          <a:xfrm rot="-5400000">
            <a:off x="2466425" y="2211672"/>
            <a:ext cx="15300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it" sz="1700" u="none" cap="none" strike="noStrike">
                <a:solidFill>
                  <a:srgbClr val="000000"/>
                </a:solidFill>
                <a:latin typeface="EB Garamond"/>
                <a:ea typeface="EB Garamond"/>
                <a:cs typeface="EB Garamond"/>
                <a:sym typeface="EB Garamond"/>
              </a:rPr>
              <a:t>billion years ago</a:t>
            </a:r>
            <a:endParaRPr b="0" i="0" sz="1700" u="none" cap="none" strike="noStrike">
              <a:solidFill>
                <a:srgbClr val="000000"/>
              </a:solidFill>
              <a:latin typeface="EB Garamond"/>
              <a:ea typeface="EB Garamond"/>
              <a:cs typeface="EB Garamond"/>
              <a:sym typeface="EB Garamond"/>
            </a:endParaRPr>
          </a:p>
        </p:txBody>
      </p:sp>
      <p:pic>
        <p:nvPicPr>
          <p:cNvPr id="204" name="Google Shape;204;p8"/>
          <p:cNvPicPr preferRelativeResize="0"/>
          <p:nvPr/>
        </p:nvPicPr>
        <p:blipFill rotWithShape="1">
          <a:blip r:embed="rId3">
            <a:alphaModFix/>
          </a:blip>
          <a:srcRect b="0" l="0" r="27441" t="0"/>
          <a:stretch/>
        </p:blipFill>
        <p:spPr>
          <a:xfrm>
            <a:off x="95400" y="3031575"/>
            <a:ext cx="2413151" cy="1987725"/>
          </a:xfrm>
          <a:prstGeom prst="rect">
            <a:avLst/>
          </a:prstGeom>
          <a:noFill/>
          <a:ln>
            <a:noFill/>
          </a:ln>
        </p:spPr>
      </p:pic>
      <p:sp>
        <p:nvSpPr>
          <p:cNvPr id="205" name="Google Shape;205;p8"/>
          <p:cNvSpPr txBox="1"/>
          <p:nvPr/>
        </p:nvSpPr>
        <p:spPr>
          <a:xfrm>
            <a:off x="797625" y="2571750"/>
            <a:ext cx="12057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600"/>
              </a:spcAft>
              <a:buClr>
                <a:srgbClr val="000000"/>
              </a:buClr>
              <a:buSzPts val="1200"/>
              <a:buFont typeface="Arial"/>
              <a:buNone/>
            </a:pPr>
            <a:r>
              <a:rPr b="0" i="0" lang="it" sz="1200" u="none" cap="none" strike="noStrike">
                <a:solidFill>
                  <a:schemeClr val="dk1"/>
                </a:solidFill>
                <a:latin typeface="EB Garamond"/>
                <a:ea typeface="EB Garamond"/>
                <a:cs typeface="EB Garamond"/>
                <a:sym typeface="EB Garamond"/>
              </a:rPr>
              <a:t>peak brightness</a:t>
            </a:r>
            <a:endParaRPr b="0" i="0" sz="1000" u="none" cap="none" strike="noStrike">
              <a:solidFill>
                <a:srgbClr val="000000"/>
              </a:solidFill>
              <a:latin typeface="Arial"/>
              <a:ea typeface="Arial"/>
              <a:cs typeface="Arial"/>
              <a:sym typeface="Arial"/>
            </a:endParaRPr>
          </a:p>
        </p:txBody>
      </p:sp>
      <p:sp>
        <p:nvSpPr>
          <p:cNvPr id="206" name="Google Shape;206;p8"/>
          <p:cNvSpPr/>
          <p:nvPr/>
        </p:nvSpPr>
        <p:spPr>
          <a:xfrm>
            <a:off x="467450" y="3046475"/>
            <a:ext cx="2028300" cy="1610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7" name="Google Shape;207;p8"/>
          <p:cNvPicPr preferRelativeResize="0"/>
          <p:nvPr/>
        </p:nvPicPr>
        <p:blipFill rotWithShape="1">
          <a:blip r:embed="rId3">
            <a:alphaModFix/>
          </a:blip>
          <a:srcRect b="19297" l="73977" r="2152" t="45337"/>
          <a:stretch/>
        </p:blipFill>
        <p:spPr>
          <a:xfrm>
            <a:off x="2003224" y="2915100"/>
            <a:ext cx="675101" cy="615300"/>
          </a:xfrm>
          <a:prstGeom prst="rect">
            <a:avLst/>
          </a:prstGeom>
          <a:noFill/>
          <a:ln cap="flat" cmpd="sng" w="9525">
            <a:solidFill>
              <a:srgbClr val="D9D9D9"/>
            </a:solidFill>
            <a:prstDash val="solid"/>
            <a:round/>
            <a:headEnd len="sm" w="sm" type="none"/>
            <a:tailEnd len="sm" w="sm" type="none"/>
          </a:ln>
        </p:spPr>
      </p:pic>
      <p:cxnSp>
        <p:nvCxnSpPr>
          <p:cNvPr id="208" name="Google Shape;208;p8"/>
          <p:cNvCxnSpPr/>
          <p:nvPr/>
        </p:nvCxnSpPr>
        <p:spPr>
          <a:xfrm flipH="1">
            <a:off x="1210113" y="2915100"/>
            <a:ext cx="149700" cy="233400"/>
          </a:xfrm>
          <a:prstGeom prst="straightConnector1">
            <a:avLst/>
          </a:prstGeom>
          <a:noFill/>
          <a:ln cap="flat" cmpd="sng" w="19050">
            <a:solidFill>
              <a:schemeClr val="dk2"/>
            </a:solidFill>
            <a:prstDash val="solid"/>
            <a:round/>
            <a:headEnd len="sm" w="sm" type="none"/>
            <a:tailEnd len="med" w="med" type="triangle"/>
          </a:ln>
        </p:spPr>
      </p:cxnSp>
      <p:sp>
        <p:nvSpPr>
          <p:cNvPr id="209" name="Google Shape;209;p8"/>
          <p:cNvSpPr/>
          <p:nvPr/>
        </p:nvSpPr>
        <p:spPr>
          <a:xfrm>
            <a:off x="5410230" y="2981005"/>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8"/>
          <p:cNvSpPr/>
          <p:nvPr/>
        </p:nvSpPr>
        <p:spPr>
          <a:xfrm>
            <a:off x="4849128" y="356319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8"/>
          <p:cNvSpPr/>
          <p:nvPr/>
        </p:nvSpPr>
        <p:spPr>
          <a:xfrm>
            <a:off x="4498439" y="3635974"/>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p:nvPr/>
        </p:nvSpPr>
        <p:spPr>
          <a:xfrm>
            <a:off x="4358164" y="3781522"/>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8"/>
          <p:cNvSpPr/>
          <p:nvPr/>
        </p:nvSpPr>
        <p:spPr>
          <a:xfrm>
            <a:off x="4358164" y="392707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p:nvPr/>
        </p:nvSpPr>
        <p:spPr>
          <a:xfrm>
            <a:off x="4077613" y="407261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8"/>
          <p:cNvSpPr/>
          <p:nvPr/>
        </p:nvSpPr>
        <p:spPr>
          <a:xfrm>
            <a:off x="3726924" y="421816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8"/>
          <p:cNvSpPr/>
          <p:nvPr/>
        </p:nvSpPr>
        <p:spPr>
          <a:xfrm>
            <a:off x="3867200" y="407261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8"/>
          <p:cNvSpPr/>
          <p:nvPr/>
        </p:nvSpPr>
        <p:spPr>
          <a:xfrm>
            <a:off x="3656787" y="4363716"/>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8"/>
          <p:cNvSpPr/>
          <p:nvPr/>
        </p:nvSpPr>
        <p:spPr>
          <a:xfrm>
            <a:off x="5606146" y="284445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8"/>
          <p:cNvSpPr/>
          <p:nvPr/>
        </p:nvSpPr>
        <p:spPr>
          <a:xfrm>
            <a:off x="5529422" y="299000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0" name="Google Shape;220;p8"/>
          <p:cNvGrpSpPr/>
          <p:nvPr/>
        </p:nvGrpSpPr>
        <p:grpSpPr>
          <a:xfrm>
            <a:off x="568875" y="812031"/>
            <a:ext cx="1771532" cy="1747411"/>
            <a:chOff x="566931" y="812008"/>
            <a:chExt cx="1507944" cy="1433832"/>
          </a:xfrm>
        </p:grpSpPr>
        <p:pic>
          <p:nvPicPr>
            <p:cNvPr id="221" name="Google Shape;221;p8"/>
            <p:cNvPicPr preferRelativeResize="0"/>
            <p:nvPr/>
          </p:nvPicPr>
          <p:blipFill rotWithShape="1">
            <a:blip r:embed="rId4">
              <a:alphaModFix/>
            </a:blip>
            <a:srcRect b="60723" l="21434" r="13849" t="15442"/>
            <a:stretch/>
          </p:blipFill>
          <p:spPr>
            <a:xfrm>
              <a:off x="627575" y="812008"/>
              <a:ext cx="1447300" cy="671850"/>
            </a:xfrm>
            <a:prstGeom prst="rect">
              <a:avLst/>
            </a:prstGeom>
            <a:noFill/>
            <a:ln>
              <a:noFill/>
            </a:ln>
          </p:spPr>
        </p:pic>
        <p:pic>
          <p:nvPicPr>
            <p:cNvPr id="222" name="Google Shape;222;p8"/>
            <p:cNvPicPr preferRelativeResize="0"/>
            <p:nvPr/>
          </p:nvPicPr>
          <p:blipFill rotWithShape="1">
            <a:blip r:embed="rId5">
              <a:alphaModFix/>
            </a:blip>
            <a:srcRect b="10334" l="20574" r="14560" t="65777"/>
            <a:stretch/>
          </p:blipFill>
          <p:spPr>
            <a:xfrm>
              <a:off x="623625" y="1507025"/>
              <a:ext cx="1447300" cy="671850"/>
            </a:xfrm>
            <a:prstGeom prst="rect">
              <a:avLst/>
            </a:prstGeom>
            <a:noFill/>
            <a:ln>
              <a:noFill/>
            </a:ln>
          </p:spPr>
        </p:pic>
        <p:cxnSp>
          <p:nvCxnSpPr>
            <p:cNvPr id="223" name="Google Shape;223;p8"/>
            <p:cNvCxnSpPr/>
            <p:nvPr/>
          </p:nvCxnSpPr>
          <p:spPr>
            <a:xfrm>
              <a:off x="1430325" y="1760006"/>
              <a:ext cx="0" cy="85800"/>
            </a:xfrm>
            <a:prstGeom prst="straightConnector1">
              <a:avLst/>
            </a:prstGeom>
            <a:noFill/>
            <a:ln cap="flat" cmpd="sng" w="28575">
              <a:solidFill>
                <a:schemeClr val="accent6"/>
              </a:solidFill>
              <a:prstDash val="solid"/>
              <a:round/>
              <a:headEnd len="sm" w="sm" type="none"/>
              <a:tailEnd len="sm" w="sm" type="none"/>
            </a:ln>
          </p:spPr>
        </p:cxnSp>
        <p:cxnSp>
          <p:nvCxnSpPr>
            <p:cNvPr id="224" name="Google Shape;224;p8"/>
            <p:cNvCxnSpPr/>
            <p:nvPr/>
          </p:nvCxnSpPr>
          <p:spPr>
            <a:xfrm>
              <a:off x="1525575" y="1860018"/>
              <a:ext cx="0" cy="85800"/>
            </a:xfrm>
            <a:prstGeom prst="straightConnector1">
              <a:avLst/>
            </a:prstGeom>
            <a:noFill/>
            <a:ln cap="flat" cmpd="sng" w="28575">
              <a:solidFill>
                <a:schemeClr val="accent6"/>
              </a:solidFill>
              <a:prstDash val="solid"/>
              <a:round/>
              <a:headEnd len="sm" w="sm" type="none"/>
              <a:tailEnd len="sm" w="sm" type="none"/>
            </a:ln>
          </p:spPr>
        </p:cxnSp>
        <p:sp>
          <p:nvSpPr>
            <p:cNvPr id="225" name="Google Shape;225;p8"/>
            <p:cNvSpPr txBox="1"/>
            <p:nvPr/>
          </p:nvSpPr>
          <p:spPr>
            <a:xfrm>
              <a:off x="566931" y="1246989"/>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pre SN discovery</a:t>
              </a:r>
              <a:endParaRPr b="1" i="0" sz="1100" u="none" cap="none" strike="noStrike">
                <a:solidFill>
                  <a:schemeClr val="accent6"/>
                </a:solidFill>
                <a:latin typeface="EB Garamond"/>
                <a:ea typeface="EB Garamond"/>
                <a:cs typeface="EB Garamond"/>
                <a:sym typeface="EB Garamond"/>
              </a:endParaRPr>
            </a:p>
          </p:txBody>
        </p:sp>
        <p:sp>
          <p:nvSpPr>
            <p:cNvPr id="226" name="Google Shape;226;p8"/>
            <p:cNvSpPr txBox="1"/>
            <p:nvPr/>
          </p:nvSpPr>
          <p:spPr>
            <a:xfrm>
              <a:off x="575051" y="1955440"/>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SN detection</a:t>
              </a:r>
              <a:endParaRPr b="1" i="0" sz="1100" u="none" cap="none" strike="noStrike">
                <a:solidFill>
                  <a:schemeClr val="accent6"/>
                </a:solidFill>
                <a:latin typeface="EB Garamond"/>
                <a:ea typeface="EB Garamond"/>
                <a:cs typeface="EB Garamond"/>
                <a:sym typeface="EB Garamond"/>
              </a:endParaRPr>
            </a:p>
          </p:txBody>
        </p:sp>
      </p:grpSp>
      <p:sp>
        <p:nvSpPr>
          <p:cNvPr id="227" name="Google Shape;227;p8"/>
          <p:cNvSpPr/>
          <p:nvPr/>
        </p:nvSpPr>
        <p:spPr>
          <a:xfrm>
            <a:off x="6606370" y="2024663"/>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8"/>
          <p:cNvSpPr/>
          <p:nvPr/>
        </p:nvSpPr>
        <p:spPr>
          <a:xfrm>
            <a:off x="6446382" y="209319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8"/>
          <p:cNvSpPr/>
          <p:nvPr/>
        </p:nvSpPr>
        <p:spPr>
          <a:xfrm>
            <a:off x="6313772" y="2471586"/>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8"/>
          <p:cNvSpPr/>
          <p:nvPr/>
        </p:nvSpPr>
        <p:spPr>
          <a:xfrm>
            <a:off x="5957021" y="259413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8"/>
          <p:cNvSpPr/>
          <p:nvPr/>
        </p:nvSpPr>
        <p:spPr>
          <a:xfrm>
            <a:off x="6165831" y="245706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8"/>
          <p:cNvSpPr/>
          <p:nvPr/>
        </p:nvSpPr>
        <p:spPr>
          <a:xfrm>
            <a:off x="5831056" y="283545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8"/>
          <p:cNvSpPr/>
          <p:nvPr/>
        </p:nvSpPr>
        <p:spPr>
          <a:xfrm>
            <a:off x="5606146" y="284445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8"/>
          <p:cNvSpPr/>
          <p:nvPr/>
        </p:nvSpPr>
        <p:spPr>
          <a:xfrm>
            <a:off x="6447462" y="224641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8"/>
          <p:cNvSpPr/>
          <p:nvPr/>
        </p:nvSpPr>
        <p:spPr>
          <a:xfrm>
            <a:off x="6285024" y="230095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8"/>
          <p:cNvSpPr txBox="1"/>
          <p:nvPr/>
        </p:nvSpPr>
        <p:spPr>
          <a:xfrm>
            <a:off x="2599325" y="665575"/>
            <a:ext cx="4544400" cy="747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60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Very homogeneous </a:t>
            </a:r>
            <a:r>
              <a:rPr b="1" i="0" lang="it" sz="1700" u="sng" cap="none" strike="noStrike">
                <a:solidFill>
                  <a:schemeClr val="dk1"/>
                </a:solidFill>
                <a:latin typeface="EB Garamond"/>
                <a:ea typeface="EB Garamond"/>
                <a:cs typeface="EB Garamond"/>
                <a:sym typeface="EB Garamond"/>
              </a:rPr>
              <a:t>intrinsic brightness at peak</a:t>
            </a:r>
            <a:r>
              <a:rPr b="1" i="0" lang="it" sz="1700" u="none" cap="none" strike="noStrike">
                <a:solidFill>
                  <a:schemeClr val="dk1"/>
                </a:solidFill>
                <a:latin typeface="EB Garamond"/>
                <a:ea typeface="EB Garamond"/>
                <a:cs typeface="EB Garamond"/>
                <a:sym typeface="EB Garamond"/>
              </a:rPr>
              <a:t> </a:t>
            </a:r>
            <a:r>
              <a:rPr b="0" i="0" lang="it" sz="1700" u="none" cap="none" strike="noStrike">
                <a:solidFill>
                  <a:schemeClr val="dk1"/>
                </a:solidFill>
                <a:latin typeface="EB Garamond"/>
                <a:ea typeface="EB Garamond"/>
                <a:cs typeface="EB Garamond"/>
                <a:sym typeface="EB Garamond"/>
              </a:rPr>
              <a:t>(&lt;10% scatter) after </a:t>
            </a:r>
            <a:r>
              <a:rPr b="1" i="0" lang="it" sz="1700" u="none" cap="none" strike="noStrike">
                <a:solidFill>
                  <a:schemeClr val="dk1"/>
                </a:solidFill>
                <a:latin typeface="EB Garamond"/>
                <a:ea typeface="EB Garamond"/>
                <a:cs typeface="EB Garamond"/>
                <a:sym typeface="EB Garamond"/>
              </a:rPr>
              <a:t>several empirical</a:t>
            </a:r>
            <a:r>
              <a:rPr b="0" i="0" lang="it" sz="1700" u="none" cap="none" strike="noStrike">
                <a:solidFill>
                  <a:schemeClr val="dk1"/>
                </a:solidFill>
                <a:latin typeface="EB Garamond"/>
                <a:ea typeface="EB Garamond"/>
                <a:cs typeface="EB Garamond"/>
                <a:sym typeface="EB Garamond"/>
              </a:rPr>
              <a:t> corrections.</a:t>
            </a:r>
            <a:endParaRPr b="0" i="0" sz="1700" u="none" cap="none" strike="noStrike">
              <a:solidFill>
                <a:schemeClr val="dk1"/>
              </a:solidFill>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0" name="Shape 240"/>
        <p:cNvGrpSpPr/>
        <p:nvPr/>
      </p:nvGrpSpPr>
      <p:grpSpPr>
        <a:xfrm>
          <a:off x="0" y="0"/>
          <a:ext cx="0" cy="0"/>
          <a:chOff x="0" y="0"/>
          <a:chExt cx="0" cy="0"/>
        </a:xfrm>
      </p:grpSpPr>
      <p:pic>
        <p:nvPicPr>
          <p:cNvPr id="241" name="Google Shape;241;p9"/>
          <p:cNvPicPr preferRelativeResize="0"/>
          <p:nvPr/>
        </p:nvPicPr>
        <p:blipFill rotWithShape="1">
          <a:blip r:embed="rId3">
            <a:alphaModFix/>
          </a:blip>
          <a:srcRect b="0" l="0" r="0" t="0"/>
          <a:stretch/>
        </p:blipFill>
        <p:spPr>
          <a:xfrm>
            <a:off x="3354490" y="1467454"/>
            <a:ext cx="3365298" cy="3143309"/>
          </a:xfrm>
          <a:prstGeom prst="rect">
            <a:avLst/>
          </a:prstGeom>
          <a:noFill/>
          <a:ln>
            <a:noFill/>
          </a:ln>
        </p:spPr>
      </p:pic>
      <p:sp>
        <p:nvSpPr>
          <p:cNvPr id="242" name="Google Shape;242;p9"/>
          <p:cNvSpPr txBox="1"/>
          <p:nvPr/>
        </p:nvSpPr>
        <p:spPr>
          <a:xfrm>
            <a:off x="235825" y="121688"/>
            <a:ext cx="8862300" cy="538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it" sz="2300" u="none" cap="none" strike="noStrike">
                <a:solidFill>
                  <a:srgbClr val="000000"/>
                </a:solidFill>
                <a:latin typeface="EB Garamond ExtraBold"/>
                <a:ea typeface="EB Garamond ExtraBold"/>
                <a:cs typeface="EB Garamond ExtraBold"/>
                <a:sym typeface="EB Garamond ExtraBold"/>
              </a:rPr>
              <a:t>Type Ia Supernovae: the ideal tool to measure cosmic distances</a:t>
            </a:r>
            <a:endParaRPr b="0" i="0" sz="2300" u="none" cap="none" strike="noStrike">
              <a:solidFill>
                <a:srgbClr val="000000"/>
              </a:solidFill>
              <a:latin typeface="EB Garamond ExtraBold"/>
              <a:ea typeface="EB Garamond ExtraBold"/>
              <a:cs typeface="EB Garamond ExtraBold"/>
              <a:sym typeface="EB Garamond ExtraBold"/>
            </a:endParaRPr>
          </a:p>
        </p:txBody>
      </p:sp>
      <p:cxnSp>
        <p:nvCxnSpPr>
          <p:cNvPr id="243" name="Google Shape;243;p9"/>
          <p:cNvCxnSpPr/>
          <p:nvPr/>
        </p:nvCxnSpPr>
        <p:spPr>
          <a:xfrm>
            <a:off x="3354485" y="1644593"/>
            <a:ext cx="2100" cy="3388800"/>
          </a:xfrm>
          <a:prstGeom prst="straightConnector1">
            <a:avLst/>
          </a:prstGeom>
          <a:noFill/>
          <a:ln cap="flat" cmpd="sng" w="19050">
            <a:solidFill>
              <a:schemeClr val="dk2"/>
            </a:solidFill>
            <a:prstDash val="solid"/>
            <a:round/>
            <a:headEnd len="med" w="med" type="triangle"/>
            <a:tailEnd len="sm" w="sm" type="none"/>
          </a:ln>
        </p:spPr>
      </p:cxnSp>
      <p:cxnSp>
        <p:nvCxnSpPr>
          <p:cNvPr id="244" name="Google Shape;244;p9"/>
          <p:cNvCxnSpPr/>
          <p:nvPr/>
        </p:nvCxnSpPr>
        <p:spPr>
          <a:xfrm flipH="1">
            <a:off x="3162565" y="4635220"/>
            <a:ext cx="3644400" cy="900"/>
          </a:xfrm>
          <a:prstGeom prst="straightConnector1">
            <a:avLst/>
          </a:prstGeom>
          <a:noFill/>
          <a:ln cap="flat" cmpd="sng" w="19050">
            <a:solidFill>
              <a:schemeClr val="dk2"/>
            </a:solidFill>
            <a:prstDash val="solid"/>
            <a:round/>
            <a:headEnd len="med" w="med" type="triangle"/>
            <a:tailEnd len="sm" w="sm" type="none"/>
          </a:ln>
        </p:spPr>
      </p:cxnSp>
      <p:sp>
        <p:nvSpPr>
          <p:cNvPr id="245" name="Google Shape;245;p9"/>
          <p:cNvSpPr txBox="1"/>
          <p:nvPr/>
        </p:nvSpPr>
        <p:spPr>
          <a:xfrm rot="-5400000">
            <a:off x="2243040" y="2925513"/>
            <a:ext cx="14397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246" name="Google Shape;246;p9"/>
          <p:cNvSpPr txBox="1"/>
          <p:nvPr/>
        </p:nvSpPr>
        <p:spPr>
          <a:xfrm rot="-5400000">
            <a:off x="2630545" y="3583345"/>
            <a:ext cx="1462500" cy="708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it" sz="1700" u="none" cap="none" strike="noStrike">
                <a:solidFill>
                  <a:schemeClr val="dk1"/>
                </a:solidFill>
                <a:latin typeface="EB Garamond"/>
                <a:ea typeface="EB Garamond"/>
                <a:cs typeface="EB Garamond"/>
                <a:sym typeface="EB Garamond"/>
              </a:rPr>
              <a:t>Today</a:t>
            </a:r>
            <a:endParaRPr b="0" i="0" sz="1700" u="none" cap="none" strike="noStrike">
              <a:solidFill>
                <a:schemeClr val="dk1"/>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EB Garamond"/>
              <a:ea typeface="EB Garamond"/>
              <a:cs typeface="EB Garamond"/>
              <a:sym typeface="EB Garamond"/>
            </a:endParaRPr>
          </a:p>
        </p:txBody>
      </p:sp>
      <p:sp>
        <p:nvSpPr>
          <p:cNvPr id="247" name="Google Shape;247;p9"/>
          <p:cNvSpPr txBox="1"/>
          <p:nvPr/>
        </p:nvSpPr>
        <p:spPr>
          <a:xfrm rot="-5400000">
            <a:off x="2466425" y="2211672"/>
            <a:ext cx="15300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it" sz="1700" u="none" cap="none" strike="noStrike">
                <a:solidFill>
                  <a:srgbClr val="000000"/>
                </a:solidFill>
                <a:latin typeface="EB Garamond"/>
                <a:ea typeface="EB Garamond"/>
                <a:cs typeface="EB Garamond"/>
                <a:sym typeface="EB Garamond"/>
              </a:rPr>
              <a:t>billion years ago</a:t>
            </a:r>
            <a:endParaRPr b="0" i="0" sz="1700" u="none" cap="none" strike="noStrike">
              <a:solidFill>
                <a:srgbClr val="000000"/>
              </a:solidFill>
              <a:latin typeface="EB Garamond"/>
              <a:ea typeface="EB Garamond"/>
              <a:cs typeface="EB Garamond"/>
              <a:sym typeface="EB Garamond"/>
            </a:endParaRPr>
          </a:p>
        </p:txBody>
      </p:sp>
      <p:pic>
        <p:nvPicPr>
          <p:cNvPr id="248" name="Google Shape;248;p9"/>
          <p:cNvPicPr preferRelativeResize="0"/>
          <p:nvPr/>
        </p:nvPicPr>
        <p:blipFill rotWithShape="1">
          <a:blip r:embed="rId4">
            <a:alphaModFix/>
          </a:blip>
          <a:srcRect b="0" l="0" r="27441" t="0"/>
          <a:stretch/>
        </p:blipFill>
        <p:spPr>
          <a:xfrm>
            <a:off x="95400" y="3031575"/>
            <a:ext cx="2413151" cy="1987725"/>
          </a:xfrm>
          <a:prstGeom prst="rect">
            <a:avLst/>
          </a:prstGeom>
          <a:noFill/>
          <a:ln>
            <a:noFill/>
          </a:ln>
        </p:spPr>
      </p:pic>
      <p:sp>
        <p:nvSpPr>
          <p:cNvPr id="249" name="Google Shape;249;p9"/>
          <p:cNvSpPr txBox="1"/>
          <p:nvPr/>
        </p:nvSpPr>
        <p:spPr>
          <a:xfrm>
            <a:off x="797625" y="2571750"/>
            <a:ext cx="12057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600"/>
              </a:spcAft>
              <a:buClr>
                <a:srgbClr val="000000"/>
              </a:buClr>
              <a:buSzPts val="1200"/>
              <a:buFont typeface="Arial"/>
              <a:buNone/>
            </a:pPr>
            <a:r>
              <a:rPr b="0" i="0" lang="it" sz="1200" u="none" cap="none" strike="noStrike">
                <a:solidFill>
                  <a:schemeClr val="dk1"/>
                </a:solidFill>
                <a:latin typeface="EB Garamond"/>
                <a:ea typeface="EB Garamond"/>
                <a:cs typeface="EB Garamond"/>
                <a:sym typeface="EB Garamond"/>
              </a:rPr>
              <a:t>peak brightness</a:t>
            </a:r>
            <a:endParaRPr b="0" i="0" sz="1000" u="none" cap="none" strike="noStrike">
              <a:solidFill>
                <a:srgbClr val="000000"/>
              </a:solidFill>
              <a:latin typeface="Arial"/>
              <a:ea typeface="Arial"/>
              <a:cs typeface="Arial"/>
              <a:sym typeface="Arial"/>
            </a:endParaRPr>
          </a:p>
        </p:txBody>
      </p:sp>
      <p:sp>
        <p:nvSpPr>
          <p:cNvPr id="250" name="Google Shape;250;p9"/>
          <p:cNvSpPr/>
          <p:nvPr/>
        </p:nvSpPr>
        <p:spPr>
          <a:xfrm>
            <a:off x="467450" y="3046475"/>
            <a:ext cx="2028300" cy="1610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1" name="Google Shape;251;p9"/>
          <p:cNvPicPr preferRelativeResize="0"/>
          <p:nvPr/>
        </p:nvPicPr>
        <p:blipFill rotWithShape="1">
          <a:blip r:embed="rId4">
            <a:alphaModFix/>
          </a:blip>
          <a:srcRect b="19297" l="73977" r="2152" t="45337"/>
          <a:stretch/>
        </p:blipFill>
        <p:spPr>
          <a:xfrm>
            <a:off x="2003224" y="2915100"/>
            <a:ext cx="675101" cy="615300"/>
          </a:xfrm>
          <a:prstGeom prst="rect">
            <a:avLst/>
          </a:prstGeom>
          <a:noFill/>
          <a:ln cap="flat" cmpd="sng" w="9525">
            <a:solidFill>
              <a:srgbClr val="D9D9D9"/>
            </a:solidFill>
            <a:prstDash val="solid"/>
            <a:round/>
            <a:headEnd len="sm" w="sm" type="none"/>
            <a:tailEnd len="sm" w="sm" type="none"/>
          </a:ln>
        </p:spPr>
      </p:pic>
      <p:cxnSp>
        <p:nvCxnSpPr>
          <p:cNvPr id="252" name="Google Shape;252;p9"/>
          <p:cNvCxnSpPr/>
          <p:nvPr/>
        </p:nvCxnSpPr>
        <p:spPr>
          <a:xfrm flipH="1">
            <a:off x="1210113" y="2915100"/>
            <a:ext cx="149700" cy="233400"/>
          </a:xfrm>
          <a:prstGeom prst="straightConnector1">
            <a:avLst/>
          </a:prstGeom>
          <a:noFill/>
          <a:ln cap="flat" cmpd="sng" w="19050">
            <a:solidFill>
              <a:schemeClr val="dk2"/>
            </a:solidFill>
            <a:prstDash val="solid"/>
            <a:round/>
            <a:headEnd len="sm" w="sm" type="none"/>
            <a:tailEnd len="med" w="med" type="triangle"/>
          </a:ln>
        </p:spPr>
      </p:cxnSp>
      <p:sp>
        <p:nvSpPr>
          <p:cNvPr id="253" name="Google Shape;253;p9"/>
          <p:cNvSpPr/>
          <p:nvPr/>
        </p:nvSpPr>
        <p:spPr>
          <a:xfrm>
            <a:off x="5410230" y="2981005"/>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9"/>
          <p:cNvSpPr/>
          <p:nvPr/>
        </p:nvSpPr>
        <p:spPr>
          <a:xfrm>
            <a:off x="4849128" y="356319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9"/>
          <p:cNvSpPr/>
          <p:nvPr/>
        </p:nvSpPr>
        <p:spPr>
          <a:xfrm>
            <a:off x="4498439" y="3635974"/>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9"/>
          <p:cNvSpPr/>
          <p:nvPr/>
        </p:nvSpPr>
        <p:spPr>
          <a:xfrm>
            <a:off x="4358164" y="3781522"/>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9"/>
          <p:cNvSpPr/>
          <p:nvPr/>
        </p:nvSpPr>
        <p:spPr>
          <a:xfrm>
            <a:off x="4358164" y="392707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9"/>
          <p:cNvSpPr/>
          <p:nvPr/>
        </p:nvSpPr>
        <p:spPr>
          <a:xfrm>
            <a:off x="4077613" y="407261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9"/>
          <p:cNvSpPr/>
          <p:nvPr/>
        </p:nvSpPr>
        <p:spPr>
          <a:xfrm>
            <a:off x="3726924" y="421816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9"/>
          <p:cNvSpPr/>
          <p:nvPr/>
        </p:nvSpPr>
        <p:spPr>
          <a:xfrm>
            <a:off x="3867200" y="407261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9"/>
          <p:cNvSpPr/>
          <p:nvPr/>
        </p:nvSpPr>
        <p:spPr>
          <a:xfrm>
            <a:off x="3656787" y="4363716"/>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9"/>
          <p:cNvSpPr/>
          <p:nvPr/>
        </p:nvSpPr>
        <p:spPr>
          <a:xfrm>
            <a:off x="5606146" y="284445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9"/>
          <p:cNvSpPr/>
          <p:nvPr/>
        </p:nvSpPr>
        <p:spPr>
          <a:xfrm>
            <a:off x="5529422" y="299000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9"/>
          <p:cNvSpPr/>
          <p:nvPr/>
        </p:nvSpPr>
        <p:spPr>
          <a:xfrm>
            <a:off x="7447450" y="1289100"/>
            <a:ext cx="1510500" cy="146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9"/>
          <p:cNvSpPr txBox="1"/>
          <p:nvPr/>
        </p:nvSpPr>
        <p:spPr>
          <a:xfrm>
            <a:off x="7455991" y="2675962"/>
            <a:ext cx="14439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Matter density</a:t>
            </a:r>
            <a:r>
              <a:rPr b="0" i="0" lang="it" sz="1200" u="none" cap="none" strike="noStrike">
                <a:solidFill>
                  <a:srgbClr val="000000"/>
                </a:solidFill>
                <a:latin typeface="EB Garamond"/>
                <a:ea typeface="EB Garamond"/>
                <a:cs typeface="EB Garamond"/>
                <a:sym typeface="EB Garamond"/>
              </a:rPr>
              <a:t> Ω</a:t>
            </a:r>
            <a:r>
              <a:rPr b="0" baseline="-25000" i="0" lang="it" sz="1200" u="none" cap="none" strike="noStrike">
                <a:solidFill>
                  <a:srgbClr val="000000"/>
                </a:solidFill>
                <a:latin typeface="EB Garamond"/>
                <a:ea typeface="EB Garamond"/>
                <a:cs typeface="EB Garamond"/>
                <a:sym typeface="EB Garamond"/>
              </a:rPr>
              <a:t>M</a:t>
            </a:r>
            <a:endParaRPr b="0" baseline="-25000" i="0" sz="1200" u="none" cap="none" strike="noStrike">
              <a:solidFill>
                <a:srgbClr val="000000"/>
              </a:solidFill>
              <a:latin typeface="EB Garamond"/>
              <a:ea typeface="EB Garamond"/>
              <a:cs typeface="EB Garamond"/>
              <a:sym typeface="EB Garamond"/>
            </a:endParaRPr>
          </a:p>
        </p:txBody>
      </p:sp>
      <p:sp>
        <p:nvSpPr>
          <p:cNvPr id="266" name="Google Shape;266;p9"/>
          <p:cNvSpPr txBox="1"/>
          <p:nvPr/>
        </p:nvSpPr>
        <p:spPr>
          <a:xfrm flipH="1" rot="-5400000">
            <a:off x="6309975" y="3679489"/>
            <a:ext cx="18030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Dark Energy </a:t>
            </a:r>
            <a:endParaRPr b="1" i="0" sz="1200" u="none" cap="none" strike="noStrike">
              <a:solidFill>
                <a:srgbClr val="00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Equation of State</a:t>
            </a:r>
            <a:endParaRPr b="0" baseline="-25000" i="1" sz="1600" u="none" cap="none" strike="noStrike">
              <a:solidFill>
                <a:srgbClr val="000000"/>
              </a:solidFill>
              <a:latin typeface="EB Garamond"/>
              <a:ea typeface="EB Garamond"/>
              <a:cs typeface="EB Garamond"/>
              <a:sym typeface="EB Garamond"/>
            </a:endParaRPr>
          </a:p>
        </p:txBody>
      </p:sp>
      <p:sp>
        <p:nvSpPr>
          <p:cNvPr id="267" name="Google Shape;267;p9"/>
          <p:cNvSpPr txBox="1"/>
          <p:nvPr/>
        </p:nvSpPr>
        <p:spPr>
          <a:xfrm rot="-5400000">
            <a:off x="6894069" y="2933278"/>
            <a:ext cx="5649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1" lang="it" sz="1800" u="none" cap="none" strike="noStrike">
                <a:solidFill>
                  <a:srgbClr val="427EAD"/>
                </a:solidFill>
                <a:latin typeface="EB Garamond"/>
                <a:ea typeface="EB Garamond"/>
                <a:cs typeface="EB Garamond"/>
                <a:sym typeface="EB Garamond"/>
              </a:rPr>
              <a:t>w</a:t>
            </a:r>
            <a:endParaRPr b="1" i="0" sz="1400" u="none" cap="none" strike="noStrike">
              <a:solidFill>
                <a:srgbClr val="427EAD"/>
              </a:solidFill>
              <a:latin typeface="Arial"/>
              <a:ea typeface="Arial"/>
              <a:cs typeface="Arial"/>
              <a:sym typeface="Arial"/>
            </a:endParaRPr>
          </a:p>
        </p:txBody>
      </p:sp>
      <p:sp>
        <p:nvSpPr>
          <p:cNvPr id="268" name="Google Shape;268;p9"/>
          <p:cNvSpPr txBox="1"/>
          <p:nvPr/>
        </p:nvSpPr>
        <p:spPr>
          <a:xfrm rot="-5400000">
            <a:off x="6392428" y="1811757"/>
            <a:ext cx="17805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Dark Energy density</a:t>
            </a:r>
            <a:r>
              <a:rPr b="0" i="0" lang="it" sz="1200" u="none" cap="none" strike="noStrike">
                <a:solidFill>
                  <a:srgbClr val="000000"/>
                </a:solidFill>
                <a:latin typeface="EB Garamond"/>
                <a:ea typeface="EB Garamond"/>
                <a:cs typeface="EB Garamond"/>
                <a:sym typeface="EB Garamond"/>
              </a:rPr>
              <a:t> Ω</a:t>
            </a:r>
            <a:r>
              <a:rPr b="1" baseline="-25000" i="0" lang="it" sz="1200" u="none" cap="none" strike="noStrike">
                <a:solidFill>
                  <a:schemeClr val="dk1"/>
                </a:solidFill>
                <a:latin typeface="Times New Roman"/>
                <a:ea typeface="Times New Roman"/>
                <a:cs typeface="Times New Roman"/>
                <a:sym typeface="Times New Roman"/>
              </a:rPr>
              <a:t>𝚲</a:t>
            </a:r>
            <a:endParaRPr b="0" baseline="-25000" i="0" sz="1200" u="none" cap="none" strike="noStrike">
              <a:solidFill>
                <a:srgbClr val="000000"/>
              </a:solidFill>
              <a:latin typeface="EB Garamond"/>
              <a:ea typeface="EB Garamond"/>
              <a:cs typeface="EB Garamond"/>
              <a:sym typeface="EB Garamond"/>
            </a:endParaRPr>
          </a:p>
        </p:txBody>
      </p:sp>
      <p:sp>
        <p:nvSpPr>
          <p:cNvPr id="269" name="Google Shape;269;p9"/>
          <p:cNvSpPr/>
          <p:nvPr/>
        </p:nvSpPr>
        <p:spPr>
          <a:xfrm rot="8285014">
            <a:off x="7786749" y="1254493"/>
            <a:ext cx="469279" cy="1484524"/>
          </a:xfrm>
          <a:prstGeom prst="ellipse">
            <a:avLst/>
          </a:prstGeom>
          <a:solidFill>
            <a:srgbClr val="5CADE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9"/>
          <p:cNvSpPr/>
          <p:nvPr/>
        </p:nvSpPr>
        <p:spPr>
          <a:xfrm rot="8278365">
            <a:off x="7865637" y="1489200"/>
            <a:ext cx="319052" cy="1009358"/>
          </a:xfrm>
          <a:prstGeom prst="ellipse">
            <a:avLst/>
          </a:prstGeom>
          <a:solidFill>
            <a:srgbClr val="427EA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71" name="Google Shape;271;p9"/>
          <p:cNvCxnSpPr/>
          <p:nvPr/>
        </p:nvCxnSpPr>
        <p:spPr>
          <a:xfrm>
            <a:off x="8010070" y="1289101"/>
            <a:ext cx="8700" cy="1451100"/>
          </a:xfrm>
          <a:prstGeom prst="straightConnector1">
            <a:avLst/>
          </a:prstGeom>
          <a:noFill/>
          <a:ln cap="flat" cmpd="sng" w="9525">
            <a:solidFill>
              <a:schemeClr val="dk2"/>
            </a:solidFill>
            <a:prstDash val="solid"/>
            <a:round/>
            <a:headEnd len="sm" w="sm" type="none"/>
            <a:tailEnd len="sm" w="sm" type="none"/>
          </a:ln>
        </p:spPr>
      </p:cxnSp>
      <p:cxnSp>
        <p:nvCxnSpPr>
          <p:cNvPr id="272" name="Google Shape;272;p9"/>
          <p:cNvCxnSpPr/>
          <p:nvPr/>
        </p:nvCxnSpPr>
        <p:spPr>
          <a:xfrm rot="10800000">
            <a:off x="7440868" y="1965200"/>
            <a:ext cx="1517100" cy="3300"/>
          </a:xfrm>
          <a:prstGeom prst="straightConnector1">
            <a:avLst/>
          </a:prstGeom>
          <a:noFill/>
          <a:ln cap="flat" cmpd="sng" w="9525">
            <a:solidFill>
              <a:schemeClr val="dk2"/>
            </a:solidFill>
            <a:prstDash val="solid"/>
            <a:round/>
            <a:headEnd len="sm" w="sm" type="none"/>
            <a:tailEnd len="sm" w="sm" type="none"/>
          </a:ln>
        </p:spPr>
      </p:cxnSp>
      <p:sp>
        <p:nvSpPr>
          <p:cNvPr id="273" name="Google Shape;273;p9"/>
          <p:cNvSpPr/>
          <p:nvPr/>
        </p:nvSpPr>
        <p:spPr>
          <a:xfrm>
            <a:off x="7465913" y="3113719"/>
            <a:ext cx="1510500" cy="155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9"/>
          <p:cNvSpPr txBox="1"/>
          <p:nvPr/>
        </p:nvSpPr>
        <p:spPr>
          <a:xfrm>
            <a:off x="7473636" y="4583559"/>
            <a:ext cx="14439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Matter density</a:t>
            </a:r>
            <a:r>
              <a:rPr b="0" i="0" lang="it" sz="1200" u="none" cap="none" strike="noStrike">
                <a:solidFill>
                  <a:srgbClr val="000000"/>
                </a:solidFill>
                <a:latin typeface="EB Garamond"/>
                <a:ea typeface="EB Garamond"/>
                <a:cs typeface="EB Garamond"/>
                <a:sym typeface="EB Garamond"/>
              </a:rPr>
              <a:t> Ω</a:t>
            </a:r>
            <a:r>
              <a:rPr b="0" baseline="-25000" i="0" lang="it" sz="1200" u="none" cap="none" strike="noStrike">
                <a:solidFill>
                  <a:srgbClr val="000000"/>
                </a:solidFill>
                <a:latin typeface="EB Garamond"/>
                <a:ea typeface="EB Garamond"/>
                <a:cs typeface="EB Garamond"/>
                <a:sym typeface="EB Garamond"/>
              </a:rPr>
              <a:t>M</a:t>
            </a:r>
            <a:endParaRPr b="0" baseline="-25000" i="0" sz="1200" u="none" cap="none" strike="noStrike">
              <a:solidFill>
                <a:srgbClr val="000000"/>
              </a:solidFill>
              <a:latin typeface="EB Garamond"/>
              <a:ea typeface="EB Garamond"/>
              <a:cs typeface="EB Garamond"/>
              <a:sym typeface="EB Garamond"/>
            </a:endParaRPr>
          </a:p>
        </p:txBody>
      </p:sp>
      <p:sp>
        <p:nvSpPr>
          <p:cNvPr id="275" name="Google Shape;275;p9"/>
          <p:cNvSpPr/>
          <p:nvPr/>
        </p:nvSpPr>
        <p:spPr>
          <a:xfrm rot="8872254">
            <a:off x="7832859" y="3203332"/>
            <a:ext cx="412351" cy="1258781"/>
          </a:xfrm>
          <a:prstGeom prst="ellipse">
            <a:avLst/>
          </a:prstGeom>
          <a:solidFill>
            <a:srgbClr val="5CADE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9"/>
          <p:cNvSpPr/>
          <p:nvPr/>
        </p:nvSpPr>
        <p:spPr>
          <a:xfrm rot="8850884">
            <a:off x="7902328" y="3397462"/>
            <a:ext cx="280962" cy="855397"/>
          </a:xfrm>
          <a:prstGeom prst="ellipse">
            <a:avLst/>
          </a:prstGeom>
          <a:solidFill>
            <a:srgbClr val="427EA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77" name="Google Shape;277;p9"/>
          <p:cNvCxnSpPr/>
          <p:nvPr/>
        </p:nvCxnSpPr>
        <p:spPr>
          <a:xfrm>
            <a:off x="8027718" y="3113713"/>
            <a:ext cx="8700" cy="1542300"/>
          </a:xfrm>
          <a:prstGeom prst="straightConnector1">
            <a:avLst/>
          </a:prstGeom>
          <a:noFill/>
          <a:ln cap="flat" cmpd="sng" w="9525">
            <a:solidFill>
              <a:schemeClr val="dk2"/>
            </a:solidFill>
            <a:prstDash val="solid"/>
            <a:round/>
            <a:headEnd len="sm" w="sm" type="none"/>
            <a:tailEnd len="sm" w="sm" type="none"/>
          </a:ln>
        </p:spPr>
      </p:cxnSp>
      <p:cxnSp>
        <p:nvCxnSpPr>
          <p:cNvPr id="278" name="Google Shape;278;p9"/>
          <p:cNvCxnSpPr/>
          <p:nvPr/>
        </p:nvCxnSpPr>
        <p:spPr>
          <a:xfrm rot="10800000">
            <a:off x="7459325" y="3789800"/>
            <a:ext cx="1517100" cy="3300"/>
          </a:xfrm>
          <a:prstGeom prst="straightConnector1">
            <a:avLst/>
          </a:prstGeom>
          <a:noFill/>
          <a:ln cap="flat" cmpd="sng" w="9525">
            <a:solidFill>
              <a:schemeClr val="dk2"/>
            </a:solidFill>
            <a:prstDash val="solid"/>
            <a:round/>
            <a:headEnd len="sm" w="sm" type="none"/>
            <a:tailEnd len="sm" w="sm" type="none"/>
          </a:ln>
        </p:spPr>
      </p:cxnSp>
      <p:sp>
        <p:nvSpPr>
          <p:cNvPr id="279" name="Google Shape;279;p9"/>
          <p:cNvSpPr txBox="1"/>
          <p:nvPr/>
        </p:nvSpPr>
        <p:spPr>
          <a:xfrm>
            <a:off x="7444091" y="761262"/>
            <a:ext cx="14439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~70% Dark Energy</a:t>
            </a:r>
            <a:endParaRPr b="1" i="0" sz="1200" u="none" cap="none" strike="noStrike">
              <a:solidFill>
                <a:srgbClr val="00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200"/>
              <a:buFont typeface="Arial"/>
              <a:buNone/>
            </a:pPr>
            <a:r>
              <a:rPr b="1" i="0" lang="it" sz="1200" u="none" cap="none" strike="noStrike">
                <a:solidFill>
                  <a:srgbClr val="000000"/>
                </a:solidFill>
                <a:latin typeface="EB Garamond"/>
                <a:ea typeface="EB Garamond"/>
                <a:cs typeface="EB Garamond"/>
                <a:sym typeface="EB Garamond"/>
              </a:rPr>
              <a:t>~30% Matter</a:t>
            </a:r>
            <a:endParaRPr b="1" i="0" sz="1200" u="none" cap="none" strike="noStrike">
              <a:solidFill>
                <a:srgbClr val="000000"/>
              </a:solidFill>
              <a:latin typeface="EB Garamond"/>
              <a:ea typeface="EB Garamond"/>
              <a:cs typeface="EB Garamond"/>
              <a:sym typeface="EB Garamond"/>
            </a:endParaRPr>
          </a:p>
        </p:txBody>
      </p:sp>
      <p:grpSp>
        <p:nvGrpSpPr>
          <p:cNvPr id="280" name="Google Shape;280;p9"/>
          <p:cNvGrpSpPr/>
          <p:nvPr/>
        </p:nvGrpSpPr>
        <p:grpSpPr>
          <a:xfrm>
            <a:off x="568875" y="812031"/>
            <a:ext cx="1771532" cy="1747411"/>
            <a:chOff x="566931" y="812008"/>
            <a:chExt cx="1507944" cy="1433832"/>
          </a:xfrm>
        </p:grpSpPr>
        <p:pic>
          <p:nvPicPr>
            <p:cNvPr id="281" name="Google Shape;281;p9"/>
            <p:cNvPicPr preferRelativeResize="0"/>
            <p:nvPr/>
          </p:nvPicPr>
          <p:blipFill rotWithShape="1">
            <a:blip r:embed="rId5">
              <a:alphaModFix/>
            </a:blip>
            <a:srcRect b="60723" l="21434" r="13849" t="15442"/>
            <a:stretch/>
          </p:blipFill>
          <p:spPr>
            <a:xfrm>
              <a:off x="627575" y="812008"/>
              <a:ext cx="1447300" cy="671850"/>
            </a:xfrm>
            <a:prstGeom prst="rect">
              <a:avLst/>
            </a:prstGeom>
            <a:noFill/>
            <a:ln>
              <a:noFill/>
            </a:ln>
          </p:spPr>
        </p:pic>
        <p:pic>
          <p:nvPicPr>
            <p:cNvPr id="282" name="Google Shape;282;p9"/>
            <p:cNvPicPr preferRelativeResize="0"/>
            <p:nvPr/>
          </p:nvPicPr>
          <p:blipFill rotWithShape="1">
            <a:blip r:embed="rId6">
              <a:alphaModFix/>
            </a:blip>
            <a:srcRect b="10334" l="20574" r="14560" t="65777"/>
            <a:stretch/>
          </p:blipFill>
          <p:spPr>
            <a:xfrm>
              <a:off x="623625" y="1507025"/>
              <a:ext cx="1447300" cy="671850"/>
            </a:xfrm>
            <a:prstGeom prst="rect">
              <a:avLst/>
            </a:prstGeom>
            <a:noFill/>
            <a:ln>
              <a:noFill/>
            </a:ln>
          </p:spPr>
        </p:pic>
        <p:cxnSp>
          <p:nvCxnSpPr>
            <p:cNvPr id="283" name="Google Shape;283;p9"/>
            <p:cNvCxnSpPr/>
            <p:nvPr/>
          </p:nvCxnSpPr>
          <p:spPr>
            <a:xfrm>
              <a:off x="1430325" y="1760006"/>
              <a:ext cx="0" cy="85800"/>
            </a:xfrm>
            <a:prstGeom prst="straightConnector1">
              <a:avLst/>
            </a:prstGeom>
            <a:noFill/>
            <a:ln cap="flat" cmpd="sng" w="28575">
              <a:solidFill>
                <a:schemeClr val="accent6"/>
              </a:solidFill>
              <a:prstDash val="solid"/>
              <a:round/>
              <a:headEnd len="sm" w="sm" type="none"/>
              <a:tailEnd len="sm" w="sm" type="none"/>
            </a:ln>
          </p:spPr>
        </p:cxnSp>
        <p:cxnSp>
          <p:nvCxnSpPr>
            <p:cNvPr id="284" name="Google Shape;284;p9"/>
            <p:cNvCxnSpPr/>
            <p:nvPr/>
          </p:nvCxnSpPr>
          <p:spPr>
            <a:xfrm>
              <a:off x="1525575" y="1860018"/>
              <a:ext cx="0" cy="85800"/>
            </a:xfrm>
            <a:prstGeom prst="straightConnector1">
              <a:avLst/>
            </a:prstGeom>
            <a:noFill/>
            <a:ln cap="flat" cmpd="sng" w="28575">
              <a:solidFill>
                <a:schemeClr val="accent6"/>
              </a:solidFill>
              <a:prstDash val="solid"/>
              <a:round/>
              <a:headEnd len="sm" w="sm" type="none"/>
              <a:tailEnd len="sm" w="sm" type="none"/>
            </a:ln>
          </p:spPr>
        </p:cxnSp>
        <p:sp>
          <p:nvSpPr>
            <p:cNvPr id="285" name="Google Shape;285;p9"/>
            <p:cNvSpPr txBox="1"/>
            <p:nvPr/>
          </p:nvSpPr>
          <p:spPr>
            <a:xfrm>
              <a:off x="566931" y="1246989"/>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pre SN discovery</a:t>
              </a:r>
              <a:endParaRPr b="1" i="0" sz="1100" u="none" cap="none" strike="noStrike">
                <a:solidFill>
                  <a:schemeClr val="accent6"/>
                </a:solidFill>
                <a:latin typeface="EB Garamond"/>
                <a:ea typeface="EB Garamond"/>
                <a:cs typeface="EB Garamond"/>
                <a:sym typeface="EB Garamond"/>
              </a:endParaRPr>
            </a:p>
          </p:txBody>
        </p:sp>
        <p:sp>
          <p:nvSpPr>
            <p:cNvPr id="286" name="Google Shape;286;p9"/>
            <p:cNvSpPr txBox="1"/>
            <p:nvPr/>
          </p:nvSpPr>
          <p:spPr>
            <a:xfrm>
              <a:off x="575051" y="1955440"/>
              <a:ext cx="1259100" cy="29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it" sz="1100" u="none" cap="none" strike="noStrike">
                  <a:solidFill>
                    <a:schemeClr val="accent6"/>
                  </a:solidFill>
                  <a:latin typeface="EB Garamond"/>
                  <a:ea typeface="EB Garamond"/>
                  <a:cs typeface="EB Garamond"/>
                  <a:sym typeface="EB Garamond"/>
                </a:rPr>
                <a:t>SN detection</a:t>
              </a:r>
              <a:endParaRPr b="1" i="0" sz="1100" u="none" cap="none" strike="noStrike">
                <a:solidFill>
                  <a:schemeClr val="accent6"/>
                </a:solidFill>
                <a:latin typeface="EB Garamond"/>
                <a:ea typeface="EB Garamond"/>
                <a:cs typeface="EB Garamond"/>
                <a:sym typeface="EB Garamond"/>
              </a:endParaRPr>
            </a:p>
          </p:txBody>
        </p:sp>
      </p:grpSp>
      <p:sp>
        <p:nvSpPr>
          <p:cNvPr id="287" name="Google Shape;287;p9"/>
          <p:cNvSpPr/>
          <p:nvPr/>
        </p:nvSpPr>
        <p:spPr>
          <a:xfrm>
            <a:off x="6313772" y="2471586"/>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9"/>
          <p:cNvSpPr/>
          <p:nvPr/>
        </p:nvSpPr>
        <p:spPr>
          <a:xfrm>
            <a:off x="5957021" y="259413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9"/>
          <p:cNvSpPr/>
          <p:nvPr/>
        </p:nvSpPr>
        <p:spPr>
          <a:xfrm>
            <a:off x="6165831" y="2457069"/>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9"/>
          <p:cNvSpPr/>
          <p:nvPr/>
        </p:nvSpPr>
        <p:spPr>
          <a:xfrm>
            <a:off x="5831056" y="283545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9"/>
          <p:cNvSpPr/>
          <p:nvPr/>
        </p:nvSpPr>
        <p:spPr>
          <a:xfrm>
            <a:off x="5606146" y="2844458"/>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9"/>
          <p:cNvSpPr/>
          <p:nvPr/>
        </p:nvSpPr>
        <p:spPr>
          <a:xfrm>
            <a:off x="6447462" y="224641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9"/>
          <p:cNvSpPr/>
          <p:nvPr/>
        </p:nvSpPr>
        <p:spPr>
          <a:xfrm>
            <a:off x="6285024" y="2300951"/>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9"/>
          <p:cNvSpPr txBox="1"/>
          <p:nvPr/>
        </p:nvSpPr>
        <p:spPr>
          <a:xfrm>
            <a:off x="3807450" y="1709900"/>
            <a:ext cx="1902600" cy="615600"/>
          </a:xfrm>
          <a:prstGeom prst="rect">
            <a:avLst/>
          </a:prstGeom>
          <a:noFill/>
          <a:ln cap="flat" cmpd="sng" w="19050">
            <a:solidFill>
              <a:srgbClr val="1770EE"/>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000000"/>
                </a:solidFill>
                <a:latin typeface="EB Garamond"/>
                <a:ea typeface="EB Garamond"/>
                <a:cs typeface="EB Garamond"/>
                <a:sym typeface="EB Garamond"/>
              </a:rPr>
              <a:t>Accelerated expansion</a:t>
            </a:r>
            <a:endParaRPr b="1" i="0" sz="1400" u="none" cap="none" strike="noStrike">
              <a:solidFill>
                <a:srgbClr val="00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rgbClr val="000000"/>
                </a:solidFill>
                <a:latin typeface="EB Garamond"/>
                <a:ea typeface="EB Garamond"/>
                <a:cs typeface="EB Garamond"/>
                <a:sym typeface="EB Garamond"/>
              </a:rPr>
              <a:t>Only Dark Energy </a:t>
            </a:r>
            <a:endParaRPr b="0" i="0" sz="1400" u="none" cap="none" strike="noStrike">
              <a:solidFill>
                <a:srgbClr val="000000"/>
              </a:solidFill>
              <a:latin typeface="EB Garamond"/>
              <a:ea typeface="EB Garamond"/>
              <a:cs typeface="EB Garamond"/>
              <a:sym typeface="EB Garamond"/>
            </a:endParaRPr>
          </a:p>
        </p:txBody>
      </p:sp>
      <p:sp>
        <p:nvSpPr>
          <p:cNvPr id="295" name="Google Shape;295;p9"/>
          <p:cNvSpPr txBox="1"/>
          <p:nvPr/>
        </p:nvSpPr>
        <p:spPr>
          <a:xfrm>
            <a:off x="4876425" y="3726613"/>
            <a:ext cx="1857600" cy="615600"/>
          </a:xfrm>
          <a:prstGeom prst="rect">
            <a:avLst/>
          </a:prstGeom>
          <a:noFill/>
          <a:ln cap="flat" cmpd="sng" w="19050">
            <a:solidFill>
              <a:srgbClr val="FCA919"/>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it" sz="1400" u="none" cap="none" strike="noStrike">
                <a:solidFill>
                  <a:srgbClr val="000000"/>
                </a:solidFill>
                <a:latin typeface="EB Garamond"/>
                <a:ea typeface="EB Garamond"/>
                <a:cs typeface="EB Garamond"/>
                <a:sym typeface="EB Garamond"/>
              </a:rPr>
              <a:t>Decelerated expansion</a:t>
            </a:r>
            <a:endParaRPr b="1" i="0" sz="1400" u="none" cap="none" strike="noStrike">
              <a:solidFill>
                <a:srgbClr val="00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rgbClr val="000000"/>
                </a:solidFill>
                <a:latin typeface="EB Garamond"/>
                <a:ea typeface="EB Garamond"/>
                <a:cs typeface="EB Garamond"/>
                <a:sym typeface="EB Garamond"/>
              </a:rPr>
              <a:t>Only Matter</a:t>
            </a:r>
            <a:endParaRPr b="0" i="0" sz="1400" u="none" cap="none" strike="noStrike">
              <a:solidFill>
                <a:srgbClr val="000000"/>
              </a:solidFill>
              <a:latin typeface="EB Garamond"/>
              <a:ea typeface="EB Garamond"/>
              <a:cs typeface="EB Garamond"/>
              <a:sym typeface="EB Garamond"/>
            </a:endParaRPr>
          </a:p>
        </p:txBody>
      </p:sp>
      <p:sp>
        <p:nvSpPr>
          <p:cNvPr id="296" name="Google Shape;296;p9"/>
          <p:cNvSpPr txBox="1"/>
          <p:nvPr/>
        </p:nvSpPr>
        <p:spPr>
          <a:xfrm>
            <a:off x="8293212" y="3371688"/>
            <a:ext cx="11550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it" sz="1500" u="none" cap="none" strike="noStrike">
                <a:solidFill>
                  <a:schemeClr val="dk1"/>
                </a:solidFill>
                <a:latin typeface="EB Garamond"/>
                <a:ea typeface="EB Garamond"/>
                <a:cs typeface="EB Garamond"/>
                <a:sym typeface="EB Garamond"/>
              </a:rPr>
              <a:t>𝚲CDM</a:t>
            </a:r>
            <a:endParaRPr b="0" i="0" sz="1000" u="none" cap="none" strike="noStrike">
              <a:solidFill>
                <a:srgbClr val="000000"/>
              </a:solidFill>
              <a:latin typeface="Arial"/>
              <a:ea typeface="Arial"/>
              <a:cs typeface="Arial"/>
              <a:sym typeface="Arial"/>
            </a:endParaRPr>
          </a:p>
        </p:txBody>
      </p:sp>
      <p:sp>
        <p:nvSpPr>
          <p:cNvPr id="297" name="Google Shape;297;p9"/>
          <p:cNvSpPr txBox="1"/>
          <p:nvPr/>
        </p:nvSpPr>
        <p:spPr>
          <a:xfrm>
            <a:off x="8404625" y="3005500"/>
            <a:ext cx="708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1" lang="it" sz="1600" u="none" cap="none" strike="noStrike">
                <a:solidFill>
                  <a:srgbClr val="427EAD"/>
                </a:solidFill>
                <a:latin typeface="EB Garamond"/>
                <a:ea typeface="EB Garamond"/>
                <a:cs typeface="EB Garamond"/>
                <a:sym typeface="EB Garamond"/>
              </a:rPr>
              <a:t>w</a:t>
            </a:r>
            <a:r>
              <a:rPr b="0" i="0" lang="it" sz="1400" u="none" cap="none" strike="noStrike">
                <a:solidFill>
                  <a:schemeClr val="dk1"/>
                </a:solidFill>
                <a:latin typeface="EB Garamond"/>
                <a:ea typeface="EB Garamond"/>
                <a:cs typeface="EB Garamond"/>
                <a:sym typeface="EB Garamond"/>
              </a:rPr>
              <a:t>=−1</a:t>
            </a:r>
            <a:endParaRPr b="0" i="0" sz="400" u="none" cap="none" strike="noStrike">
              <a:solidFill>
                <a:srgbClr val="000000"/>
              </a:solidFill>
              <a:latin typeface="Arial"/>
              <a:ea typeface="Arial"/>
              <a:cs typeface="Arial"/>
              <a:sym typeface="Arial"/>
            </a:endParaRPr>
          </a:p>
        </p:txBody>
      </p:sp>
      <p:sp>
        <p:nvSpPr>
          <p:cNvPr id="298" name="Google Shape;298;p9"/>
          <p:cNvSpPr txBox="1"/>
          <p:nvPr/>
        </p:nvSpPr>
        <p:spPr>
          <a:xfrm>
            <a:off x="2599325" y="665575"/>
            <a:ext cx="4544400" cy="747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600"/>
              </a:spcAft>
              <a:buClr>
                <a:srgbClr val="000000"/>
              </a:buClr>
              <a:buSzPts val="1700"/>
              <a:buFont typeface="Arial"/>
              <a:buNone/>
            </a:pPr>
            <a:r>
              <a:rPr b="1" i="0" lang="it" sz="1700" u="none" cap="none" strike="noStrike">
                <a:solidFill>
                  <a:schemeClr val="dk1"/>
                </a:solidFill>
                <a:latin typeface="EB Garamond"/>
                <a:ea typeface="EB Garamond"/>
                <a:cs typeface="EB Garamond"/>
                <a:sym typeface="EB Garamond"/>
              </a:rPr>
              <a:t>Very homogeneous </a:t>
            </a:r>
            <a:r>
              <a:rPr b="1" i="0" lang="it" sz="1700" u="sng" cap="none" strike="noStrike">
                <a:solidFill>
                  <a:schemeClr val="dk1"/>
                </a:solidFill>
                <a:latin typeface="EB Garamond"/>
                <a:ea typeface="EB Garamond"/>
                <a:cs typeface="EB Garamond"/>
                <a:sym typeface="EB Garamond"/>
              </a:rPr>
              <a:t>intrinsic brightness at peak</a:t>
            </a:r>
            <a:r>
              <a:rPr b="1" i="0" lang="it" sz="1700" u="none" cap="none" strike="noStrike">
                <a:solidFill>
                  <a:schemeClr val="dk1"/>
                </a:solidFill>
                <a:latin typeface="EB Garamond"/>
                <a:ea typeface="EB Garamond"/>
                <a:cs typeface="EB Garamond"/>
                <a:sym typeface="EB Garamond"/>
              </a:rPr>
              <a:t> </a:t>
            </a:r>
            <a:r>
              <a:rPr b="0" i="0" lang="it" sz="1700" u="none" cap="none" strike="noStrike">
                <a:solidFill>
                  <a:schemeClr val="dk1"/>
                </a:solidFill>
                <a:latin typeface="EB Garamond"/>
                <a:ea typeface="EB Garamond"/>
                <a:cs typeface="EB Garamond"/>
                <a:sym typeface="EB Garamond"/>
              </a:rPr>
              <a:t>(&lt;10% scatter) after </a:t>
            </a:r>
            <a:r>
              <a:rPr b="1" i="0" lang="it" sz="1700" u="none" cap="none" strike="noStrike">
                <a:solidFill>
                  <a:schemeClr val="dk1"/>
                </a:solidFill>
                <a:latin typeface="EB Garamond"/>
                <a:ea typeface="EB Garamond"/>
                <a:cs typeface="EB Garamond"/>
                <a:sym typeface="EB Garamond"/>
              </a:rPr>
              <a:t>several empirical</a:t>
            </a:r>
            <a:r>
              <a:rPr b="0" i="0" lang="it" sz="1700" u="none" cap="none" strike="noStrike">
                <a:solidFill>
                  <a:schemeClr val="dk1"/>
                </a:solidFill>
                <a:latin typeface="EB Garamond"/>
                <a:ea typeface="EB Garamond"/>
                <a:cs typeface="EB Garamond"/>
                <a:sym typeface="EB Garamond"/>
              </a:rPr>
              <a:t> corrections.</a:t>
            </a:r>
            <a:endParaRPr b="0" i="0" sz="1700" u="none" cap="none" strike="noStrike">
              <a:solidFill>
                <a:schemeClr val="dk1"/>
              </a:solidFill>
              <a:latin typeface="EB Garamond"/>
              <a:ea typeface="EB Garamond"/>
              <a:cs typeface="EB Garamond"/>
              <a:sym typeface="EB Garamond"/>
            </a:endParaRPr>
          </a:p>
        </p:txBody>
      </p:sp>
      <p:sp>
        <p:nvSpPr>
          <p:cNvPr id="299" name="Google Shape;299;p9"/>
          <p:cNvSpPr txBox="1"/>
          <p:nvPr/>
        </p:nvSpPr>
        <p:spPr>
          <a:xfrm>
            <a:off x="3700390" y="4554545"/>
            <a:ext cx="26067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300" name="Google Shape;300;p9"/>
          <p:cNvSpPr/>
          <p:nvPr/>
        </p:nvSpPr>
        <p:spPr>
          <a:xfrm>
            <a:off x="6606370" y="2024663"/>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9"/>
          <p:cNvSpPr/>
          <p:nvPr/>
        </p:nvSpPr>
        <p:spPr>
          <a:xfrm>
            <a:off x="6446382" y="2093197"/>
            <a:ext cx="82800" cy="861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9"/>
          <p:cNvSpPr txBox="1"/>
          <p:nvPr/>
        </p:nvSpPr>
        <p:spPr>
          <a:xfrm>
            <a:off x="8238687" y="1189750"/>
            <a:ext cx="11550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it" sz="1500" u="none" cap="none" strike="noStrike">
                <a:solidFill>
                  <a:schemeClr val="dk1"/>
                </a:solidFill>
                <a:latin typeface="EB Garamond"/>
                <a:ea typeface="EB Garamond"/>
                <a:cs typeface="EB Garamond"/>
                <a:sym typeface="EB Garamond"/>
              </a:rPr>
              <a:t>𝚲CDM</a:t>
            </a:r>
            <a:endParaRPr b="0" i="0" sz="1000" u="none" cap="none" strike="noStrike">
              <a:solidFill>
                <a:srgbClr val="000000"/>
              </a:solidFill>
              <a:latin typeface="Arial"/>
              <a:ea typeface="Arial"/>
              <a:cs typeface="Arial"/>
              <a:sym typeface="Arial"/>
            </a:endParaRPr>
          </a:p>
        </p:txBody>
      </p:sp>
      <p:sp>
        <p:nvSpPr>
          <p:cNvPr id="303" name="Google Shape;303;p9"/>
          <p:cNvSpPr txBox="1"/>
          <p:nvPr/>
        </p:nvSpPr>
        <p:spPr>
          <a:xfrm>
            <a:off x="8557737" y="3178087"/>
            <a:ext cx="36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pic>
        <p:nvPicPr>
          <p:cNvPr descr="download.png" id="308" name="Google Shape;308;p10"/>
          <p:cNvPicPr preferRelativeResize="0"/>
          <p:nvPr/>
        </p:nvPicPr>
        <p:blipFill rotWithShape="1">
          <a:blip r:embed="rId3">
            <a:alphaModFix amt="13000"/>
          </a:blip>
          <a:srcRect b="15164" l="20473" r="47661" t="12794"/>
          <a:stretch/>
        </p:blipFill>
        <p:spPr>
          <a:xfrm>
            <a:off x="3719863" y="1887488"/>
            <a:ext cx="974735" cy="898321"/>
          </a:xfrm>
          <a:prstGeom prst="rect">
            <a:avLst/>
          </a:prstGeom>
          <a:noFill/>
          <a:ln>
            <a:noFill/>
          </a:ln>
        </p:spPr>
      </p:pic>
      <p:pic>
        <p:nvPicPr>
          <p:cNvPr descr="download.png" id="309" name="Google Shape;309;p10"/>
          <p:cNvPicPr preferRelativeResize="0"/>
          <p:nvPr/>
        </p:nvPicPr>
        <p:blipFill rotWithShape="1">
          <a:blip r:embed="rId3">
            <a:alphaModFix amt="13000"/>
          </a:blip>
          <a:srcRect b="16714" l="53478" r="14654" t="36371"/>
          <a:stretch/>
        </p:blipFill>
        <p:spPr>
          <a:xfrm>
            <a:off x="3838388" y="2772463"/>
            <a:ext cx="974725" cy="585000"/>
          </a:xfrm>
          <a:prstGeom prst="rect">
            <a:avLst/>
          </a:prstGeom>
          <a:noFill/>
          <a:ln>
            <a:noFill/>
          </a:ln>
        </p:spPr>
      </p:pic>
      <p:pic>
        <p:nvPicPr>
          <p:cNvPr id="310" name="Google Shape;310;p10"/>
          <p:cNvPicPr preferRelativeResize="0"/>
          <p:nvPr/>
        </p:nvPicPr>
        <p:blipFill rotWithShape="1">
          <a:blip r:embed="rId4">
            <a:alphaModFix/>
          </a:blip>
          <a:srcRect b="11107" l="18375" r="17170" t="69451"/>
          <a:stretch/>
        </p:blipFill>
        <p:spPr>
          <a:xfrm>
            <a:off x="1991318" y="2427769"/>
            <a:ext cx="1421782" cy="422356"/>
          </a:xfrm>
          <a:prstGeom prst="rect">
            <a:avLst/>
          </a:prstGeom>
          <a:noFill/>
          <a:ln>
            <a:noFill/>
          </a:ln>
        </p:spPr>
      </p:pic>
      <p:cxnSp>
        <p:nvCxnSpPr>
          <p:cNvPr id="311" name="Google Shape;311;p10"/>
          <p:cNvCxnSpPr/>
          <p:nvPr/>
        </p:nvCxnSpPr>
        <p:spPr>
          <a:xfrm flipH="1" rot="10800000">
            <a:off x="898175" y="14771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312" name="Google Shape;312;p10"/>
          <p:cNvPicPr preferRelativeResize="0"/>
          <p:nvPr/>
        </p:nvPicPr>
        <p:blipFill rotWithShape="1">
          <a:blip r:embed="rId5">
            <a:alphaModFix amt="14000"/>
          </a:blip>
          <a:srcRect b="11483" l="8437" r="8429" t="6844"/>
          <a:stretch/>
        </p:blipFill>
        <p:spPr>
          <a:xfrm>
            <a:off x="5753426" y="1743276"/>
            <a:ext cx="1579775" cy="1068219"/>
          </a:xfrm>
          <a:prstGeom prst="rect">
            <a:avLst/>
          </a:prstGeom>
          <a:noFill/>
          <a:ln>
            <a:noFill/>
          </a:ln>
        </p:spPr>
      </p:pic>
      <p:pic>
        <p:nvPicPr>
          <p:cNvPr descr="roman_logo_black_w200px.png" id="313" name="Google Shape;313;p10"/>
          <p:cNvPicPr preferRelativeResize="0"/>
          <p:nvPr/>
        </p:nvPicPr>
        <p:blipFill rotWithShape="1">
          <a:blip r:embed="rId6">
            <a:alphaModFix amt="14000"/>
          </a:blip>
          <a:srcRect b="0" l="0" r="0" t="0"/>
          <a:stretch/>
        </p:blipFill>
        <p:spPr>
          <a:xfrm>
            <a:off x="7476714" y="1911987"/>
            <a:ext cx="901200" cy="937749"/>
          </a:xfrm>
          <a:prstGeom prst="rect">
            <a:avLst/>
          </a:prstGeom>
          <a:noFill/>
          <a:ln>
            <a:noFill/>
          </a:ln>
        </p:spPr>
      </p:pic>
      <p:sp>
        <p:nvSpPr>
          <p:cNvPr id="314" name="Google Shape;314;p10"/>
          <p:cNvSpPr/>
          <p:nvPr/>
        </p:nvSpPr>
        <p:spPr>
          <a:xfrm>
            <a:off x="6397713" y="14263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0"/>
          <p:cNvSpPr/>
          <p:nvPr/>
        </p:nvSpPr>
        <p:spPr>
          <a:xfrm>
            <a:off x="7852663" y="14263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0"/>
          <p:cNvSpPr txBox="1"/>
          <p:nvPr/>
        </p:nvSpPr>
        <p:spPr>
          <a:xfrm>
            <a:off x="7491342" y="15228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D9D9D9"/>
                </a:solidFill>
                <a:latin typeface="Courier New"/>
                <a:ea typeface="Courier New"/>
                <a:cs typeface="Courier New"/>
                <a:sym typeface="Courier New"/>
              </a:rPr>
              <a:t>2027</a:t>
            </a:r>
            <a:endParaRPr b="0" i="0" sz="1300" u="none" cap="none" strike="noStrike">
              <a:solidFill>
                <a:srgbClr val="D9D9D9"/>
              </a:solidFill>
              <a:latin typeface="Courier New"/>
              <a:ea typeface="Courier New"/>
              <a:cs typeface="Courier New"/>
              <a:sym typeface="Courier New"/>
            </a:endParaRPr>
          </a:p>
        </p:txBody>
      </p:sp>
      <p:sp>
        <p:nvSpPr>
          <p:cNvPr id="317" name="Google Shape;317;p10"/>
          <p:cNvSpPr txBox="1"/>
          <p:nvPr/>
        </p:nvSpPr>
        <p:spPr>
          <a:xfrm>
            <a:off x="6092609" y="15267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D9D9D9"/>
                </a:solidFill>
                <a:latin typeface="Courier New"/>
                <a:ea typeface="Courier New"/>
                <a:cs typeface="Courier New"/>
                <a:sym typeface="Courier New"/>
              </a:rPr>
              <a:t>2024</a:t>
            </a:r>
            <a:endParaRPr b="0" i="0" sz="1300" u="none" cap="none" strike="noStrike">
              <a:solidFill>
                <a:srgbClr val="D9D9D9"/>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D9D9D9"/>
              </a:solidFill>
              <a:latin typeface="Courier New"/>
              <a:ea typeface="Courier New"/>
              <a:cs typeface="Courier New"/>
              <a:sym typeface="Courier New"/>
            </a:endParaRPr>
          </a:p>
        </p:txBody>
      </p:sp>
      <p:sp>
        <p:nvSpPr>
          <p:cNvPr id="318" name="Google Shape;318;p10"/>
          <p:cNvSpPr txBox="1"/>
          <p:nvPr/>
        </p:nvSpPr>
        <p:spPr>
          <a:xfrm>
            <a:off x="1398742" y="14791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2014-2019</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cxnSp>
        <p:nvCxnSpPr>
          <p:cNvPr id="319" name="Google Shape;319;p10"/>
          <p:cNvCxnSpPr/>
          <p:nvPr/>
        </p:nvCxnSpPr>
        <p:spPr>
          <a:xfrm flipH="1" rot="10800000">
            <a:off x="-63805" y="1491554"/>
            <a:ext cx="969000" cy="7200"/>
          </a:xfrm>
          <a:prstGeom prst="straightConnector1">
            <a:avLst/>
          </a:prstGeom>
          <a:noFill/>
          <a:ln cap="flat" cmpd="sng" w="19050">
            <a:solidFill>
              <a:srgbClr val="222222"/>
            </a:solidFill>
            <a:prstDash val="dash"/>
            <a:round/>
            <a:headEnd len="sm" w="sm" type="none"/>
            <a:tailEnd len="sm" w="sm" type="none"/>
          </a:ln>
        </p:spPr>
      </p:cxnSp>
      <p:sp>
        <p:nvSpPr>
          <p:cNvPr id="320" name="Google Shape;320;p10"/>
          <p:cNvSpPr/>
          <p:nvPr/>
        </p:nvSpPr>
        <p:spPr>
          <a:xfrm>
            <a:off x="1900438" y="14207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10"/>
          <p:cNvSpPr/>
          <p:nvPr/>
        </p:nvSpPr>
        <p:spPr>
          <a:xfrm>
            <a:off x="4170038" y="1426399"/>
            <a:ext cx="108000" cy="109500"/>
          </a:xfrm>
          <a:prstGeom prst="ellipse">
            <a:avLst/>
          </a:prstGeom>
          <a:solidFill>
            <a:schemeClr val="dk1"/>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2" name="Google Shape;322;p10"/>
          <p:cNvPicPr preferRelativeResize="0"/>
          <p:nvPr/>
        </p:nvPicPr>
        <p:blipFill rotWithShape="1">
          <a:blip r:embed="rId7">
            <a:alphaModFix/>
          </a:blip>
          <a:srcRect b="14463" l="0" r="0" t="0"/>
          <a:stretch/>
        </p:blipFill>
        <p:spPr>
          <a:xfrm>
            <a:off x="1263450" y="1912375"/>
            <a:ext cx="987485" cy="882367"/>
          </a:xfrm>
          <a:prstGeom prst="rect">
            <a:avLst/>
          </a:prstGeom>
          <a:noFill/>
          <a:ln>
            <a:noFill/>
          </a:ln>
        </p:spPr>
      </p:pic>
      <p:pic>
        <p:nvPicPr>
          <p:cNvPr id="323" name="Google Shape;323;p10"/>
          <p:cNvPicPr preferRelativeResize="0"/>
          <p:nvPr/>
        </p:nvPicPr>
        <p:blipFill rotWithShape="1">
          <a:blip r:embed="rId8">
            <a:alphaModFix/>
          </a:blip>
          <a:srcRect b="59886" l="0" r="0" t="2188"/>
          <a:stretch/>
        </p:blipFill>
        <p:spPr>
          <a:xfrm>
            <a:off x="-4" y="3599058"/>
            <a:ext cx="9144003" cy="1603451"/>
          </a:xfrm>
          <a:prstGeom prst="rect">
            <a:avLst/>
          </a:prstGeom>
          <a:noFill/>
          <a:ln>
            <a:noFill/>
          </a:ln>
        </p:spPr>
      </p:pic>
      <p:sp>
        <p:nvSpPr>
          <p:cNvPr id="324" name="Google Shape;324;p10"/>
          <p:cNvSpPr txBox="1"/>
          <p:nvPr/>
        </p:nvSpPr>
        <p:spPr>
          <a:xfrm>
            <a:off x="3889452" y="1620994"/>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D9D9D9"/>
                </a:solidFill>
                <a:latin typeface="Courier New"/>
                <a:ea typeface="Courier New"/>
                <a:cs typeface="Courier New"/>
                <a:sym typeface="Courier New"/>
              </a:rPr>
              <a:t>2023</a:t>
            </a:r>
            <a:endParaRPr b="0" i="0" sz="1300" u="none" cap="none" strike="noStrike">
              <a:solidFill>
                <a:srgbClr val="D9D9D9"/>
              </a:solidFill>
              <a:latin typeface="Courier New"/>
              <a:ea typeface="Courier New"/>
              <a:cs typeface="Courier New"/>
              <a:sym typeface="Courier New"/>
            </a:endParaRPr>
          </a:p>
        </p:txBody>
      </p:sp>
      <p:sp>
        <p:nvSpPr>
          <p:cNvPr id="325" name="Google Shape;325;p10"/>
          <p:cNvSpPr txBox="1"/>
          <p:nvPr/>
        </p:nvSpPr>
        <p:spPr>
          <a:xfrm>
            <a:off x="4621300" y="1535520"/>
            <a:ext cx="1403700" cy="723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FDDFDF"/>
                </a:solidFill>
                <a:latin typeface="Courier New"/>
                <a:ea typeface="Courier New"/>
                <a:cs typeface="Courier New"/>
                <a:sym typeface="Courier New"/>
              </a:rPr>
              <a:t>Today</a:t>
            </a:r>
            <a:r>
              <a:rPr b="1" i="0" lang="it" sz="1000" u="none" cap="none" strike="noStrike">
                <a:solidFill>
                  <a:srgbClr val="FDDFDF"/>
                </a:solidFill>
                <a:latin typeface="Courier New"/>
                <a:ea typeface="Courier New"/>
                <a:cs typeface="Courier New"/>
                <a:sym typeface="Courier New"/>
              </a:rPr>
              <a:t> </a:t>
            </a:r>
            <a:endParaRPr b="1" i="0" sz="1000" u="none" cap="none" strike="noStrike">
              <a:solidFill>
                <a:srgbClr val="FDDFDF"/>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000"/>
              <a:buFont typeface="Arial"/>
              <a:buNone/>
            </a:pPr>
            <a:r>
              <a:rPr b="1" i="0" lang="it" sz="1000" u="none" cap="none" strike="noStrike">
                <a:solidFill>
                  <a:srgbClr val="FDDFDF"/>
                </a:solidFill>
                <a:latin typeface="Courier New"/>
                <a:ea typeface="Courier New"/>
                <a:cs typeface="Courier New"/>
                <a:sym typeface="Courier New"/>
              </a:rPr>
              <a:t>Starting as NHFellow!</a:t>
            </a:r>
            <a:endParaRPr b="1" i="0" sz="1000" u="none" cap="none" strike="noStrike">
              <a:solidFill>
                <a:srgbClr val="FDDFDF"/>
              </a:solidFill>
              <a:latin typeface="Courier New"/>
              <a:ea typeface="Courier New"/>
              <a:cs typeface="Courier New"/>
              <a:sym typeface="Courier New"/>
            </a:endParaRPr>
          </a:p>
        </p:txBody>
      </p:sp>
      <p:sp>
        <p:nvSpPr>
          <p:cNvPr id="326" name="Google Shape;326;p10"/>
          <p:cNvSpPr/>
          <p:nvPr/>
        </p:nvSpPr>
        <p:spPr>
          <a:xfrm>
            <a:off x="5283876" y="1420774"/>
            <a:ext cx="108000" cy="109500"/>
          </a:xfrm>
          <a:prstGeom prst="ellipse">
            <a:avLst/>
          </a:prstGeom>
          <a:solidFill>
            <a:srgbClr val="FF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0"/>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sp>
        <p:nvSpPr>
          <p:cNvPr id="328" name="Google Shape;328;p10"/>
          <p:cNvSpPr txBox="1"/>
          <p:nvPr/>
        </p:nvSpPr>
        <p:spPr>
          <a:xfrm>
            <a:off x="34546" y="3168211"/>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it" sz="2000" u="none" cap="none" strike="noStrike">
                <a:solidFill>
                  <a:srgbClr val="990000"/>
                </a:solidFill>
                <a:latin typeface="EB Garamond ExtraBold"/>
                <a:ea typeface="EB Garamond ExtraBold"/>
                <a:cs typeface="EB Garamond ExtraBold"/>
                <a:sym typeface="EB Garamond ExtraBold"/>
              </a:rPr>
              <a:t>The DES Supernova Working Group</a:t>
            </a:r>
            <a:endParaRPr b="0" i="0" sz="1800" u="none" cap="none" strike="noStrike">
              <a:solidFill>
                <a:srgbClr val="990000"/>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EB Garamond ExtraBold"/>
              <a:ea typeface="EB Garamond ExtraBold"/>
              <a:cs typeface="EB Garamond ExtraBold"/>
              <a:sym typeface="EB Garamond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11"/>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334" name="Google Shape;334;p11"/>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335" name="Google Shape;335;p11"/>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336" name="Google Shape;336;p11"/>
          <p:cNvPicPr preferRelativeResize="0"/>
          <p:nvPr/>
        </p:nvPicPr>
        <p:blipFill rotWithShape="1">
          <a:blip r:embed="rId4">
            <a:alphaModFix/>
          </a:blip>
          <a:srcRect b="0" l="0" r="0" t="0"/>
          <a:stretch/>
        </p:blipFill>
        <p:spPr>
          <a:xfrm>
            <a:off x="595425" y="775225"/>
            <a:ext cx="3968348" cy="3173899"/>
          </a:xfrm>
          <a:prstGeom prst="rect">
            <a:avLst/>
          </a:prstGeom>
          <a:noFill/>
          <a:ln>
            <a:noFill/>
          </a:ln>
        </p:spPr>
      </p:pic>
      <p:sp>
        <p:nvSpPr>
          <p:cNvPr id="337" name="Google Shape;337;p11"/>
          <p:cNvSpPr txBox="1"/>
          <p:nvPr/>
        </p:nvSpPr>
        <p:spPr>
          <a:xfrm>
            <a:off x="5131350" y="882275"/>
            <a:ext cx="40839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it" sz="1900" u="none" cap="none" strike="noStrike">
                <a:solidFill>
                  <a:srgbClr val="666666"/>
                </a:solidFill>
                <a:latin typeface="Garamond"/>
                <a:ea typeface="Garamond"/>
                <a:cs typeface="Garamond"/>
                <a:sym typeface="Garamond"/>
              </a:rPr>
              <a:t>Before the </a:t>
            </a:r>
            <a:r>
              <a:rPr b="1" i="0" lang="it" sz="1900" u="none" cap="none" strike="noStrike">
                <a:solidFill>
                  <a:srgbClr val="666666"/>
                </a:solidFill>
                <a:latin typeface="Garamond"/>
                <a:ea typeface="Garamond"/>
                <a:cs typeface="Garamond"/>
                <a:sym typeface="Garamond"/>
              </a:rPr>
              <a:t>DES Supernova program</a:t>
            </a:r>
            <a:r>
              <a:rPr b="0" i="0" lang="it" sz="1900" u="none" cap="none" strike="noStrike">
                <a:solidFill>
                  <a:srgbClr val="666666"/>
                </a:solidFill>
                <a:latin typeface="Garamond"/>
                <a:ea typeface="Garamond"/>
                <a:cs typeface="Garamond"/>
                <a:sym typeface="Garamond"/>
              </a:rPr>
              <a:t>…</a:t>
            </a:r>
            <a:endParaRPr b="1" i="0" sz="1900" u="none" cap="none" strike="noStrike">
              <a:solidFill>
                <a:srgbClr val="666666"/>
              </a:solidFill>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12"/>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343" name="Google Shape;343;p12"/>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344" name="Google Shape;344;p12"/>
          <p:cNvPicPr preferRelativeResize="0"/>
          <p:nvPr/>
        </p:nvPicPr>
        <p:blipFill rotWithShape="1">
          <a:blip r:embed="rId4">
            <a:alphaModFix/>
          </a:blip>
          <a:srcRect b="0" l="0" r="0" t="0"/>
          <a:stretch/>
        </p:blipFill>
        <p:spPr>
          <a:xfrm>
            <a:off x="595664" y="776050"/>
            <a:ext cx="3967201" cy="3172261"/>
          </a:xfrm>
          <a:prstGeom prst="rect">
            <a:avLst/>
          </a:prstGeom>
          <a:noFill/>
          <a:ln>
            <a:noFill/>
          </a:ln>
        </p:spPr>
      </p:pic>
      <p:sp>
        <p:nvSpPr>
          <p:cNvPr id="345" name="Google Shape;345;p12"/>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346" name="Google Shape;346;p12"/>
          <p:cNvSpPr txBox="1"/>
          <p:nvPr/>
        </p:nvSpPr>
        <p:spPr>
          <a:xfrm>
            <a:off x="5257250" y="882275"/>
            <a:ext cx="39582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it" sz="1900" u="none" cap="none" strike="noStrike">
                <a:solidFill>
                  <a:srgbClr val="397BAF"/>
                </a:solidFill>
                <a:latin typeface="Garamond"/>
                <a:ea typeface="Garamond"/>
                <a:cs typeface="Garamond"/>
                <a:sym typeface="Garamond"/>
              </a:rPr>
              <a:t>With the </a:t>
            </a:r>
            <a:r>
              <a:rPr b="1" i="0" lang="it" sz="1900" u="none" cap="none" strike="noStrike">
                <a:solidFill>
                  <a:srgbClr val="397BAF"/>
                </a:solidFill>
                <a:latin typeface="Garamond"/>
                <a:ea typeface="Garamond"/>
                <a:cs typeface="Garamond"/>
                <a:sym typeface="Garamond"/>
              </a:rPr>
              <a:t>DES Supernova program</a:t>
            </a:r>
            <a:r>
              <a:rPr b="0" i="0" lang="it" sz="1900" u="none" cap="none" strike="noStrike">
                <a:solidFill>
                  <a:srgbClr val="397BAF"/>
                </a:solidFill>
                <a:latin typeface="Garamond"/>
                <a:ea typeface="Garamond"/>
                <a:cs typeface="Garamond"/>
                <a:sym typeface="Garamond"/>
              </a:rPr>
              <a:t>…</a:t>
            </a:r>
            <a:endParaRPr b="1" i="0" sz="1900" u="none" cap="none" strike="noStrike">
              <a:solidFill>
                <a:schemeClr val="dk2"/>
              </a:solidFill>
              <a:latin typeface="Garamond"/>
              <a:ea typeface="Garamond"/>
              <a:cs typeface="Garamond"/>
              <a:sym typeface="Garamond"/>
            </a:endParaRPr>
          </a:p>
        </p:txBody>
      </p:sp>
      <p:sp>
        <p:nvSpPr>
          <p:cNvPr id="347" name="Google Shape;347;p12"/>
          <p:cNvSpPr txBox="1"/>
          <p:nvPr/>
        </p:nvSpPr>
        <p:spPr>
          <a:xfrm>
            <a:off x="5359750" y="2217500"/>
            <a:ext cx="3855600" cy="1201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900"/>
              <a:buFont typeface="Arial"/>
              <a:buNone/>
            </a:pPr>
            <a:r>
              <a:rPr b="0" i="0" lang="it" sz="1900" u="none" cap="none" strike="noStrike">
                <a:solidFill>
                  <a:srgbClr val="000000"/>
                </a:solidFill>
                <a:latin typeface="Garamond"/>
                <a:ea typeface="Garamond"/>
                <a:cs typeface="Garamond"/>
                <a:sym typeface="Garamond"/>
              </a:rPr>
              <a:t>This is the </a:t>
            </a:r>
            <a:r>
              <a:rPr b="1" i="0" lang="it" sz="1900" u="none" cap="none" strike="noStrike">
                <a:solidFill>
                  <a:srgbClr val="000000"/>
                </a:solidFill>
                <a:latin typeface="Garamond"/>
                <a:ea typeface="Garamond"/>
                <a:cs typeface="Garamond"/>
                <a:sym typeface="Garamond"/>
              </a:rPr>
              <a:t>largest</a:t>
            </a:r>
            <a:r>
              <a:rPr b="0" i="0" lang="it" sz="1900" u="none" cap="none" strike="noStrike">
                <a:solidFill>
                  <a:srgbClr val="000000"/>
                </a:solidFill>
                <a:latin typeface="Garamond"/>
                <a:ea typeface="Garamond"/>
                <a:cs typeface="Garamond"/>
                <a:sym typeface="Garamond"/>
              </a:rPr>
              <a:t> and </a:t>
            </a:r>
            <a:r>
              <a:rPr b="1" i="0" lang="it" sz="1900" u="none" cap="none" strike="noStrike">
                <a:solidFill>
                  <a:srgbClr val="000000"/>
                </a:solidFill>
                <a:latin typeface="Garamond"/>
                <a:ea typeface="Garamond"/>
                <a:cs typeface="Garamond"/>
                <a:sym typeface="Garamond"/>
              </a:rPr>
              <a:t>deepest</a:t>
            </a:r>
            <a:r>
              <a:rPr b="0" i="0" lang="it" sz="1900" u="none" cap="none" strike="noStrike">
                <a:solidFill>
                  <a:srgbClr val="000000"/>
                </a:solidFill>
                <a:latin typeface="Garamond"/>
                <a:ea typeface="Garamond"/>
                <a:cs typeface="Garamond"/>
                <a:sym typeface="Garamond"/>
              </a:rPr>
              <a:t> SN sample from a </a:t>
            </a:r>
            <a:r>
              <a:rPr b="1" i="0" lang="it" sz="1900" u="none" cap="none" strike="noStrike">
                <a:solidFill>
                  <a:srgbClr val="000000"/>
                </a:solidFill>
                <a:latin typeface="Garamond"/>
                <a:ea typeface="Garamond"/>
                <a:cs typeface="Garamond"/>
                <a:sym typeface="Garamond"/>
              </a:rPr>
              <a:t>single telescope ever compiled</a:t>
            </a:r>
            <a:endParaRPr b="1" i="0" sz="1900" u="none" cap="none" strike="noStrike">
              <a:solidFill>
                <a:srgbClr val="000000"/>
              </a:solidFill>
              <a:latin typeface="Garamond"/>
              <a:ea typeface="Garamond"/>
              <a:cs typeface="Garamond"/>
              <a:sym typeface="Garamond"/>
            </a:endParaRPr>
          </a:p>
        </p:txBody>
      </p:sp>
      <p:sp>
        <p:nvSpPr>
          <p:cNvPr id="348" name="Google Shape;348;p12"/>
          <p:cNvSpPr txBox="1"/>
          <p:nvPr/>
        </p:nvSpPr>
        <p:spPr>
          <a:xfrm>
            <a:off x="6095350" y="1441725"/>
            <a:ext cx="21924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it" sz="2600" u="none" cap="none" strike="noStrike">
                <a:solidFill>
                  <a:srgbClr val="000000"/>
                </a:solidFill>
                <a:latin typeface="Garamond"/>
                <a:ea typeface="Garamond"/>
                <a:cs typeface="Garamond"/>
                <a:sym typeface="Garamond"/>
              </a:rPr>
              <a:t>~1600 SNe Ia</a:t>
            </a:r>
            <a:endParaRPr b="1" i="0" sz="2600" u="none" cap="none" strike="noStrike">
              <a:solidFill>
                <a:srgbClr val="000000"/>
              </a:solidFill>
              <a:latin typeface="Garamond"/>
              <a:ea typeface="Garamond"/>
              <a:cs typeface="Garamond"/>
              <a:sym typeface="Garamond"/>
            </a:endParaRPr>
          </a:p>
        </p:txBody>
      </p:sp>
      <p:sp>
        <p:nvSpPr>
          <p:cNvPr id="349" name="Google Shape;349;p12"/>
          <p:cNvSpPr txBox="1"/>
          <p:nvPr/>
        </p:nvSpPr>
        <p:spPr>
          <a:xfrm>
            <a:off x="5359750" y="3214375"/>
            <a:ext cx="3663600" cy="9507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15000"/>
              </a:lnSpc>
              <a:spcBef>
                <a:spcPts val="0"/>
              </a:spcBef>
              <a:spcAft>
                <a:spcPts val="0"/>
              </a:spcAft>
              <a:buClr>
                <a:srgbClr val="000000"/>
              </a:buClr>
              <a:buSzPts val="1900"/>
              <a:buFont typeface="Garamond"/>
              <a:buChar char="-"/>
            </a:pPr>
            <a:r>
              <a:rPr b="0" i="0" lang="it" sz="1900" u="none" cap="none" strike="noStrike">
                <a:solidFill>
                  <a:srgbClr val="000000"/>
                </a:solidFill>
                <a:latin typeface="Garamond"/>
                <a:ea typeface="Garamond"/>
                <a:cs typeface="Garamond"/>
                <a:sym typeface="Garamond"/>
              </a:rPr>
              <a:t>Well defined sample selection</a:t>
            </a:r>
            <a:endParaRPr b="0" i="0" sz="1900" u="none" cap="none" strike="noStrike">
              <a:solidFill>
                <a:srgbClr val="000000"/>
              </a:solidFill>
              <a:latin typeface="Garamond"/>
              <a:ea typeface="Garamond"/>
              <a:cs typeface="Garamond"/>
              <a:sym typeface="Garamond"/>
            </a:endParaRPr>
          </a:p>
          <a:p>
            <a:pPr indent="-349250" lvl="0" marL="457200" marR="0" rtl="0" algn="l">
              <a:lnSpc>
                <a:spcPct val="115000"/>
              </a:lnSpc>
              <a:spcBef>
                <a:spcPts val="0"/>
              </a:spcBef>
              <a:spcAft>
                <a:spcPts val="0"/>
              </a:spcAft>
              <a:buClr>
                <a:srgbClr val="000000"/>
              </a:buClr>
              <a:buSzPts val="1900"/>
              <a:buFont typeface="Garamond"/>
              <a:buChar char="-"/>
            </a:pPr>
            <a:r>
              <a:rPr b="0" i="0" lang="it" sz="1900" u="none" cap="none" strike="noStrike">
                <a:solidFill>
                  <a:srgbClr val="000000"/>
                </a:solidFill>
                <a:latin typeface="Garamond"/>
                <a:ea typeface="Garamond"/>
                <a:cs typeface="Garamond"/>
                <a:sym typeface="Garamond"/>
              </a:rPr>
              <a:t>Spectroscopic redshifts from OzDES</a:t>
            </a:r>
            <a:endParaRPr b="0" i="0" sz="1900" u="none" cap="none" strike="noStrike">
              <a:solidFill>
                <a:srgbClr val="000000"/>
              </a:solidFill>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id="354" name="Google Shape;354;p13"/>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355" name="Google Shape;355;p13"/>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356" name="Google Shape;356;p13"/>
          <p:cNvPicPr preferRelativeResize="0"/>
          <p:nvPr/>
        </p:nvPicPr>
        <p:blipFill rotWithShape="1">
          <a:blip r:embed="rId4">
            <a:alphaModFix/>
          </a:blip>
          <a:srcRect b="0" l="0" r="16548" t="0"/>
          <a:stretch/>
        </p:blipFill>
        <p:spPr>
          <a:xfrm>
            <a:off x="152400" y="713100"/>
            <a:ext cx="5104850" cy="3602750"/>
          </a:xfrm>
          <a:prstGeom prst="rect">
            <a:avLst/>
          </a:prstGeom>
          <a:noFill/>
          <a:ln>
            <a:noFill/>
          </a:ln>
        </p:spPr>
      </p:pic>
      <p:sp>
        <p:nvSpPr>
          <p:cNvPr id="357" name="Google Shape;357;p13"/>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358" name="Google Shape;358;p13"/>
          <p:cNvSpPr txBox="1"/>
          <p:nvPr/>
        </p:nvSpPr>
        <p:spPr>
          <a:xfrm>
            <a:off x="1790990" y="3823245"/>
            <a:ext cx="26067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359" name="Google Shape;359;p13"/>
          <p:cNvSpPr txBox="1"/>
          <p:nvPr/>
        </p:nvSpPr>
        <p:spPr>
          <a:xfrm rot="-5400000">
            <a:off x="-612750" y="1333727"/>
            <a:ext cx="17181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360" name="Google Shape;360;p13"/>
          <p:cNvSpPr txBox="1"/>
          <p:nvPr/>
        </p:nvSpPr>
        <p:spPr>
          <a:xfrm>
            <a:off x="5257250" y="882275"/>
            <a:ext cx="39582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it" sz="1900" u="none" cap="none" strike="noStrike">
                <a:solidFill>
                  <a:srgbClr val="397BAF"/>
                </a:solidFill>
                <a:latin typeface="Garamond"/>
                <a:ea typeface="Garamond"/>
                <a:cs typeface="Garamond"/>
                <a:sym typeface="Garamond"/>
              </a:rPr>
              <a:t>With the </a:t>
            </a:r>
            <a:r>
              <a:rPr b="1" i="0" lang="it" sz="1900" u="none" cap="none" strike="noStrike">
                <a:solidFill>
                  <a:srgbClr val="397BAF"/>
                </a:solidFill>
                <a:latin typeface="Garamond"/>
                <a:ea typeface="Garamond"/>
                <a:cs typeface="Garamond"/>
                <a:sym typeface="Garamond"/>
              </a:rPr>
              <a:t>DES Supernova program</a:t>
            </a:r>
            <a:r>
              <a:rPr b="0" i="0" lang="it" sz="1900" u="none" cap="none" strike="noStrike">
                <a:solidFill>
                  <a:srgbClr val="397BAF"/>
                </a:solidFill>
                <a:latin typeface="Garamond"/>
                <a:ea typeface="Garamond"/>
                <a:cs typeface="Garamond"/>
                <a:sym typeface="Garamond"/>
              </a:rPr>
              <a:t>…</a:t>
            </a:r>
            <a:endParaRPr b="1" i="0" sz="1900" u="none" cap="none" strike="noStrike">
              <a:solidFill>
                <a:schemeClr val="dk2"/>
              </a:solidFill>
              <a:latin typeface="Garamond"/>
              <a:ea typeface="Garamond"/>
              <a:cs typeface="Garamond"/>
              <a:sym typeface="Garamond"/>
            </a:endParaRPr>
          </a:p>
        </p:txBody>
      </p:sp>
      <p:sp>
        <p:nvSpPr>
          <p:cNvPr id="361" name="Google Shape;361;p13"/>
          <p:cNvSpPr txBox="1"/>
          <p:nvPr/>
        </p:nvSpPr>
        <p:spPr>
          <a:xfrm>
            <a:off x="5359750" y="2217500"/>
            <a:ext cx="3855600" cy="1201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900"/>
              <a:buFont typeface="Arial"/>
              <a:buNone/>
            </a:pPr>
            <a:r>
              <a:rPr b="0" i="0" lang="it" sz="1900" u="none" cap="none" strike="noStrike">
                <a:solidFill>
                  <a:srgbClr val="000000"/>
                </a:solidFill>
                <a:latin typeface="Garamond"/>
                <a:ea typeface="Garamond"/>
                <a:cs typeface="Garamond"/>
                <a:sym typeface="Garamond"/>
              </a:rPr>
              <a:t>This is the </a:t>
            </a:r>
            <a:r>
              <a:rPr b="1" i="0" lang="it" sz="1900" u="none" cap="none" strike="noStrike">
                <a:solidFill>
                  <a:srgbClr val="000000"/>
                </a:solidFill>
                <a:latin typeface="Garamond"/>
                <a:ea typeface="Garamond"/>
                <a:cs typeface="Garamond"/>
                <a:sym typeface="Garamond"/>
              </a:rPr>
              <a:t>largest</a:t>
            </a:r>
            <a:r>
              <a:rPr b="0" i="0" lang="it" sz="1900" u="none" cap="none" strike="noStrike">
                <a:solidFill>
                  <a:srgbClr val="000000"/>
                </a:solidFill>
                <a:latin typeface="Garamond"/>
                <a:ea typeface="Garamond"/>
                <a:cs typeface="Garamond"/>
                <a:sym typeface="Garamond"/>
              </a:rPr>
              <a:t> and </a:t>
            </a:r>
            <a:r>
              <a:rPr b="1" i="0" lang="it" sz="1900" u="none" cap="none" strike="noStrike">
                <a:solidFill>
                  <a:srgbClr val="000000"/>
                </a:solidFill>
                <a:latin typeface="Garamond"/>
                <a:ea typeface="Garamond"/>
                <a:cs typeface="Garamond"/>
                <a:sym typeface="Garamond"/>
              </a:rPr>
              <a:t>deepest</a:t>
            </a:r>
            <a:r>
              <a:rPr b="0" i="0" lang="it" sz="1900" u="none" cap="none" strike="noStrike">
                <a:solidFill>
                  <a:srgbClr val="000000"/>
                </a:solidFill>
                <a:latin typeface="Garamond"/>
                <a:ea typeface="Garamond"/>
                <a:cs typeface="Garamond"/>
                <a:sym typeface="Garamond"/>
              </a:rPr>
              <a:t> SN sample from a </a:t>
            </a:r>
            <a:r>
              <a:rPr b="1" i="0" lang="it" sz="1900" u="none" cap="none" strike="noStrike">
                <a:solidFill>
                  <a:srgbClr val="000000"/>
                </a:solidFill>
                <a:latin typeface="Garamond"/>
                <a:ea typeface="Garamond"/>
                <a:cs typeface="Garamond"/>
                <a:sym typeface="Garamond"/>
              </a:rPr>
              <a:t>single telescope ever compiled</a:t>
            </a:r>
            <a:endParaRPr b="1" i="0" sz="1900" u="none" cap="none" strike="noStrike">
              <a:solidFill>
                <a:srgbClr val="000000"/>
              </a:solidFill>
              <a:latin typeface="Garamond"/>
              <a:ea typeface="Garamond"/>
              <a:cs typeface="Garamond"/>
              <a:sym typeface="Garamond"/>
            </a:endParaRPr>
          </a:p>
        </p:txBody>
      </p:sp>
      <p:sp>
        <p:nvSpPr>
          <p:cNvPr id="362" name="Google Shape;362;p13"/>
          <p:cNvSpPr txBox="1"/>
          <p:nvPr/>
        </p:nvSpPr>
        <p:spPr>
          <a:xfrm>
            <a:off x="6095350" y="1441725"/>
            <a:ext cx="21924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it" sz="2600" u="none" cap="none" strike="noStrike">
                <a:solidFill>
                  <a:srgbClr val="000000"/>
                </a:solidFill>
                <a:latin typeface="Garamond"/>
                <a:ea typeface="Garamond"/>
                <a:cs typeface="Garamond"/>
                <a:sym typeface="Garamond"/>
              </a:rPr>
              <a:t>~1600 SNe Ia</a:t>
            </a:r>
            <a:endParaRPr b="1" i="0" sz="2600" u="none" cap="none" strike="noStrike">
              <a:solidFill>
                <a:srgbClr val="000000"/>
              </a:solidFill>
              <a:latin typeface="Garamond"/>
              <a:ea typeface="Garamond"/>
              <a:cs typeface="Garamond"/>
              <a:sym typeface="Garamond"/>
            </a:endParaRPr>
          </a:p>
        </p:txBody>
      </p:sp>
      <p:sp>
        <p:nvSpPr>
          <p:cNvPr id="363" name="Google Shape;363;p13"/>
          <p:cNvSpPr txBox="1"/>
          <p:nvPr/>
        </p:nvSpPr>
        <p:spPr>
          <a:xfrm>
            <a:off x="5359750" y="3214375"/>
            <a:ext cx="3663600" cy="9507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15000"/>
              </a:lnSpc>
              <a:spcBef>
                <a:spcPts val="0"/>
              </a:spcBef>
              <a:spcAft>
                <a:spcPts val="0"/>
              </a:spcAft>
              <a:buClr>
                <a:srgbClr val="000000"/>
              </a:buClr>
              <a:buSzPts val="1900"/>
              <a:buFont typeface="Garamond"/>
              <a:buChar char="-"/>
            </a:pPr>
            <a:r>
              <a:rPr b="0" i="0" lang="it" sz="1900" u="none" cap="none" strike="noStrike">
                <a:solidFill>
                  <a:srgbClr val="000000"/>
                </a:solidFill>
                <a:latin typeface="Garamond"/>
                <a:ea typeface="Garamond"/>
                <a:cs typeface="Garamond"/>
                <a:sym typeface="Garamond"/>
              </a:rPr>
              <a:t>Well defined sample selection</a:t>
            </a:r>
            <a:endParaRPr b="0" i="0" sz="1900" u="none" cap="none" strike="noStrike">
              <a:solidFill>
                <a:srgbClr val="000000"/>
              </a:solidFill>
              <a:latin typeface="Garamond"/>
              <a:ea typeface="Garamond"/>
              <a:cs typeface="Garamond"/>
              <a:sym typeface="Garamond"/>
            </a:endParaRPr>
          </a:p>
          <a:p>
            <a:pPr indent="-349250" lvl="0" marL="457200" marR="0" rtl="0" algn="l">
              <a:lnSpc>
                <a:spcPct val="115000"/>
              </a:lnSpc>
              <a:spcBef>
                <a:spcPts val="0"/>
              </a:spcBef>
              <a:spcAft>
                <a:spcPts val="0"/>
              </a:spcAft>
              <a:buClr>
                <a:srgbClr val="000000"/>
              </a:buClr>
              <a:buSzPts val="1900"/>
              <a:buFont typeface="Garamond"/>
              <a:buChar char="-"/>
            </a:pPr>
            <a:r>
              <a:rPr b="0" i="0" lang="it" sz="1900" u="none" cap="none" strike="noStrike">
                <a:solidFill>
                  <a:srgbClr val="000000"/>
                </a:solidFill>
                <a:latin typeface="Garamond"/>
                <a:ea typeface="Garamond"/>
                <a:cs typeface="Garamond"/>
                <a:sym typeface="Garamond"/>
              </a:rPr>
              <a:t>Spectroscopic redshifts from OzDES</a:t>
            </a:r>
            <a:endParaRPr b="0" i="0" sz="1900" u="none" cap="none" strike="noStrike">
              <a:solidFill>
                <a:srgbClr val="000000"/>
              </a:solidFill>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14"/>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369" name="Google Shape;369;p14"/>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sp>
        <p:nvSpPr>
          <p:cNvPr id="370" name="Google Shape;370;p14"/>
          <p:cNvSpPr txBox="1"/>
          <p:nvPr/>
        </p:nvSpPr>
        <p:spPr>
          <a:xfrm>
            <a:off x="6209375" y="755075"/>
            <a:ext cx="2743200" cy="276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it" sz="2000" u="none" cap="none" strike="noStrike">
                <a:solidFill>
                  <a:schemeClr val="dk1"/>
                </a:solidFill>
                <a:latin typeface="Garamond"/>
                <a:ea typeface="Garamond"/>
                <a:cs typeface="Garamond"/>
                <a:sym typeface="Garamond"/>
              </a:rPr>
              <a:t>1) </a:t>
            </a:r>
            <a:r>
              <a:rPr b="1" i="0" lang="it" sz="2000" u="none" cap="none" strike="noStrike">
                <a:solidFill>
                  <a:srgbClr val="397BAF"/>
                </a:solidFill>
                <a:latin typeface="Garamond"/>
                <a:ea typeface="Garamond"/>
                <a:cs typeface="Garamond"/>
                <a:sym typeface="Garamond"/>
              </a:rPr>
              <a:t>Machine learning</a:t>
            </a:r>
            <a:r>
              <a:rPr b="0" i="0" lang="it" sz="2000" u="none" cap="none" strike="noStrike">
                <a:solidFill>
                  <a:srgbClr val="000000"/>
                </a:solidFill>
                <a:latin typeface="Garamond"/>
                <a:ea typeface="Garamond"/>
                <a:cs typeface="Garamond"/>
                <a:sym typeface="Garamond"/>
              </a:rPr>
              <a:t> to identify likely SN Ia</a:t>
            </a:r>
            <a:endParaRPr b="0" i="0" sz="2000" u="none" cap="none" strike="noStrike">
              <a:solidFill>
                <a:srgbClr val="000000"/>
              </a:solidFill>
              <a:latin typeface="Garamond"/>
              <a:ea typeface="Garamond"/>
              <a:cs typeface="Garamond"/>
              <a:sym typeface="Garamond"/>
            </a:endParaRPr>
          </a:p>
        </p:txBody>
      </p:sp>
      <p:pic>
        <p:nvPicPr>
          <p:cNvPr id="371" name="Google Shape;371;p14"/>
          <p:cNvPicPr preferRelativeResize="0"/>
          <p:nvPr/>
        </p:nvPicPr>
        <p:blipFill rotWithShape="1">
          <a:blip r:embed="rId4">
            <a:alphaModFix/>
          </a:blip>
          <a:srcRect b="0" l="0" r="4716" t="0"/>
          <a:stretch/>
        </p:blipFill>
        <p:spPr>
          <a:xfrm>
            <a:off x="152400" y="713100"/>
            <a:ext cx="5828576" cy="3602750"/>
          </a:xfrm>
          <a:prstGeom prst="rect">
            <a:avLst/>
          </a:prstGeom>
          <a:noFill/>
          <a:ln>
            <a:noFill/>
          </a:ln>
        </p:spPr>
      </p:pic>
      <p:sp>
        <p:nvSpPr>
          <p:cNvPr id="372" name="Google Shape;372;p14"/>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pic>
        <p:nvPicPr>
          <p:cNvPr id="373" name="Google Shape;373;p14"/>
          <p:cNvPicPr preferRelativeResize="0"/>
          <p:nvPr/>
        </p:nvPicPr>
        <p:blipFill rotWithShape="1">
          <a:blip r:embed="rId5">
            <a:alphaModFix/>
          </a:blip>
          <a:srcRect b="0" l="0" r="0" t="7910"/>
          <a:stretch/>
        </p:blipFill>
        <p:spPr>
          <a:xfrm>
            <a:off x="6395500" y="2483525"/>
            <a:ext cx="2581299" cy="2130050"/>
          </a:xfrm>
          <a:prstGeom prst="rect">
            <a:avLst/>
          </a:prstGeom>
          <a:noFill/>
          <a:ln>
            <a:noFill/>
          </a:ln>
        </p:spPr>
      </p:pic>
      <p:pic>
        <p:nvPicPr>
          <p:cNvPr id="374" name="Google Shape;374;p14"/>
          <p:cNvPicPr preferRelativeResize="0"/>
          <p:nvPr/>
        </p:nvPicPr>
        <p:blipFill rotWithShape="1">
          <a:blip r:embed="rId6">
            <a:alphaModFix/>
          </a:blip>
          <a:srcRect b="0" l="0" r="13200" t="0"/>
          <a:stretch/>
        </p:blipFill>
        <p:spPr>
          <a:xfrm>
            <a:off x="6371275" y="1920525"/>
            <a:ext cx="2581300" cy="652100"/>
          </a:xfrm>
          <a:prstGeom prst="rect">
            <a:avLst/>
          </a:prstGeom>
          <a:noFill/>
          <a:ln>
            <a:noFill/>
          </a:ln>
        </p:spPr>
      </p:pic>
      <p:sp>
        <p:nvSpPr>
          <p:cNvPr id="375" name="Google Shape;375;p14"/>
          <p:cNvSpPr/>
          <p:nvPr/>
        </p:nvSpPr>
        <p:spPr>
          <a:xfrm>
            <a:off x="7999116" y="3596549"/>
            <a:ext cx="197100" cy="378600"/>
          </a:xfrm>
          <a:prstGeom prst="upArrow">
            <a:avLst>
              <a:gd fmla="val 50000" name="adj1"/>
              <a:gd fmla="val 50000" name="adj2"/>
            </a:avLst>
          </a:prstGeom>
          <a:solidFill>
            <a:srgbClr val="0000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4"/>
          <p:cNvSpPr/>
          <p:nvPr/>
        </p:nvSpPr>
        <p:spPr>
          <a:xfrm rot="10800000">
            <a:off x="7999130" y="3975113"/>
            <a:ext cx="197100" cy="378600"/>
          </a:xfrm>
          <a:prstGeom prst="upArrow">
            <a:avLst>
              <a:gd fmla="val 50000" name="adj1"/>
              <a:gd fmla="val 50000" name="adj2"/>
            </a:avLst>
          </a:prstGeom>
          <a:solidFill>
            <a:srgbClr val="FF00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4"/>
          <p:cNvSpPr txBox="1"/>
          <p:nvPr/>
        </p:nvSpPr>
        <p:spPr>
          <a:xfrm>
            <a:off x="8126872" y="3461463"/>
            <a:ext cx="9264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it" sz="1000" u="none" cap="none" strike="noStrike">
                <a:solidFill>
                  <a:srgbClr val="0000FF"/>
                </a:solidFill>
                <a:latin typeface="Arial"/>
                <a:ea typeface="Arial"/>
                <a:cs typeface="Arial"/>
                <a:sym typeface="Arial"/>
              </a:rPr>
              <a:t>SN Ia</a:t>
            </a:r>
            <a:endParaRPr b="1" i="0" sz="10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1" i="0" lang="it" sz="1000" u="none" cap="none" strike="noStrike">
                <a:solidFill>
                  <a:srgbClr val="FF0000"/>
                </a:solidFill>
                <a:latin typeface="Arial"/>
                <a:ea typeface="Arial"/>
                <a:cs typeface="Arial"/>
                <a:sym typeface="Arial"/>
              </a:rPr>
              <a:t>non-SN Ia</a:t>
            </a:r>
            <a:endParaRPr b="1" i="0" sz="1000" u="none" cap="none" strike="noStrike">
              <a:solidFill>
                <a:srgbClr val="FF0000"/>
              </a:solidFill>
              <a:latin typeface="Arial"/>
              <a:ea typeface="Arial"/>
              <a:cs typeface="Arial"/>
              <a:sym typeface="Arial"/>
            </a:endParaRPr>
          </a:p>
        </p:txBody>
      </p:sp>
      <p:sp>
        <p:nvSpPr>
          <p:cNvPr id="378" name="Google Shape;378;p14"/>
          <p:cNvSpPr txBox="1"/>
          <p:nvPr/>
        </p:nvSpPr>
        <p:spPr>
          <a:xfrm>
            <a:off x="8135397" y="3772372"/>
            <a:ext cx="1086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4"/>
          <p:cNvSpPr txBox="1"/>
          <p:nvPr/>
        </p:nvSpPr>
        <p:spPr>
          <a:xfrm>
            <a:off x="1790990" y="3823245"/>
            <a:ext cx="26067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380" name="Google Shape;380;p14"/>
          <p:cNvSpPr txBox="1"/>
          <p:nvPr/>
        </p:nvSpPr>
        <p:spPr>
          <a:xfrm rot="-5400000">
            <a:off x="-612750" y="1333727"/>
            <a:ext cx="17181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381" name="Google Shape;381;p14"/>
          <p:cNvSpPr txBox="1"/>
          <p:nvPr/>
        </p:nvSpPr>
        <p:spPr>
          <a:xfrm rot="-5400000">
            <a:off x="4719540" y="1970285"/>
            <a:ext cx="2727900" cy="400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rgbClr val="000000"/>
                </a:solidFill>
                <a:latin typeface="EB Garamond"/>
                <a:ea typeface="EB Garamond"/>
                <a:cs typeface="EB Garamond"/>
                <a:sym typeface="EB Garamond"/>
              </a:rPr>
              <a:t>Probability of being a Type Ia</a:t>
            </a:r>
            <a:endParaRPr b="0" i="0" sz="1400" u="none" cap="none" strike="noStrike">
              <a:solidFill>
                <a:srgbClr val="000000"/>
              </a:solidFill>
              <a:latin typeface="EB Garamond"/>
              <a:ea typeface="EB Garamond"/>
              <a:cs typeface="EB Garamond"/>
              <a:sym typeface="EB Garamond"/>
            </a:endParaRPr>
          </a:p>
        </p:txBody>
      </p:sp>
      <p:sp>
        <p:nvSpPr>
          <p:cNvPr id="382" name="Google Shape;382;p14"/>
          <p:cNvSpPr txBox="1"/>
          <p:nvPr/>
        </p:nvSpPr>
        <p:spPr>
          <a:xfrm>
            <a:off x="9294920" y="4820575"/>
            <a:ext cx="1847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15"/>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388" name="Google Shape;388;p15"/>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389" name="Google Shape;389;p15"/>
          <p:cNvPicPr preferRelativeResize="0"/>
          <p:nvPr/>
        </p:nvPicPr>
        <p:blipFill rotWithShape="1">
          <a:blip r:embed="rId4">
            <a:alphaModFix/>
          </a:blip>
          <a:srcRect b="0" l="0" r="4860" t="0"/>
          <a:stretch/>
        </p:blipFill>
        <p:spPr>
          <a:xfrm>
            <a:off x="152400" y="713100"/>
            <a:ext cx="5819451" cy="3602750"/>
          </a:xfrm>
          <a:prstGeom prst="rect">
            <a:avLst/>
          </a:prstGeom>
          <a:noFill/>
          <a:ln>
            <a:noFill/>
          </a:ln>
        </p:spPr>
      </p:pic>
      <p:sp>
        <p:nvSpPr>
          <p:cNvPr id="390" name="Google Shape;390;p15"/>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391" name="Google Shape;391;p15"/>
          <p:cNvSpPr txBox="1"/>
          <p:nvPr/>
        </p:nvSpPr>
        <p:spPr>
          <a:xfrm>
            <a:off x="1790990" y="3823245"/>
            <a:ext cx="26067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392" name="Google Shape;392;p15"/>
          <p:cNvSpPr txBox="1"/>
          <p:nvPr/>
        </p:nvSpPr>
        <p:spPr>
          <a:xfrm rot="-5400000">
            <a:off x="-612750" y="1333727"/>
            <a:ext cx="17181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393" name="Google Shape;393;p15"/>
          <p:cNvSpPr txBox="1"/>
          <p:nvPr/>
        </p:nvSpPr>
        <p:spPr>
          <a:xfrm rot="-5400000">
            <a:off x="4719540" y="1970285"/>
            <a:ext cx="2727900" cy="400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rgbClr val="000000"/>
                </a:solidFill>
                <a:latin typeface="EB Garamond"/>
                <a:ea typeface="EB Garamond"/>
                <a:cs typeface="EB Garamond"/>
                <a:sym typeface="EB Garamond"/>
              </a:rPr>
              <a:t>Probability of being a Type Ia</a:t>
            </a:r>
            <a:endParaRPr b="0" i="0" sz="1400" u="none" cap="none" strike="noStrike">
              <a:solidFill>
                <a:srgbClr val="000000"/>
              </a:solidFill>
              <a:latin typeface="EB Garamond"/>
              <a:ea typeface="EB Garamond"/>
              <a:cs typeface="EB Garamond"/>
              <a:sym typeface="EB Garamond"/>
            </a:endParaRPr>
          </a:p>
        </p:txBody>
      </p:sp>
      <p:sp>
        <p:nvSpPr>
          <p:cNvPr id="394" name="Google Shape;394;p15"/>
          <p:cNvSpPr/>
          <p:nvPr/>
        </p:nvSpPr>
        <p:spPr>
          <a:xfrm>
            <a:off x="925375" y="3077979"/>
            <a:ext cx="4215000" cy="201900"/>
          </a:xfrm>
          <a:prstGeom prst="rect">
            <a:avLst/>
          </a:prstGeom>
          <a:solidFill>
            <a:srgbClr val="FF00FF">
              <a:alpha val="3686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00FF"/>
              </a:solidFill>
              <a:latin typeface="Arial"/>
              <a:ea typeface="Arial"/>
              <a:cs typeface="Arial"/>
              <a:sym typeface="Arial"/>
            </a:endParaRPr>
          </a:p>
        </p:txBody>
      </p:sp>
      <p:sp>
        <p:nvSpPr>
          <p:cNvPr id="395" name="Google Shape;395;p15"/>
          <p:cNvSpPr txBox="1"/>
          <p:nvPr/>
        </p:nvSpPr>
        <p:spPr>
          <a:xfrm>
            <a:off x="6223590" y="713100"/>
            <a:ext cx="2874300" cy="276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it" sz="2000" u="none" cap="none" strike="noStrike">
                <a:solidFill>
                  <a:schemeClr val="dk1"/>
                </a:solidFill>
                <a:latin typeface="Garamond"/>
                <a:ea typeface="Garamond"/>
                <a:cs typeface="Garamond"/>
                <a:sym typeface="Garamond"/>
              </a:rPr>
              <a:t>2) Modelling SN Ia </a:t>
            </a:r>
            <a:r>
              <a:rPr b="1" i="0" lang="it" sz="2000" u="none" cap="none" strike="noStrike">
                <a:solidFill>
                  <a:srgbClr val="FF00FF"/>
                </a:solidFill>
                <a:latin typeface="Garamond"/>
                <a:ea typeface="Garamond"/>
                <a:cs typeface="Garamond"/>
                <a:sym typeface="Garamond"/>
              </a:rPr>
              <a:t>intrinsic scatter</a:t>
            </a:r>
            <a:r>
              <a:rPr b="0" i="0" lang="it" sz="2000" u="none" cap="none" strike="noStrike">
                <a:solidFill>
                  <a:schemeClr val="dk1"/>
                </a:solidFill>
                <a:latin typeface="Garamond"/>
                <a:ea typeface="Garamond"/>
                <a:cs typeface="Garamond"/>
                <a:sym typeface="Garamond"/>
              </a:rPr>
              <a:t> </a:t>
            </a:r>
            <a:endParaRPr b="0" i="0" sz="2000" u="none" cap="none" strike="noStrike">
              <a:solidFill>
                <a:schemeClr val="dk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pic>
        <p:nvPicPr>
          <p:cNvPr id="400" name="Google Shape;400;p16"/>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401" name="Google Shape;401;p16"/>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402" name="Google Shape;402;p16"/>
          <p:cNvPicPr preferRelativeResize="0"/>
          <p:nvPr/>
        </p:nvPicPr>
        <p:blipFill rotWithShape="1">
          <a:blip r:embed="rId4">
            <a:alphaModFix/>
          </a:blip>
          <a:srcRect b="0" l="0" r="4860" t="0"/>
          <a:stretch/>
        </p:blipFill>
        <p:spPr>
          <a:xfrm>
            <a:off x="152400" y="713100"/>
            <a:ext cx="5819451" cy="3602750"/>
          </a:xfrm>
          <a:prstGeom prst="rect">
            <a:avLst/>
          </a:prstGeom>
          <a:noFill/>
          <a:ln>
            <a:noFill/>
          </a:ln>
        </p:spPr>
      </p:pic>
      <p:sp>
        <p:nvSpPr>
          <p:cNvPr id="403" name="Google Shape;403;p16"/>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404" name="Google Shape;404;p16"/>
          <p:cNvSpPr txBox="1"/>
          <p:nvPr/>
        </p:nvSpPr>
        <p:spPr>
          <a:xfrm>
            <a:off x="6223590" y="713100"/>
            <a:ext cx="2874300" cy="2432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it" sz="2000" u="none" cap="none" strike="noStrike">
                <a:solidFill>
                  <a:schemeClr val="dk1"/>
                </a:solidFill>
                <a:latin typeface="Garamond"/>
                <a:ea typeface="Garamond"/>
                <a:cs typeface="Garamond"/>
                <a:sym typeface="Garamond"/>
              </a:rPr>
              <a:t>2) Modelling SN Ia </a:t>
            </a:r>
            <a:r>
              <a:rPr b="1" i="0" lang="it" sz="2000" u="none" cap="none" strike="noStrike">
                <a:solidFill>
                  <a:srgbClr val="FF00FF"/>
                </a:solidFill>
                <a:latin typeface="Garamond"/>
                <a:ea typeface="Garamond"/>
                <a:cs typeface="Garamond"/>
                <a:sym typeface="Garamond"/>
              </a:rPr>
              <a:t>intrinsic scatter</a:t>
            </a:r>
            <a:r>
              <a:rPr b="0" i="0" lang="it" sz="2000" u="none" cap="none" strike="noStrike">
                <a:solidFill>
                  <a:schemeClr val="dk1"/>
                </a:solidFill>
                <a:latin typeface="Garamond"/>
                <a:ea typeface="Garamond"/>
                <a:cs typeface="Garamond"/>
                <a:sym typeface="Garamond"/>
              </a:rPr>
              <a:t> </a:t>
            </a:r>
            <a:endParaRPr b="0" i="0" sz="2000" u="none" cap="none" strike="noStrike">
              <a:solidFill>
                <a:schemeClr val="dk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000"/>
              <a:buFont typeface="Arial"/>
              <a:buNone/>
            </a:pPr>
            <a:r>
              <a:rPr b="0" i="0" lang="it" sz="2000" u="none" cap="none" strike="noStrike">
                <a:solidFill>
                  <a:schemeClr val="dk1"/>
                </a:solidFill>
                <a:latin typeface="Garamond"/>
                <a:ea typeface="Garamond"/>
                <a:cs typeface="Garamond"/>
                <a:sym typeface="Garamond"/>
              </a:rPr>
              <a:t>-</a:t>
            </a:r>
            <a:r>
              <a:rPr b="1" i="0" lang="it" sz="2000" u="none" cap="none" strike="noStrike">
                <a:solidFill>
                  <a:srgbClr val="397BAF"/>
                </a:solidFill>
                <a:latin typeface="Garamond"/>
                <a:ea typeface="Garamond"/>
                <a:cs typeface="Garamond"/>
                <a:sym typeface="Garamond"/>
              </a:rPr>
              <a:t> extrinsic origin? </a:t>
            </a:r>
            <a:endParaRPr b="1" i="0" sz="2000" u="none" cap="none" strike="noStrike">
              <a:solidFill>
                <a:srgbClr val="397BAF"/>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000"/>
              <a:buFont typeface="Arial"/>
              <a:buNone/>
            </a:pPr>
            <a:r>
              <a:rPr b="0" i="0" lang="it" sz="2000" u="none" cap="none" strike="noStrike">
                <a:solidFill>
                  <a:schemeClr val="dk1"/>
                </a:solidFill>
                <a:latin typeface="Garamond"/>
                <a:ea typeface="Garamond"/>
                <a:cs typeface="Garamond"/>
                <a:sym typeface="Garamond"/>
              </a:rPr>
              <a:t>galaxy dust extinction</a:t>
            </a:r>
            <a:endParaRPr b="0" i="0" sz="2000" u="none" cap="none" strike="noStrike">
              <a:solidFill>
                <a:schemeClr val="dk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000"/>
              <a:buFont typeface="Arial"/>
              <a:buNone/>
            </a:pPr>
            <a:r>
              <a:rPr b="0" i="0" lang="it" sz="2000" u="none" cap="none" strike="noStrike">
                <a:solidFill>
                  <a:schemeClr val="dk1"/>
                </a:solidFill>
                <a:latin typeface="Garamond"/>
                <a:ea typeface="Garamond"/>
                <a:cs typeface="Garamond"/>
                <a:sym typeface="Garamond"/>
              </a:rPr>
              <a:t>- </a:t>
            </a:r>
            <a:r>
              <a:rPr b="1" i="0" lang="it" sz="2000" u="none" cap="none" strike="noStrike">
                <a:solidFill>
                  <a:srgbClr val="397BAF"/>
                </a:solidFill>
                <a:latin typeface="Garamond"/>
                <a:ea typeface="Garamond"/>
                <a:cs typeface="Garamond"/>
                <a:sym typeface="Garamond"/>
              </a:rPr>
              <a:t>intrinsic origin? </a:t>
            </a:r>
            <a:r>
              <a:rPr b="0" i="0" lang="it" sz="2000" u="none" cap="none" strike="noStrike">
                <a:solidFill>
                  <a:schemeClr val="dk1"/>
                </a:solidFill>
                <a:latin typeface="Garamond"/>
                <a:ea typeface="Garamond"/>
                <a:cs typeface="Garamond"/>
                <a:sym typeface="Garamond"/>
              </a:rPr>
              <a:t>progenitor physics</a:t>
            </a:r>
            <a:endParaRPr b="0" i="0" sz="2000" u="none" cap="none" strike="noStrike">
              <a:solidFill>
                <a:schemeClr val="dk1"/>
              </a:solidFill>
              <a:latin typeface="Garamond"/>
              <a:ea typeface="Garamond"/>
              <a:cs typeface="Garamond"/>
              <a:sym typeface="Garamond"/>
            </a:endParaRPr>
          </a:p>
        </p:txBody>
      </p:sp>
      <p:sp>
        <p:nvSpPr>
          <p:cNvPr id="405" name="Google Shape;405;p16"/>
          <p:cNvSpPr txBox="1"/>
          <p:nvPr/>
        </p:nvSpPr>
        <p:spPr>
          <a:xfrm>
            <a:off x="1790990" y="3823245"/>
            <a:ext cx="26067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406" name="Google Shape;406;p16"/>
          <p:cNvSpPr txBox="1"/>
          <p:nvPr/>
        </p:nvSpPr>
        <p:spPr>
          <a:xfrm rot="-5400000">
            <a:off x="-612750" y="1333727"/>
            <a:ext cx="17181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sp>
        <p:nvSpPr>
          <p:cNvPr id="407" name="Google Shape;407;p16"/>
          <p:cNvSpPr txBox="1"/>
          <p:nvPr/>
        </p:nvSpPr>
        <p:spPr>
          <a:xfrm rot="-5400000">
            <a:off x="4719540" y="1970285"/>
            <a:ext cx="2727900" cy="400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it" sz="1400" u="none" cap="none" strike="noStrike">
                <a:solidFill>
                  <a:srgbClr val="000000"/>
                </a:solidFill>
                <a:latin typeface="EB Garamond"/>
                <a:ea typeface="EB Garamond"/>
                <a:cs typeface="EB Garamond"/>
                <a:sym typeface="EB Garamond"/>
              </a:rPr>
              <a:t>Probability of being a Type Ia</a:t>
            </a:r>
            <a:endParaRPr b="0" i="0" sz="1400" u="none" cap="none" strike="noStrike">
              <a:solidFill>
                <a:srgbClr val="000000"/>
              </a:solidFill>
              <a:latin typeface="EB Garamond"/>
              <a:ea typeface="EB Garamond"/>
              <a:cs typeface="EB Garamond"/>
              <a:sym typeface="EB Garamond"/>
            </a:endParaRPr>
          </a:p>
        </p:txBody>
      </p:sp>
      <p:sp>
        <p:nvSpPr>
          <p:cNvPr id="408" name="Google Shape;408;p16"/>
          <p:cNvSpPr/>
          <p:nvPr/>
        </p:nvSpPr>
        <p:spPr>
          <a:xfrm>
            <a:off x="925375" y="3077979"/>
            <a:ext cx="4215000" cy="201900"/>
          </a:xfrm>
          <a:prstGeom prst="rect">
            <a:avLst/>
          </a:prstGeom>
          <a:solidFill>
            <a:srgbClr val="FF00FF">
              <a:alpha val="3686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00FF"/>
              </a:solidFill>
              <a:latin typeface="Arial"/>
              <a:ea typeface="Arial"/>
              <a:cs typeface="Arial"/>
              <a:sym typeface="Arial"/>
            </a:endParaRPr>
          </a:p>
        </p:txBody>
      </p:sp>
      <p:sp>
        <p:nvSpPr>
          <p:cNvPr id="409" name="Google Shape;409;p16"/>
          <p:cNvSpPr txBox="1"/>
          <p:nvPr/>
        </p:nvSpPr>
        <p:spPr>
          <a:xfrm>
            <a:off x="3976578" y="4489760"/>
            <a:ext cx="5167422" cy="120032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 sz="1200" u="none" cap="none" strike="noStrike">
                <a:solidFill>
                  <a:srgbClr val="000000"/>
                </a:solidFill>
                <a:latin typeface="Roboto"/>
                <a:ea typeface="Roboto"/>
                <a:cs typeface="Roboto"/>
                <a:sym typeface="Roboto"/>
              </a:rPr>
              <a:t>Brout and Scolnic 2021</a:t>
            </a:r>
            <a:endParaRPr b="0" i="0" sz="12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it" sz="1200" u="none" cap="none" strike="noStrike">
                <a:solidFill>
                  <a:srgbClr val="000000"/>
                </a:solidFill>
                <a:latin typeface="Roboto"/>
                <a:ea typeface="Roboto"/>
                <a:cs typeface="Roboto"/>
                <a:sym typeface="Roboto"/>
              </a:rPr>
              <a:t>Popovic et al.</a:t>
            </a:r>
            <a:r>
              <a:rPr b="1" i="0" lang="it" sz="1200" u="none" cap="none" strike="noStrike">
                <a:solidFill>
                  <a:srgbClr val="000000"/>
                </a:solidFill>
                <a:latin typeface="Roboto"/>
                <a:ea typeface="Roboto"/>
                <a:cs typeface="Roboto"/>
                <a:sym typeface="Roboto"/>
              </a:rPr>
              <a:t>,</a:t>
            </a:r>
            <a:r>
              <a:rPr b="0" i="0" lang="it" sz="1200" u="none" cap="none" strike="noStrike">
                <a:solidFill>
                  <a:srgbClr val="000000"/>
                </a:solidFill>
                <a:latin typeface="Roboto"/>
                <a:ea typeface="Roboto"/>
                <a:cs typeface="Roboto"/>
                <a:sym typeface="Roboto"/>
              </a:rPr>
              <a:t> 2021</a:t>
            </a:r>
            <a:endParaRPr b="0" i="0" sz="12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it" sz="1200" u="none" cap="none" strike="noStrike">
                <a:solidFill>
                  <a:srgbClr val="000000"/>
                </a:solidFill>
                <a:latin typeface="Roboto"/>
                <a:ea typeface="Roboto"/>
                <a:cs typeface="Roboto"/>
                <a:sym typeface="Roboto"/>
              </a:rPr>
              <a:t>Chen et al.</a:t>
            </a:r>
            <a:r>
              <a:rPr b="1" i="0" lang="it" sz="1200" u="none" cap="none" strike="noStrike">
                <a:solidFill>
                  <a:srgbClr val="000000"/>
                </a:solidFill>
                <a:latin typeface="Roboto"/>
                <a:ea typeface="Roboto"/>
                <a:cs typeface="Roboto"/>
                <a:sym typeface="Roboto"/>
              </a:rPr>
              <a:t>, </a:t>
            </a:r>
            <a:r>
              <a:rPr b="0" i="0" lang="it" sz="1200" u="none" cap="none" strike="noStrike">
                <a:solidFill>
                  <a:srgbClr val="000000"/>
                </a:solidFill>
                <a:latin typeface="Roboto"/>
                <a:ea typeface="Roboto"/>
                <a:cs typeface="Roboto"/>
                <a:sym typeface="Roboto"/>
              </a:rPr>
              <a:t>2022</a:t>
            </a:r>
            <a:endParaRPr b="0" i="0" sz="12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br>
              <a:rPr b="0" i="0" lang="it" sz="1200" u="none" cap="none" strike="noStrike">
                <a:solidFill>
                  <a:srgbClr val="000000"/>
                </a:solidFill>
                <a:latin typeface="Arial"/>
                <a:ea typeface="Arial"/>
                <a:cs typeface="Arial"/>
                <a:sym typeface="Arial"/>
              </a:rPr>
            </a:br>
            <a:br>
              <a:rPr b="0" i="0" lang="it"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17"/>
          <p:cNvPicPr preferRelativeResize="0"/>
          <p:nvPr/>
        </p:nvPicPr>
        <p:blipFill rotWithShape="1">
          <a:blip r:embed="rId3">
            <a:alphaModFix/>
          </a:blip>
          <a:srcRect b="0" l="0" r="60548" t="0"/>
          <a:stretch/>
        </p:blipFill>
        <p:spPr>
          <a:xfrm>
            <a:off x="8629150" y="0"/>
            <a:ext cx="516500" cy="470025"/>
          </a:xfrm>
          <a:prstGeom prst="rect">
            <a:avLst/>
          </a:prstGeom>
          <a:noFill/>
          <a:ln>
            <a:noFill/>
          </a:ln>
        </p:spPr>
      </p:pic>
      <p:sp>
        <p:nvSpPr>
          <p:cNvPr id="415" name="Google Shape;415;p17"/>
          <p:cNvSpPr txBox="1"/>
          <p:nvPr/>
        </p:nvSpPr>
        <p:spPr>
          <a:xfrm>
            <a:off x="95725" y="74725"/>
            <a:ext cx="8321100" cy="8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it" sz="2500" u="none" cap="none" strike="noStrike">
                <a:solidFill>
                  <a:schemeClr val="dk1"/>
                </a:solidFill>
                <a:latin typeface="EB Garamond ExtraBold"/>
                <a:ea typeface="EB Garamond ExtraBold"/>
                <a:cs typeface="EB Garamond ExtraBold"/>
                <a:sym typeface="EB Garamond ExtraBold"/>
              </a:rPr>
              <a:t>The Dark Energy Survey Supernova program</a:t>
            </a:r>
            <a:endParaRPr b="0" i="0" sz="2300" u="none" cap="none" strike="noStrike">
              <a:solidFill>
                <a:schemeClr val="dk1"/>
              </a:solidFill>
              <a:latin typeface="EB Garamond ExtraBold"/>
              <a:ea typeface="EB Garamond ExtraBold"/>
              <a:cs typeface="EB Garamond ExtraBold"/>
              <a:sym typeface="EB Garamond ExtraBold"/>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EB Garamond ExtraBold"/>
              <a:ea typeface="EB Garamond ExtraBold"/>
              <a:cs typeface="EB Garamond ExtraBold"/>
              <a:sym typeface="EB Garamond ExtraBold"/>
            </a:endParaRPr>
          </a:p>
        </p:txBody>
      </p:sp>
      <p:pic>
        <p:nvPicPr>
          <p:cNvPr id="416" name="Google Shape;416;p17"/>
          <p:cNvPicPr preferRelativeResize="0"/>
          <p:nvPr/>
        </p:nvPicPr>
        <p:blipFill rotWithShape="1">
          <a:blip r:embed="rId4">
            <a:alphaModFix/>
          </a:blip>
          <a:srcRect b="0" l="0" r="16212" t="0"/>
          <a:stretch/>
        </p:blipFill>
        <p:spPr>
          <a:xfrm>
            <a:off x="152400" y="713100"/>
            <a:ext cx="5125126" cy="3602750"/>
          </a:xfrm>
          <a:prstGeom prst="rect">
            <a:avLst/>
          </a:prstGeom>
          <a:noFill/>
          <a:ln>
            <a:noFill/>
          </a:ln>
        </p:spPr>
      </p:pic>
      <p:sp>
        <p:nvSpPr>
          <p:cNvPr id="417" name="Google Shape;417;p17"/>
          <p:cNvSpPr txBox="1"/>
          <p:nvPr/>
        </p:nvSpPr>
        <p:spPr>
          <a:xfrm>
            <a:off x="-1192328" y="4774200"/>
            <a:ext cx="54513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it" sz="1200" u="none" cap="none" strike="noStrike">
                <a:solidFill>
                  <a:schemeClr val="dk1"/>
                </a:solidFill>
                <a:latin typeface="Roboto"/>
                <a:ea typeface="Roboto"/>
                <a:cs typeface="Roboto"/>
                <a:sym typeface="Roboto"/>
              </a:rPr>
              <a:t>Vincenzi et al. (in Internal Review), DES Collaboration, in prep.</a:t>
            </a:r>
            <a:endParaRPr b="0" i="0" sz="1400" u="none" cap="none" strike="noStrike">
              <a:solidFill>
                <a:schemeClr val="dk1"/>
              </a:solidFill>
              <a:latin typeface="Arial"/>
              <a:ea typeface="Arial"/>
              <a:cs typeface="Arial"/>
              <a:sym typeface="Arial"/>
            </a:endParaRPr>
          </a:p>
        </p:txBody>
      </p:sp>
      <p:sp>
        <p:nvSpPr>
          <p:cNvPr id="418" name="Google Shape;418;p17"/>
          <p:cNvSpPr txBox="1"/>
          <p:nvPr/>
        </p:nvSpPr>
        <p:spPr>
          <a:xfrm>
            <a:off x="1790990" y="3823245"/>
            <a:ext cx="26067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Redshifts</a:t>
            </a:r>
            <a:endParaRPr b="1" i="0" sz="2000" u="none" cap="none" strike="noStrike">
              <a:solidFill>
                <a:srgbClr val="000000"/>
              </a:solidFill>
              <a:latin typeface="EB Garamond"/>
              <a:ea typeface="EB Garamond"/>
              <a:cs typeface="EB Garamond"/>
              <a:sym typeface="EB Garamond"/>
            </a:endParaRPr>
          </a:p>
        </p:txBody>
      </p:sp>
      <p:sp>
        <p:nvSpPr>
          <p:cNvPr id="419" name="Google Shape;419;p17"/>
          <p:cNvSpPr txBox="1"/>
          <p:nvPr/>
        </p:nvSpPr>
        <p:spPr>
          <a:xfrm rot="-5400000">
            <a:off x="-612750" y="1333727"/>
            <a:ext cx="17181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Distance</a:t>
            </a:r>
            <a:endParaRPr b="1" i="0" sz="2000" u="none" cap="none" strike="noStrike">
              <a:solidFill>
                <a:srgbClr val="000000"/>
              </a:solidFill>
              <a:latin typeface="EB Garamond"/>
              <a:ea typeface="EB Garamond"/>
              <a:cs typeface="EB Garamond"/>
              <a:sym typeface="EB Garamond"/>
            </a:endParaRPr>
          </a:p>
        </p:txBody>
      </p:sp>
      <p:pic>
        <p:nvPicPr>
          <p:cNvPr id="420" name="Google Shape;420;p17"/>
          <p:cNvPicPr preferRelativeResize="0"/>
          <p:nvPr/>
        </p:nvPicPr>
        <p:blipFill rotWithShape="1">
          <a:blip r:embed="rId5">
            <a:alphaModFix/>
          </a:blip>
          <a:srcRect b="0" l="0" r="22963" t="22903"/>
          <a:stretch/>
        </p:blipFill>
        <p:spPr>
          <a:xfrm>
            <a:off x="5378234" y="770375"/>
            <a:ext cx="3599744" cy="3602752"/>
          </a:xfrm>
          <a:prstGeom prst="rect">
            <a:avLst/>
          </a:prstGeom>
          <a:noFill/>
          <a:ln>
            <a:noFill/>
          </a:ln>
        </p:spPr>
      </p:pic>
      <p:sp>
        <p:nvSpPr>
          <p:cNvPr id="421" name="Google Shape;421;p17"/>
          <p:cNvSpPr txBox="1"/>
          <p:nvPr/>
        </p:nvSpPr>
        <p:spPr>
          <a:xfrm>
            <a:off x="5922350" y="4476075"/>
            <a:ext cx="2117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1" lang="it" sz="2400" u="none" cap="none" strike="noStrike">
                <a:solidFill>
                  <a:srgbClr val="427EAD"/>
                </a:solidFill>
                <a:latin typeface="EB Garamond"/>
                <a:ea typeface="EB Garamond"/>
                <a:cs typeface="EB Garamond"/>
                <a:sym typeface="EB Garamond"/>
              </a:rPr>
              <a:t>w</a:t>
            </a:r>
            <a:r>
              <a:rPr b="0" i="0" lang="it" sz="2400" u="none" cap="none" strike="noStrike">
                <a:solidFill>
                  <a:schemeClr val="dk1"/>
                </a:solidFill>
                <a:latin typeface="EB Garamond"/>
                <a:ea typeface="EB Garamond"/>
                <a:cs typeface="EB Garamond"/>
                <a:sym typeface="EB Garamond"/>
              </a:rPr>
              <a:t>=</a:t>
            </a:r>
            <a:r>
              <a:rPr b="0" i="0" lang="it" sz="2400" u="none" cap="none" strike="noStrike">
                <a:solidFill>
                  <a:schemeClr val="dk1"/>
                </a:solidFill>
                <a:highlight>
                  <a:srgbClr val="FFFFFF"/>
                </a:highlight>
                <a:latin typeface="Garamond"/>
                <a:ea typeface="Garamond"/>
                <a:cs typeface="Garamond"/>
                <a:sym typeface="Garamond"/>
              </a:rPr>
              <a:t>−0.965</a:t>
            </a:r>
            <a:r>
              <a:rPr b="0" baseline="30000" i="0" lang="it" sz="2400" u="none" cap="none" strike="noStrike">
                <a:solidFill>
                  <a:schemeClr val="dk1"/>
                </a:solidFill>
                <a:highlight>
                  <a:srgbClr val="FFFFFF"/>
                </a:highlight>
                <a:latin typeface="Garamond"/>
                <a:ea typeface="Garamond"/>
                <a:cs typeface="Garamond"/>
                <a:sym typeface="Garamond"/>
              </a:rPr>
              <a:t>+0.034</a:t>
            </a:r>
            <a:endParaRPr b="0" baseline="-25000" i="0" sz="2400" u="none" cap="none" strike="noStrike">
              <a:solidFill>
                <a:schemeClr val="dk1"/>
              </a:solidFill>
              <a:latin typeface="Garamond"/>
              <a:ea typeface="Garamond"/>
              <a:cs typeface="Garamond"/>
              <a:sym typeface="Garamond"/>
            </a:endParaRPr>
          </a:p>
        </p:txBody>
      </p:sp>
      <p:sp>
        <p:nvSpPr>
          <p:cNvPr id="422" name="Google Shape;422;p17"/>
          <p:cNvSpPr txBox="1"/>
          <p:nvPr/>
        </p:nvSpPr>
        <p:spPr>
          <a:xfrm flipH="1" rot="-5400000">
            <a:off x="4371950" y="1966100"/>
            <a:ext cx="2361900" cy="738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it" sz="1800" u="none" cap="none" strike="noStrike">
                <a:solidFill>
                  <a:srgbClr val="000000"/>
                </a:solidFill>
                <a:latin typeface="EB Garamond"/>
                <a:ea typeface="EB Garamond"/>
                <a:cs typeface="EB Garamond"/>
                <a:sym typeface="EB Garamond"/>
              </a:rPr>
              <a:t>Dark Energy </a:t>
            </a:r>
            <a:endParaRPr b="1" i="0" sz="1800" u="none" cap="none" strike="noStrike">
              <a:solidFill>
                <a:srgbClr val="00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800"/>
              <a:buFont typeface="Arial"/>
              <a:buNone/>
            </a:pPr>
            <a:r>
              <a:rPr b="1" i="0" lang="it" sz="1800" u="none" cap="none" strike="noStrike">
                <a:solidFill>
                  <a:srgbClr val="000000"/>
                </a:solidFill>
                <a:latin typeface="EB Garamond"/>
                <a:ea typeface="EB Garamond"/>
                <a:cs typeface="EB Garamond"/>
                <a:sym typeface="EB Garamond"/>
              </a:rPr>
              <a:t>Equation of State</a:t>
            </a:r>
            <a:endParaRPr b="0" baseline="-25000" i="1" sz="1800" u="none" cap="none" strike="noStrike">
              <a:solidFill>
                <a:srgbClr val="000000"/>
              </a:solidFill>
              <a:latin typeface="EB Garamond"/>
              <a:ea typeface="EB Garamond"/>
              <a:cs typeface="EB Garamond"/>
              <a:sym typeface="EB Garamond"/>
            </a:endParaRPr>
          </a:p>
        </p:txBody>
      </p:sp>
      <p:sp>
        <p:nvSpPr>
          <p:cNvPr id="423" name="Google Shape;423;p17"/>
          <p:cNvSpPr txBox="1"/>
          <p:nvPr/>
        </p:nvSpPr>
        <p:spPr>
          <a:xfrm rot="-5400000">
            <a:off x="5396094" y="974817"/>
            <a:ext cx="5649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it" sz="2000" u="none" cap="none" strike="noStrike">
                <a:solidFill>
                  <a:srgbClr val="427EAD"/>
                </a:solidFill>
                <a:latin typeface="EB Garamond"/>
                <a:ea typeface="EB Garamond"/>
                <a:cs typeface="EB Garamond"/>
                <a:sym typeface="EB Garamond"/>
              </a:rPr>
              <a:t>w</a:t>
            </a:r>
            <a:endParaRPr b="1" i="0" sz="2000" u="none" cap="none" strike="noStrike">
              <a:solidFill>
                <a:srgbClr val="427EAD"/>
              </a:solidFill>
              <a:latin typeface="Arial"/>
              <a:ea typeface="Arial"/>
              <a:cs typeface="Arial"/>
              <a:sym typeface="Arial"/>
            </a:endParaRPr>
          </a:p>
        </p:txBody>
      </p:sp>
      <p:sp>
        <p:nvSpPr>
          <p:cNvPr id="424" name="Google Shape;424;p17"/>
          <p:cNvSpPr txBox="1"/>
          <p:nvPr/>
        </p:nvSpPr>
        <p:spPr>
          <a:xfrm>
            <a:off x="6431954" y="3867655"/>
            <a:ext cx="23664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000000"/>
                </a:solidFill>
                <a:latin typeface="EB Garamond"/>
                <a:ea typeface="EB Garamond"/>
                <a:cs typeface="EB Garamond"/>
                <a:sym typeface="EB Garamond"/>
              </a:rPr>
              <a:t>Matter density</a:t>
            </a:r>
            <a:r>
              <a:rPr b="0" i="0" lang="it" sz="2000" u="none" cap="none" strike="noStrike">
                <a:solidFill>
                  <a:srgbClr val="000000"/>
                </a:solidFill>
                <a:latin typeface="EB Garamond"/>
                <a:ea typeface="EB Garamond"/>
                <a:cs typeface="EB Garamond"/>
                <a:sym typeface="EB Garamond"/>
              </a:rPr>
              <a:t> Ω</a:t>
            </a:r>
            <a:r>
              <a:rPr b="0" baseline="-25000" i="0" lang="it" sz="2000" u="none" cap="none" strike="noStrike">
                <a:solidFill>
                  <a:srgbClr val="000000"/>
                </a:solidFill>
                <a:latin typeface="EB Garamond"/>
                <a:ea typeface="EB Garamond"/>
                <a:cs typeface="EB Garamond"/>
                <a:sym typeface="EB Garamond"/>
              </a:rPr>
              <a:t>M</a:t>
            </a:r>
            <a:endParaRPr b="0" baseline="-25000" i="0" sz="2000" u="none" cap="none" strike="noStrike">
              <a:solidFill>
                <a:srgbClr val="000000"/>
              </a:solidFill>
              <a:latin typeface="EB Garamond"/>
              <a:ea typeface="EB Garamond"/>
              <a:cs typeface="EB Garamond"/>
              <a:sym typeface="EB Garamond"/>
            </a:endParaRPr>
          </a:p>
        </p:txBody>
      </p:sp>
      <p:sp>
        <p:nvSpPr>
          <p:cNvPr id="425" name="Google Shape;425;p17"/>
          <p:cNvSpPr txBox="1"/>
          <p:nvPr/>
        </p:nvSpPr>
        <p:spPr>
          <a:xfrm>
            <a:off x="7154812" y="4452600"/>
            <a:ext cx="8085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baseline="-25000" i="0" lang="it" sz="2400" u="none" cap="none" strike="noStrike">
                <a:solidFill>
                  <a:schemeClr val="dk1"/>
                </a:solidFill>
                <a:latin typeface="Garamond"/>
                <a:ea typeface="Garamond"/>
                <a:cs typeface="Garamond"/>
                <a:sym typeface="Garamond"/>
              </a:rPr>
              <a:t>−0.038</a:t>
            </a:r>
            <a:endParaRPr b="0" i="0" sz="1800" u="none" cap="none" strike="noStrike">
              <a:solidFill>
                <a:srgbClr val="000000"/>
              </a:solidFill>
              <a:latin typeface="Arial"/>
              <a:ea typeface="Arial"/>
              <a:cs typeface="Arial"/>
              <a:sym typeface="Arial"/>
            </a:endParaRPr>
          </a:p>
        </p:txBody>
      </p:sp>
      <p:sp>
        <p:nvSpPr>
          <p:cNvPr id="426" name="Google Shape;426;p17"/>
          <p:cNvSpPr txBox="1"/>
          <p:nvPr/>
        </p:nvSpPr>
        <p:spPr>
          <a:xfrm>
            <a:off x="8152662" y="1432413"/>
            <a:ext cx="11550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it" sz="1500" u="none" cap="none" strike="noStrike">
                <a:solidFill>
                  <a:schemeClr val="dk1"/>
                </a:solidFill>
                <a:latin typeface="EB Garamond"/>
                <a:ea typeface="EB Garamond"/>
                <a:cs typeface="EB Garamond"/>
                <a:sym typeface="EB Garamond"/>
              </a:rPr>
              <a:t>𝚲CDM</a:t>
            </a:r>
            <a:endParaRPr b="0" i="0" sz="1000" u="none" cap="none" strike="noStrike">
              <a:solidFill>
                <a:srgbClr val="000000"/>
              </a:solidFill>
              <a:latin typeface="Arial"/>
              <a:ea typeface="Arial"/>
              <a:cs typeface="Arial"/>
              <a:sym typeface="Arial"/>
            </a:endParaRPr>
          </a:p>
        </p:txBody>
      </p:sp>
      <p:sp>
        <p:nvSpPr>
          <p:cNvPr id="427" name="Google Shape;427;p17"/>
          <p:cNvSpPr txBox="1"/>
          <p:nvPr/>
        </p:nvSpPr>
        <p:spPr>
          <a:xfrm>
            <a:off x="8264075" y="1066225"/>
            <a:ext cx="708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1" lang="it" sz="1600" u="none" cap="none" strike="noStrike">
                <a:solidFill>
                  <a:srgbClr val="427EAD"/>
                </a:solidFill>
                <a:latin typeface="EB Garamond"/>
                <a:ea typeface="EB Garamond"/>
                <a:cs typeface="EB Garamond"/>
                <a:sym typeface="EB Garamond"/>
              </a:rPr>
              <a:t>w</a:t>
            </a:r>
            <a:r>
              <a:rPr b="0" i="0" lang="it" sz="1400" u="none" cap="none" strike="noStrike">
                <a:solidFill>
                  <a:schemeClr val="dk1"/>
                </a:solidFill>
                <a:latin typeface="EB Garamond"/>
                <a:ea typeface="EB Garamond"/>
                <a:cs typeface="EB Garamond"/>
                <a:sym typeface="EB Garamond"/>
              </a:rPr>
              <a:t>=−1</a:t>
            </a:r>
            <a:endParaRPr b="0" i="0" sz="400" u="none" cap="none" strike="noStrike">
              <a:solidFill>
                <a:srgbClr val="000000"/>
              </a:solidFill>
              <a:latin typeface="Arial"/>
              <a:ea typeface="Arial"/>
              <a:cs typeface="Arial"/>
              <a:sym typeface="Arial"/>
            </a:endParaRPr>
          </a:p>
        </p:txBody>
      </p:sp>
      <p:sp>
        <p:nvSpPr>
          <p:cNvPr id="428" name="Google Shape;428;p17"/>
          <p:cNvSpPr txBox="1"/>
          <p:nvPr/>
        </p:nvSpPr>
        <p:spPr>
          <a:xfrm>
            <a:off x="8417187" y="1238812"/>
            <a:ext cx="36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it" sz="1400" u="none" cap="none" strike="noStrike">
                <a:solidFill>
                  <a:schemeClr val="dk1"/>
                </a:solidFill>
                <a:latin typeface="EB Garamond"/>
                <a:ea typeface="EB Garamond"/>
                <a:cs typeface="EB Garamond"/>
                <a:sym typeface="EB Garamond"/>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2" name="Shape 432"/>
        <p:cNvGrpSpPr/>
        <p:nvPr/>
      </p:nvGrpSpPr>
      <p:grpSpPr>
        <a:xfrm>
          <a:off x="0" y="0"/>
          <a:ext cx="0" cy="0"/>
          <a:chOff x="0" y="0"/>
          <a:chExt cx="0" cy="0"/>
        </a:xfrm>
      </p:grpSpPr>
      <p:pic>
        <p:nvPicPr>
          <p:cNvPr id="433" name="Google Shape;433;p18"/>
          <p:cNvPicPr preferRelativeResize="0"/>
          <p:nvPr/>
        </p:nvPicPr>
        <p:blipFill rotWithShape="1">
          <a:blip r:embed="rId3">
            <a:alphaModFix amt="18000"/>
          </a:blip>
          <a:srcRect b="11107" l="18375" r="17170" t="69451"/>
          <a:stretch/>
        </p:blipFill>
        <p:spPr>
          <a:xfrm>
            <a:off x="2017425" y="2424500"/>
            <a:ext cx="1403700" cy="423477"/>
          </a:xfrm>
          <a:prstGeom prst="rect">
            <a:avLst/>
          </a:prstGeom>
          <a:noFill/>
          <a:ln>
            <a:noFill/>
          </a:ln>
        </p:spPr>
      </p:pic>
      <p:sp>
        <p:nvSpPr>
          <p:cNvPr id="434" name="Google Shape;434;p18"/>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435" name="Google Shape;435;p18"/>
          <p:cNvCxnSpPr/>
          <p:nvPr/>
        </p:nvCxnSpPr>
        <p:spPr>
          <a:xfrm flipH="1" rot="10800000">
            <a:off x="1015150" y="14895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436" name="Google Shape;436;p18"/>
          <p:cNvPicPr preferRelativeResize="0"/>
          <p:nvPr/>
        </p:nvPicPr>
        <p:blipFill rotWithShape="1">
          <a:blip r:embed="rId4">
            <a:alphaModFix/>
          </a:blip>
          <a:srcRect b="11483" l="8437" r="8429" t="6844"/>
          <a:stretch/>
        </p:blipFill>
        <p:spPr>
          <a:xfrm>
            <a:off x="5489401" y="1755676"/>
            <a:ext cx="1579775" cy="1068219"/>
          </a:xfrm>
          <a:prstGeom prst="rect">
            <a:avLst/>
          </a:prstGeom>
          <a:noFill/>
          <a:ln>
            <a:noFill/>
          </a:ln>
        </p:spPr>
      </p:pic>
      <p:pic>
        <p:nvPicPr>
          <p:cNvPr descr="roman_logo_black_w200px.png" id="437" name="Google Shape;437;p18"/>
          <p:cNvPicPr preferRelativeResize="0"/>
          <p:nvPr/>
        </p:nvPicPr>
        <p:blipFill rotWithShape="1">
          <a:blip r:embed="rId5">
            <a:alphaModFix/>
          </a:blip>
          <a:srcRect b="0" l="0" r="0" t="0"/>
          <a:stretch/>
        </p:blipFill>
        <p:spPr>
          <a:xfrm>
            <a:off x="7593689" y="1924387"/>
            <a:ext cx="901200" cy="937749"/>
          </a:xfrm>
          <a:prstGeom prst="rect">
            <a:avLst/>
          </a:prstGeom>
          <a:noFill/>
          <a:ln>
            <a:noFill/>
          </a:ln>
        </p:spPr>
      </p:pic>
      <p:sp>
        <p:nvSpPr>
          <p:cNvPr id="438" name="Google Shape;438;p18"/>
          <p:cNvSpPr/>
          <p:nvPr/>
        </p:nvSpPr>
        <p:spPr>
          <a:xfrm>
            <a:off x="4552157"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8"/>
          <p:cNvSpPr/>
          <p:nvPr/>
        </p:nvSpPr>
        <p:spPr>
          <a:xfrm>
            <a:off x="613368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8"/>
          <p:cNvSpPr/>
          <p:nvPr/>
        </p:nvSpPr>
        <p:spPr>
          <a:xfrm>
            <a:off x="796963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8"/>
          <p:cNvSpPr txBox="1"/>
          <p:nvPr/>
        </p:nvSpPr>
        <p:spPr>
          <a:xfrm>
            <a:off x="7608317" y="15352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442" name="Google Shape;442;p18"/>
          <p:cNvSpPr txBox="1"/>
          <p:nvPr/>
        </p:nvSpPr>
        <p:spPr>
          <a:xfrm>
            <a:off x="5828584" y="15391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sp>
        <p:nvSpPr>
          <p:cNvPr id="443" name="Google Shape;443;p18"/>
          <p:cNvSpPr txBox="1"/>
          <p:nvPr/>
        </p:nvSpPr>
        <p:spPr>
          <a:xfrm>
            <a:off x="1515717" y="14915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EFEFEF"/>
                </a:solidFill>
                <a:latin typeface="Courier New"/>
                <a:ea typeface="Courier New"/>
                <a:cs typeface="Courier New"/>
                <a:sym typeface="Courier New"/>
              </a:rPr>
              <a:t>2014-2019</a:t>
            </a:r>
            <a:endParaRPr b="0" i="0" sz="1300" u="none" cap="none" strike="noStrike">
              <a:solidFill>
                <a:srgbClr val="EFEFEF"/>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EFEFEF"/>
              </a:solidFill>
              <a:latin typeface="Courier New"/>
              <a:ea typeface="Courier New"/>
              <a:cs typeface="Courier New"/>
              <a:sym typeface="Courier New"/>
            </a:endParaRPr>
          </a:p>
        </p:txBody>
      </p:sp>
      <p:sp>
        <p:nvSpPr>
          <p:cNvPr id="444" name="Google Shape;444;p18"/>
          <p:cNvSpPr txBox="1"/>
          <p:nvPr/>
        </p:nvSpPr>
        <p:spPr>
          <a:xfrm>
            <a:off x="4220139" y="153523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pic>
        <p:nvPicPr>
          <p:cNvPr descr="download.png" id="445" name="Google Shape;445;p18"/>
          <p:cNvPicPr preferRelativeResize="0"/>
          <p:nvPr/>
        </p:nvPicPr>
        <p:blipFill rotWithShape="1">
          <a:blip r:embed="rId6">
            <a:alphaModFix/>
          </a:blip>
          <a:srcRect b="15164" l="20473" r="47661" t="12794"/>
          <a:stretch/>
        </p:blipFill>
        <p:spPr>
          <a:xfrm>
            <a:off x="3974350" y="1801725"/>
            <a:ext cx="974735" cy="898321"/>
          </a:xfrm>
          <a:prstGeom prst="rect">
            <a:avLst/>
          </a:prstGeom>
          <a:noFill/>
          <a:ln>
            <a:noFill/>
          </a:ln>
        </p:spPr>
      </p:pic>
      <p:pic>
        <p:nvPicPr>
          <p:cNvPr descr="download.png" id="446" name="Google Shape;446;p18"/>
          <p:cNvPicPr preferRelativeResize="0"/>
          <p:nvPr/>
        </p:nvPicPr>
        <p:blipFill rotWithShape="1">
          <a:blip r:embed="rId6">
            <a:alphaModFix/>
          </a:blip>
          <a:srcRect b="16714" l="53478" r="14654" t="36371"/>
          <a:stretch/>
        </p:blipFill>
        <p:spPr>
          <a:xfrm>
            <a:off x="4092875" y="2686701"/>
            <a:ext cx="974725" cy="585000"/>
          </a:xfrm>
          <a:prstGeom prst="rect">
            <a:avLst/>
          </a:prstGeom>
          <a:noFill/>
          <a:ln>
            <a:noFill/>
          </a:ln>
        </p:spPr>
      </p:pic>
      <p:cxnSp>
        <p:nvCxnSpPr>
          <p:cNvPr id="447" name="Google Shape;447;p18"/>
          <p:cNvCxnSpPr/>
          <p:nvPr/>
        </p:nvCxnSpPr>
        <p:spPr>
          <a:xfrm flipH="1" rot="10800000">
            <a:off x="53170" y="1503954"/>
            <a:ext cx="969000" cy="7200"/>
          </a:xfrm>
          <a:prstGeom prst="straightConnector1">
            <a:avLst/>
          </a:prstGeom>
          <a:noFill/>
          <a:ln cap="flat" cmpd="sng" w="19050">
            <a:solidFill>
              <a:srgbClr val="222222"/>
            </a:solidFill>
            <a:prstDash val="dash"/>
            <a:round/>
            <a:headEnd len="sm" w="sm" type="none"/>
            <a:tailEnd len="sm" w="sm" type="none"/>
          </a:ln>
        </p:spPr>
      </p:cxnSp>
      <p:sp>
        <p:nvSpPr>
          <p:cNvPr id="448" name="Google Shape;448;p18"/>
          <p:cNvSpPr/>
          <p:nvPr/>
        </p:nvSpPr>
        <p:spPr>
          <a:xfrm>
            <a:off x="2017413" y="14331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9" name="Google Shape;449;p18"/>
          <p:cNvPicPr preferRelativeResize="0"/>
          <p:nvPr/>
        </p:nvPicPr>
        <p:blipFill rotWithShape="1">
          <a:blip r:embed="rId7">
            <a:alphaModFix amt="18000"/>
          </a:blip>
          <a:srcRect b="14463" l="0" r="0" t="0"/>
          <a:stretch/>
        </p:blipFill>
        <p:spPr>
          <a:xfrm>
            <a:off x="1380425" y="1924775"/>
            <a:ext cx="839616" cy="7619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3" name="Shape 453"/>
        <p:cNvGrpSpPr/>
        <p:nvPr/>
      </p:nvGrpSpPr>
      <p:grpSpPr>
        <a:xfrm>
          <a:off x="0" y="0"/>
          <a:ext cx="0" cy="0"/>
          <a:chOff x="0" y="0"/>
          <a:chExt cx="0" cy="0"/>
        </a:xfrm>
      </p:grpSpPr>
      <p:pic>
        <p:nvPicPr>
          <p:cNvPr id="454" name="Google Shape;454;p19"/>
          <p:cNvPicPr preferRelativeResize="0"/>
          <p:nvPr/>
        </p:nvPicPr>
        <p:blipFill rotWithShape="1">
          <a:blip r:embed="rId3">
            <a:alphaModFix amt="18000"/>
          </a:blip>
          <a:srcRect b="11107" l="18375" r="17170" t="69451"/>
          <a:stretch/>
        </p:blipFill>
        <p:spPr>
          <a:xfrm>
            <a:off x="2017425" y="2424500"/>
            <a:ext cx="1403700" cy="423477"/>
          </a:xfrm>
          <a:prstGeom prst="rect">
            <a:avLst/>
          </a:prstGeom>
          <a:noFill/>
          <a:ln>
            <a:noFill/>
          </a:ln>
        </p:spPr>
      </p:pic>
      <p:sp>
        <p:nvSpPr>
          <p:cNvPr id="455" name="Google Shape;455;p19"/>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456" name="Google Shape;456;p19"/>
          <p:cNvCxnSpPr/>
          <p:nvPr/>
        </p:nvCxnSpPr>
        <p:spPr>
          <a:xfrm flipH="1" rot="10800000">
            <a:off x="1015150" y="14895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457" name="Google Shape;457;p19"/>
          <p:cNvPicPr preferRelativeResize="0"/>
          <p:nvPr/>
        </p:nvPicPr>
        <p:blipFill rotWithShape="1">
          <a:blip r:embed="rId4">
            <a:alphaModFix/>
          </a:blip>
          <a:srcRect b="11483" l="8437" r="8429" t="6844"/>
          <a:stretch/>
        </p:blipFill>
        <p:spPr>
          <a:xfrm>
            <a:off x="5489401" y="1755676"/>
            <a:ext cx="1579775" cy="1068219"/>
          </a:xfrm>
          <a:prstGeom prst="rect">
            <a:avLst/>
          </a:prstGeom>
          <a:noFill/>
          <a:ln>
            <a:noFill/>
          </a:ln>
        </p:spPr>
      </p:pic>
      <p:pic>
        <p:nvPicPr>
          <p:cNvPr descr="roman_logo_black_w200px.png" id="458" name="Google Shape;458;p19"/>
          <p:cNvPicPr preferRelativeResize="0"/>
          <p:nvPr/>
        </p:nvPicPr>
        <p:blipFill rotWithShape="1">
          <a:blip r:embed="rId5">
            <a:alphaModFix/>
          </a:blip>
          <a:srcRect b="0" l="0" r="0" t="0"/>
          <a:stretch/>
        </p:blipFill>
        <p:spPr>
          <a:xfrm>
            <a:off x="7593689" y="1924387"/>
            <a:ext cx="901200" cy="937749"/>
          </a:xfrm>
          <a:prstGeom prst="rect">
            <a:avLst/>
          </a:prstGeom>
          <a:noFill/>
          <a:ln>
            <a:noFill/>
          </a:ln>
        </p:spPr>
      </p:pic>
      <p:sp>
        <p:nvSpPr>
          <p:cNvPr id="459" name="Google Shape;459;p19"/>
          <p:cNvSpPr/>
          <p:nvPr/>
        </p:nvSpPr>
        <p:spPr>
          <a:xfrm>
            <a:off x="4552157"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19"/>
          <p:cNvSpPr/>
          <p:nvPr/>
        </p:nvSpPr>
        <p:spPr>
          <a:xfrm>
            <a:off x="613368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9"/>
          <p:cNvSpPr/>
          <p:nvPr/>
        </p:nvSpPr>
        <p:spPr>
          <a:xfrm>
            <a:off x="796963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9"/>
          <p:cNvSpPr txBox="1"/>
          <p:nvPr/>
        </p:nvSpPr>
        <p:spPr>
          <a:xfrm>
            <a:off x="7608317" y="15352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463" name="Google Shape;463;p19"/>
          <p:cNvSpPr txBox="1"/>
          <p:nvPr/>
        </p:nvSpPr>
        <p:spPr>
          <a:xfrm>
            <a:off x="5828584" y="15391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sp>
        <p:nvSpPr>
          <p:cNvPr id="464" name="Google Shape;464;p19"/>
          <p:cNvSpPr txBox="1"/>
          <p:nvPr/>
        </p:nvSpPr>
        <p:spPr>
          <a:xfrm>
            <a:off x="1515717" y="14915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EFEFEF"/>
                </a:solidFill>
                <a:latin typeface="Courier New"/>
                <a:ea typeface="Courier New"/>
                <a:cs typeface="Courier New"/>
                <a:sym typeface="Courier New"/>
              </a:rPr>
              <a:t>2014-2019</a:t>
            </a:r>
            <a:endParaRPr b="0" i="0" sz="1300" u="none" cap="none" strike="noStrike">
              <a:solidFill>
                <a:srgbClr val="EFEFEF"/>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EFEFEF"/>
              </a:solidFill>
              <a:latin typeface="Courier New"/>
              <a:ea typeface="Courier New"/>
              <a:cs typeface="Courier New"/>
              <a:sym typeface="Courier New"/>
            </a:endParaRPr>
          </a:p>
        </p:txBody>
      </p:sp>
      <p:sp>
        <p:nvSpPr>
          <p:cNvPr id="465" name="Google Shape;465;p19"/>
          <p:cNvSpPr txBox="1"/>
          <p:nvPr/>
        </p:nvSpPr>
        <p:spPr>
          <a:xfrm>
            <a:off x="4220139" y="153523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pic>
        <p:nvPicPr>
          <p:cNvPr descr="download.png" id="466" name="Google Shape;466;p19"/>
          <p:cNvPicPr preferRelativeResize="0"/>
          <p:nvPr/>
        </p:nvPicPr>
        <p:blipFill rotWithShape="1">
          <a:blip r:embed="rId6">
            <a:alphaModFix/>
          </a:blip>
          <a:srcRect b="15164" l="20473" r="47661" t="12794"/>
          <a:stretch/>
        </p:blipFill>
        <p:spPr>
          <a:xfrm>
            <a:off x="3974350" y="1801725"/>
            <a:ext cx="974735" cy="898321"/>
          </a:xfrm>
          <a:prstGeom prst="rect">
            <a:avLst/>
          </a:prstGeom>
          <a:noFill/>
          <a:ln>
            <a:noFill/>
          </a:ln>
        </p:spPr>
      </p:pic>
      <p:pic>
        <p:nvPicPr>
          <p:cNvPr descr="download.png" id="467" name="Google Shape;467;p19"/>
          <p:cNvPicPr preferRelativeResize="0"/>
          <p:nvPr/>
        </p:nvPicPr>
        <p:blipFill rotWithShape="1">
          <a:blip r:embed="rId6">
            <a:alphaModFix/>
          </a:blip>
          <a:srcRect b="16714" l="53478" r="14654" t="36371"/>
          <a:stretch/>
        </p:blipFill>
        <p:spPr>
          <a:xfrm>
            <a:off x="4092875" y="2686701"/>
            <a:ext cx="974725" cy="585000"/>
          </a:xfrm>
          <a:prstGeom prst="rect">
            <a:avLst/>
          </a:prstGeom>
          <a:noFill/>
          <a:ln>
            <a:noFill/>
          </a:ln>
        </p:spPr>
      </p:pic>
      <p:cxnSp>
        <p:nvCxnSpPr>
          <p:cNvPr id="468" name="Google Shape;468;p19"/>
          <p:cNvCxnSpPr/>
          <p:nvPr/>
        </p:nvCxnSpPr>
        <p:spPr>
          <a:xfrm flipH="1" rot="10800000">
            <a:off x="53170" y="1503954"/>
            <a:ext cx="969000" cy="7200"/>
          </a:xfrm>
          <a:prstGeom prst="straightConnector1">
            <a:avLst/>
          </a:prstGeom>
          <a:noFill/>
          <a:ln cap="flat" cmpd="sng" w="19050">
            <a:solidFill>
              <a:srgbClr val="222222"/>
            </a:solidFill>
            <a:prstDash val="dash"/>
            <a:round/>
            <a:headEnd len="sm" w="sm" type="none"/>
            <a:tailEnd len="sm" w="sm" type="none"/>
          </a:ln>
        </p:spPr>
      </p:cxnSp>
      <p:sp>
        <p:nvSpPr>
          <p:cNvPr id="469" name="Google Shape;469;p19"/>
          <p:cNvSpPr/>
          <p:nvPr/>
        </p:nvSpPr>
        <p:spPr>
          <a:xfrm>
            <a:off x="2017413" y="14331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0" name="Google Shape;470;p19"/>
          <p:cNvPicPr preferRelativeResize="0"/>
          <p:nvPr/>
        </p:nvPicPr>
        <p:blipFill rotWithShape="1">
          <a:blip r:embed="rId7">
            <a:alphaModFix amt="18000"/>
          </a:blip>
          <a:srcRect b="14463" l="0" r="0" t="0"/>
          <a:stretch/>
        </p:blipFill>
        <p:spPr>
          <a:xfrm>
            <a:off x="1380425" y="1924775"/>
            <a:ext cx="839616" cy="761926"/>
          </a:xfrm>
          <a:prstGeom prst="rect">
            <a:avLst/>
          </a:prstGeom>
          <a:noFill/>
          <a:ln>
            <a:noFill/>
          </a:ln>
        </p:spPr>
      </p:pic>
      <p:sp>
        <p:nvSpPr>
          <p:cNvPr id="471" name="Google Shape;471;p19"/>
          <p:cNvSpPr txBox="1"/>
          <p:nvPr/>
        </p:nvSpPr>
        <p:spPr>
          <a:xfrm>
            <a:off x="4154317" y="814922"/>
            <a:ext cx="9690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CC0000"/>
                </a:solidFill>
                <a:latin typeface="EB Garamond"/>
                <a:ea typeface="EB Garamond"/>
                <a:cs typeface="EB Garamond"/>
                <a:sym typeface="EB Garamond"/>
              </a:rPr>
              <a:t>Go redder!</a:t>
            </a:r>
            <a:endParaRPr b="1" i="0" sz="1500" u="none" cap="none" strike="noStrike">
              <a:solidFill>
                <a:srgbClr val="CC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CC0000"/>
              </a:solidFill>
              <a:latin typeface="EB Garamond"/>
              <a:ea typeface="EB Garamond"/>
              <a:cs typeface="EB Garamond"/>
              <a:sym typeface="EB Garamond"/>
            </a:endParaRPr>
          </a:p>
        </p:txBody>
      </p:sp>
      <p:sp>
        <p:nvSpPr>
          <p:cNvPr id="472" name="Google Shape;472;p19"/>
          <p:cNvSpPr/>
          <p:nvPr/>
        </p:nvSpPr>
        <p:spPr>
          <a:xfrm>
            <a:off x="4133267" y="898120"/>
            <a:ext cx="974700" cy="492900"/>
          </a:xfrm>
          <a:prstGeom prst="rect">
            <a:avLst/>
          </a:prstGeom>
          <a:noFill/>
          <a:ln cap="flat" cmpd="sng" w="28575">
            <a:solidFill>
              <a:srgbClr val="E4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3" name="Google Shape;473;p19"/>
          <p:cNvPicPr preferRelativeResize="0"/>
          <p:nvPr/>
        </p:nvPicPr>
        <p:blipFill rotWithShape="1">
          <a:blip r:embed="rId8">
            <a:alphaModFix/>
          </a:blip>
          <a:srcRect b="0" l="0" r="0" t="48870"/>
          <a:stretch/>
        </p:blipFill>
        <p:spPr>
          <a:xfrm>
            <a:off x="198025" y="3016425"/>
            <a:ext cx="3377600" cy="2186851"/>
          </a:xfrm>
          <a:prstGeom prst="rect">
            <a:avLst/>
          </a:prstGeom>
          <a:noFill/>
          <a:ln>
            <a:noFill/>
          </a:ln>
        </p:spPr>
      </p:pic>
      <p:sp>
        <p:nvSpPr>
          <p:cNvPr id="474" name="Google Shape;474;p19"/>
          <p:cNvSpPr/>
          <p:nvPr/>
        </p:nvSpPr>
        <p:spPr>
          <a:xfrm>
            <a:off x="2443975" y="3177725"/>
            <a:ext cx="765600" cy="855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5" name="Google Shape;475;p19"/>
          <p:cNvPicPr preferRelativeResize="0"/>
          <p:nvPr/>
        </p:nvPicPr>
        <p:blipFill rotWithShape="1">
          <a:blip r:embed="rId8">
            <a:alphaModFix/>
          </a:blip>
          <a:srcRect b="36655" l="68296" r="25573" t="53712"/>
          <a:stretch/>
        </p:blipFill>
        <p:spPr>
          <a:xfrm>
            <a:off x="2386375" y="3588475"/>
            <a:ext cx="286199" cy="725776"/>
          </a:xfrm>
          <a:prstGeom prst="rect">
            <a:avLst/>
          </a:prstGeom>
          <a:noFill/>
          <a:ln>
            <a:noFill/>
          </a:ln>
        </p:spPr>
      </p:pic>
      <p:sp>
        <p:nvSpPr>
          <p:cNvPr id="476" name="Google Shape;476;p19"/>
          <p:cNvSpPr txBox="1"/>
          <p:nvPr/>
        </p:nvSpPr>
        <p:spPr>
          <a:xfrm>
            <a:off x="2585514" y="3436145"/>
            <a:ext cx="8169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it" sz="1300" u="none" cap="none" strike="noStrike">
                <a:solidFill>
                  <a:srgbClr val="000000"/>
                </a:solidFill>
                <a:latin typeface="Arial"/>
                <a:ea typeface="Arial"/>
                <a:cs typeface="Arial"/>
                <a:sym typeface="Arial"/>
              </a:rPr>
              <a:t>optical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it" sz="1300" u="none" cap="none" strike="noStrike">
                <a:solidFill>
                  <a:srgbClr val="000000"/>
                </a:solidFill>
                <a:latin typeface="Arial"/>
                <a:ea typeface="Arial"/>
                <a:cs typeface="Arial"/>
                <a:sym typeface="Arial"/>
              </a:rPr>
              <a:t>Y</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it" sz="1300" u="none" cap="none" strike="noStrike">
                <a:solidFill>
                  <a:srgbClr val="000000"/>
                </a:solidFill>
                <a:latin typeface="Arial"/>
                <a:ea typeface="Arial"/>
                <a:cs typeface="Arial"/>
                <a:sym typeface="Arial"/>
              </a:rPr>
              <a:t>J</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it" sz="1300" u="none" cap="none" strike="noStrike">
                <a:solidFill>
                  <a:srgbClr val="000000"/>
                </a:solidFill>
                <a:latin typeface="Arial"/>
                <a:ea typeface="Arial"/>
                <a:cs typeface="Arial"/>
                <a:sym typeface="Arial"/>
              </a:rPr>
              <a:t>H</a:t>
            </a:r>
            <a:endParaRPr b="1" i="0" sz="1300" u="none" cap="none" strike="noStrike">
              <a:solidFill>
                <a:srgbClr val="000000"/>
              </a:solidFill>
              <a:latin typeface="Arial"/>
              <a:ea typeface="Arial"/>
              <a:cs typeface="Arial"/>
              <a:sym typeface="Arial"/>
            </a:endParaRPr>
          </a:p>
        </p:txBody>
      </p:sp>
      <p:sp>
        <p:nvSpPr>
          <p:cNvPr id="477" name="Google Shape;477;p19"/>
          <p:cNvSpPr/>
          <p:nvPr/>
        </p:nvSpPr>
        <p:spPr>
          <a:xfrm>
            <a:off x="512525" y="2938325"/>
            <a:ext cx="2160000" cy="400200"/>
          </a:xfrm>
          <a:prstGeom prst="rect">
            <a:avLst/>
          </a:prstGeom>
          <a:solidFill>
            <a:srgbClr val="FFFFFF"/>
          </a:solidFill>
          <a:ln cap="flat" cmpd="sng" w="28575">
            <a:solidFill>
              <a:srgbClr val="E4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1" i="0" lang="it" sz="1700" u="none" cap="none" strike="noStrike">
                <a:solidFill>
                  <a:srgbClr val="E40000"/>
                </a:solidFill>
                <a:latin typeface="EB Garamond"/>
                <a:ea typeface="EB Garamond"/>
                <a:cs typeface="EB Garamond"/>
                <a:sym typeface="EB Garamond"/>
              </a:rPr>
              <a:t>Euclid NIR SN data</a:t>
            </a:r>
            <a:endParaRPr b="1" i="0" sz="1700" u="none" cap="none" strike="noStrike">
              <a:solidFill>
                <a:srgbClr val="E40000"/>
              </a:solidFill>
              <a:latin typeface="EB Garamond"/>
              <a:ea typeface="EB Garamond"/>
              <a:cs typeface="EB Garamond"/>
              <a:sym typeface="EB Garamond"/>
            </a:endParaRPr>
          </a:p>
        </p:txBody>
      </p:sp>
      <p:sp>
        <p:nvSpPr>
          <p:cNvPr id="478" name="Google Shape;478;p19"/>
          <p:cNvSpPr txBox="1"/>
          <p:nvPr/>
        </p:nvSpPr>
        <p:spPr>
          <a:xfrm>
            <a:off x="3402425" y="3500675"/>
            <a:ext cx="2559000" cy="1145100"/>
          </a:xfrm>
          <a:prstGeom prst="rect">
            <a:avLst/>
          </a:prstGeom>
          <a:noFill/>
          <a:ln cap="flat" cmpd="sng" w="28575">
            <a:solidFill>
              <a:srgbClr val="E402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15000"/>
              </a:lnSpc>
              <a:spcBef>
                <a:spcPts val="360"/>
              </a:spcBef>
              <a:spcAft>
                <a:spcPts val="0"/>
              </a:spcAft>
              <a:buClr>
                <a:srgbClr val="000000"/>
              </a:buClr>
              <a:buSzPts val="1800"/>
              <a:buFont typeface="Arial"/>
              <a:buNone/>
            </a:pPr>
            <a:r>
              <a:rPr b="0" i="0" lang="it" sz="1800" u="none" cap="none" strike="noStrike">
                <a:solidFill>
                  <a:srgbClr val="000000"/>
                </a:solidFill>
                <a:latin typeface="EB Garamond"/>
                <a:ea typeface="EB Garamond"/>
                <a:cs typeface="EB Garamond"/>
                <a:sym typeface="EB Garamond"/>
              </a:rPr>
              <a:t>Disentangle </a:t>
            </a:r>
            <a:endParaRPr b="0" i="0" sz="1800" u="none" cap="none" strike="noStrike">
              <a:solidFill>
                <a:srgbClr val="000000"/>
              </a:solidFill>
              <a:latin typeface="EB Garamond"/>
              <a:ea typeface="EB Garamond"/>
              <a:cs typeface="EB Garamond"/>
              <a:sym typeface="EB Garamond"/>
            </a:endParaRPr>
          </a:p>
          <a:p>
            <a:pPr indent="0" lvl="0" marL="0" marR="0" rtl="0" algn="ctr">
              <a:lnSpc>
                <a:spcPct val="115000"/>
              </a:lnSpc>
              <a:spcBef>
                <a:spcPts val="360"/>
              </a:spcBef>
              <a:spcAft>
                <a:spcPts val="0"/>
              </a:spcAft>
              <a:buClr>
                <a:srgbClr val="000000"/>
              </a:buClr>
              <a:buSzPts val="1800"/>
              <a:buFont typeface="Arial"/>
              <a:buNone/>
            </a:pPr>
            <a:r>
              <a:rPr b="1" i="1" lang="it" sz="1800" u="none" cap="none" strike="noStrike">
                <a:solidFill>
                  <a:srgbClr val="000000"/>
                </a:solidFill>
                <a:latin typeface="EB Garamond"/>
                <a:ea typeface="EB Garamond"/>
                <a:cs typeface="EB Garamond"/>
                <a:sym typeface="EB Garamond"/>
              </a:rPr>
              <a:t>extrinsic</a:t>
            </a:r>
            <a:r>
              <a:rPr b="0" i="1" lang="it" sz="1800" u="none" cap="none" strike="noStrike">
                <a:solidFill>
                  <a:srgbClr val="000000"/>
                </a:solidFill>
                <a:latin typeface="EB Garamond"/>
                <a:ea typeface="EB Garamond"/>
                <a:cs typeface="EB Garamond"/>
                <a:sym typeface="EB Garamond"/>
              </a:rPr>
              <a:t> </a:t>
            </a:r>
            <a:r>
              <a:rPr b="1" i="1" lang="it" sz="1800" u="none" cap="none" strike="noStrike">
                <a:solidFill>
                  <a:srgbClr val="000000"/>
                </a:solidFill>
                <a:latin typeface="EB Garamond"/>
                <a:ea typeface="EB Garamond"/>
                <a:cs typeface="EB Garamond"/>
                <a:sym typeface="EB Garamond"/>
              </a:rPr>
              <a:t>dust</a:t>
            </a:r>
            <a:r>
              <a:rPr b="0" i="1" lang="it" sz="1800" u="none" cap="none" strike="noStrike">
                <a:solidFill>
                  <a:srgbClr val="000000"/>
                </a:solidFill>
                <a:latin typeface="EB Garamond"/>
                <a:ea typeface="EB Garamond"/>
                <a:cs typeface="EB Garamond"/>
                <a:sym typeface="EB Garamond"/>
              </a:rPr>
              <a:t> </a:t>
            </a:r>
            <a:r>
              <a:rPr b="0" i="0" lang="it" sz="1800" u="none" cap="none" strike="noStrike">
                <a:solidFill>
                  <a:srgbClr val="000000"/>
                </a:solidFill>
                <a:latin typeface="EB Garamond"/>
                <a:ea typeface="EB Garamond"/>
                <a:cs typeface="EB Garamond"/>
                <a:sym typeface="EB Garamond"/>
              </a:rPr>
              <a:t>and</a:t>
            </a:r>
            <a:r>
              <a:rPr b="0" i="1" lang="it" sz="1800" u="none" cap="none" strike="noStrike">
                <a:solidFill>
                  <a:srgbClr val="000000"/>
                </a:solidFill>
                <a:latin typeface="EB Garamond"/>
                <a:ea typeface="EB Garamond"/>
                <a:cs typeface="EB Garamond"/>
                <a:sym typeface="EB Garamond"/>
              </a:rPr>
              <a:t> </a:t>
            </a:r>
            <a:r>
              <a:rPr b="1" i="1" lang="it" sz="1800" u="none" cap="none" strike="noStrike">
                <a:solidFill>
                  <a:srgbClr val="000000"/>
                </a:solidFill>
                <a:latin typeface="EB Garamond"/>
                <a:ea typeface="EB Garamond"/>
                <a:cs typeface="EB Garamond"/>
                <a:sym typeface="EB Garamond"/>
              </a:rPr>
              <a:t>intrinsic SN properties</a:t>
            </a:r>
            <a:r>
              <a:rPr b="0" i="1" lang="it" sz="1800" u="none" cap="none" strike="noStrike">
                <a:solidFill>
                  <a:srgbClr val="000000"/>
                </a:solidFill>
                <a:latin typeface="EB Garamond"/>
                <a:ea typeface="EB Garamond"/>
                <a:cs typeface="EB Garamond"/>
                <a:sym typeface="EB Garamond"/>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2" name="Shape 482"/>
        <p:cNvGrpSpPr/>
        <p:nvPr/>
      </p:nvGrpSpPr>
      <p:grpSpPr>
        <a:xfrm>
          <a:off x="0" y="0"/>
          <a:ext cx="0" cy="0"/>
          <a:chOff x="0" y="0"/>
          <a:chExt cx="0" cy="0"/>
        </a:xfrm>
      </p:grpSpPr>
      <p:sp>
        <p:nvSpPr>
          <p:cNvPr id="483" name="Google Shape;483;p20"/>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484" name="Google Shape;484;p20"/>
          <p:cNvCxnSpPr/>
          <p:nvPr/>
        </p:nvCxnSpPr>
        <p:spPr>
          <a:xfrm flipH="1" rot="10800000">
            <a:off x="1015150" y="14895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485" name="Google Shape;485;p20"/>
          <p:cNvPicPr preferRelativeResize="0"/>
          <p:nvPr/>
        </p:nvPicPr>
        <p:blipFill rotWithShape="1">
          <a:blip r:embed="rId3">
            <a:alphaModFix/>
          </a:blip>
          <a:srcRect b="11483" l="8437" r="8429" t="6844"/>
          <a:stretch/>
        </p:blipFill>
        <p:spPr>
          <a:xfrm>
            <a:off x="5489401" y="1755676"/>
            <a:ext cx="1579775" cy="1068219"/>
          </a:xfrm>
          <a:prstGeom prst="rect">
            <a:avLst/>
          </a:prstGeom>
          <a:noFill/>
          <a:ln>
            <a:noFill/>
          </a:ln>
        </p:spPr>
      </p:pic>
      <p:pic>
        <p:nvPicPr>
          <p:cNvPr descr="roman_logo_black_w200px.png" id="486" name="Google Shape;486;p20"/>
          <p:cNvPicPr preferRelativeResize="0"/>
          <p:nvPr/>
        </p:nvPicPr>
        <p:blipFill rotWithShape="1">
          <a:blip r:embed="rId4">
            <a:alphaModFix/>
          </a:blip>
          <a:srcRect b="0" l="0" r="0" t="0"/>
          <a:stretch/>
        </p:blipFill>
        <p:spPr>
          <a:xfrm>
            <a:off x="7593689" y="1924387"/>
            <a:ext cx="901200" cy="937749"/>
          </a:xfrm>
          <a:prstGeom prst="rect">
            <a:avLst/>
          </a:prstGeom>
          <a:noFill/>
          <a:ln>
            <a:noFill/>
          </a:ln>
        </p:spPr>
      </p:pic>
      <p:sp>
        <p:nvSpPr>
          <p:cNvPr id="487" name="Google Shape;487;p20"/>
          <p:cNvSpPr/>
          <p:nvPr/>
        </p:nvSpPr>
        <p:spPr>
          <a:xfrm>
            <a:off x="613368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20"/>
          <p:cNvSpPr/>
          <p:nvPr/>
        </p:nvSpPr>
        <p:spPr>
          <a:xfrm>
            <a:off x="796963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20"/>
          <p:cNvSpPr txBox="1"/>
          <p:nvPr/>
        </p:nvSpPr>
        <p:spPr>
          <a:xfrm>
            <a:off x="7608317" y="15352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490" name="Google Shape;490;p20"/>
          <p:cNvSpPr txBox="1"/>
          <p:nvPr/>
        </p:nvSpPr>
        <p:spPr>
          <a:xfrm>
            <a:off x="5828584" y="15391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cxnSp>
        <p:nvCxnSpPr>
          <p:cNvPr id="491" name="Google Shape;491;p20"/>
          <p:cNvCxnSpPr/>
          <p:nvPr/>
        </p:nvCxnSpPr>
        <p:spPr>
          <a:xfrm flipH="1" rot="10800000">
            <a:off x="53170" y="1503954"/>
            <a:ext cx="969000" cy="7200"/>
          </a:xfrm>
          <a:prstGeom prst="straightConnector1">
            <a:avLst/>
          </a:prstGeom>
          <a:noFill/>
          <a:ln cap="flat" cmpd="sng" w="19050">
            <a:solidFill>
              <a:srgbClr val="222222"/>
            </a:solidFill>
            <a:prstDash val="dash"/>
            <a:round/>
            <a:headEnd len="sm" w="sm" type="none"/>
            <a:tailEnd len="sm" w="sm" type="none"/>
          </a:ln>
        </p:spPr>
      </p:cxnSp>
      <p:sp>
        <p:nvSpPr>
          <p:cNvPr id="492" name="Google Shape;492;p20"/>
          <p:cNvSpPr/>
          <p:nvPr/>
        </p:nvSpPr>
        <p:spPr>
          <a:xfrm>
            <a:off x="2017413" y="14331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0"/>
          <p:cNvSpPr/>
          <p:nvPr/>
        </p:nvSpPr>
        <p:spPr>
          <a:xfrm>
            <a:off x="5816624" y="837350"/>
            <a:ext cx="846300" cy="585000"/>
          </a:xfrm>
          <a:prstGeom prst="rect">
            <a:avLst/>
          </a:prstGeom>
          <a:solidFill>
            <a:srgbClr val="FFFFFF">
              <a:alpha val="82352"/>
            </a:srgbClr>
          </a:solidFill>
          <a:ln cap="flat" cmpd="sng" w="28575">
            <a:solidFill>
              <a:srgbClr val="4FC1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0"/>
          <p:cNvSpPr txBox="1"/>
          <p:nvPr/>
        </p:nvSpPr>
        <p:spPr>
          <a:xfrm>
            <a:off x="5800837" y="784850"/>
            <a:ext cx="9012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4FC1C4"/>
                </a:solidFill>
                <a:latin typeface="EB Garamond"/>
                <a:ea typeface="EB Garamond"/>
                <a:cs typeface="EB Garamond"/>
                <a:sym typeface="EB Garamond"/>
              </a:rPr>
              <a:t>Go larger!</a:t>
            </a:r>
            <a:endParaRPr b="1" i="0" sz="1500" u="none" cap="none" strike="noStrike">
              <a:solidFill>
                <a:srgbClr val="4FC1C4"/>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4FC1C4"/>
              </a:solidFill>
              <a:latin typeface="EB Garamond"/>
              <a:ea typeface="EB Garamond"/>
              <a:cs typeface="EB Garamond"/>
              <a:sym typeface="EB Garamond"/>
            </a:endParaRPr>
          </a:p>
        </p:txBody>
      </p:sp>
      <p:sp>
        <p:nvSpPr>
          <p:cNvPr id="495" name="Google Shape;495;p20"/>
          <p:cNvSpPr txBox="1"/>
          <p:nvPr/>
        </p:nvSpPr>
        <p:spPr>
          <a:xfrm>
            <a:off x="3300850" y="3456225"/>
            <a:ext cx="4950300" cy="1323600"/>
          </a:xfrm>
          <a:prstGeom prst="rect">
            <a:avLst/>
          </a:prstGeom>
          <a:noFill/>
          <a:ln cap="flat" cmpd="sng" w="28575">
            <a:solidFill>
              <a:srgbClr val="4FC1C4"/>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it" sz="2000" u="none" cap="none" strike="noStrike">
                <a:solidFill>
                  <a:srgbClr val="4FC1C4"/>
                </a:solidFill>
                <a:latin typeface="EB Garamond"/>
                <a:ea typeface="EB Garamond"/>
                <a:cs typeface="EB Garamond"/>
                <a:sym typeface="EB Garamond"/>
              </a:rPr>
              <a:t>x600 the Dark Energy Survey</a:t>
            </a:r>
            <a:endParaRPr b="1" i="0" sz="2000" u="none" cap="none" strike="noStrike">
              <a:solidFill>
                <a:srgbClr val="4FC1C4"/>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800"/>
              <a:buFont typeface="Arial"/>
              <a:buNone/>
            </a:pPr>
            <a:r>
              <a:rPr b="1" i="0" lang="it" sz="1800" u="none" cap="none" strike="noStrike">
                <a:solidFill>
                  <a:schemeClr val="dk1"/>
                </a:solidFill>
                <a:latin typeface="EB Garamond"/>
                <a:ea typeface="EB Garamond"/>
                <a:cs typeface="EB Garamond"/>
                <a:sym typeface="EB Garamond"/>
              </a:rPr>
              <a:t>~1 million </a:t>
            </a:r>
            <a:r>
              <a:rPr b="0" i="0" lang="it" sz="1800" u="none" cap="none" strike="noStrike">
                <a:solidFill>
                  <a:schemeClr val="dk1"/>
                </a:solidFill>
                <a:latin typeface="EB Garamond"/>
                <a:ea typeface="EB Garamond"/>
                <a:cs typeface="EB Garamond"/>
                <a:sym typeface="EB Garamond"/>
              </a:rPr>
              <a:t>SN Ia lightcurves 0.1&lt;</a:t>
            </a:r>
            <a:r>
              <a:rPr b="0" i="1" lang="it" sz="1800" u="none" cap="none" strike="noStrike">
                <a:solidFill>
                  <a:schemeClr val="dk1"/>
                </a:solidFill>
                <a:latin typeface="EB Garamond"/>
                <a:ea typeface="EB Garamond"/>
                <a:cs typeface="EB Garamond"/>
                <a:sym typeface="EB Garamond"/>
              </a:rPr>
              <a:t>z</a:t>
            </a:r>
            <a:r>
              <a:rPr b="0" i="0" lang="it" sz="1800" u="none" cap="none" strike="noStrike">
                <a:solidFill>
                  <a:schemeClr val="dk1"/>
                </a:solidFill>
                <a:latin typeface="EB Garamond"/>
                <a:ea typeface="EB Garamond"/>
                <a:cs typeface="EB Garamond"/>
                <a:sym typeface="EB Garamond"/>
              </a:rPr>
              <a:t>&lt;1</a:t>
            </a:r>
            <a:endParaRPr b="0" i="0" sz="1800" u="none" cap="none" strike="noStrike">
              <a:solidFill>
                <a:schemeClr val="dk1"/>
              </a:solidFill>
              <a:latin typeface="EB Garamond"/>
              <a:ea typeface="EB Garamond"/>
              <a:cs typeface="EB Garamond"/>
              <a:sym typeface="EB Garamond"/>
            </a:endParaRPr>
          </a:p>
          <a:p>
            <a:pPr indent="-342900" lvl="0" marL="457200" marR="0" rtl="0" algn="ctr">
              <a:lnSpc>
                <a:spcPct val="100000"/>
              </a:lnSpc>
              <a:spcBef>
                <a:spcPts val="0"/>
              </a:spcBef>
              <a:spcAft>
                <a:spcPts val="0"/>
              </a:spcAft>
              <a:buClr>
                <a:schemeClr val="dk1"/>
              </a:buClr>
              <a:buSzPts val="1800"/>
              <a:buFont typeface="EB Garamond"/>
              <a:buChar char="-"/>
            </a:pPr>
            <a:r>
              <a:rPr b="1" i="0" lang="it" sz="1800" u="none" cap="none" strike="noStrike">
                <a:solidFill>
                  <a:schemeClr val="dk1"/>
                </a:solidFill>
                <a:latin typeface="EB Garamond"/>
                <a:ea typeface="EB Garamond"/>
                <a:cs typeface="EB Garamond"/>
                <a:sym typeface="EB Garamond"/>
              </a:rPr>
              <a:t>55k</a:t>
            </a:r>
            <a:r>
              <a:rPr b="0" i="0" lang="it" sz="1800" u="none" cap="none" strike="noStrike">
                <a:solidFill>
                  <a:schemeClr val="dk1"/>
                </a:solidFill>
                <a:latin typeface="EB Garamond"/>
                <a:ea typeface="EB Garamond"/>
                <a:cs typeface="EB Garamond"/>
                <a:sym typeface="EB Garamond"/>
              </a:rPr>
              <a:t> </a:t>
            </a:r>
            <a:r>
              <a:rPr b="1" i="0" lang="it" sz="1800" u="none" cap="none" strike="noStrike">
                <a:solidFill>
                  <a:schemeClr val="dk1"/>
                </a:solidFill>
                <a:latin typeface="EB Garamond"/>
                <a:ea typeface="EB Garamond"/>
                <a:cs typeface="EB Garamond"/>
                <a:sym typeface="EB Garamond"/>
              </a:rPr>
              <a:t>SN Ia spectra</a:t>
            </a:r>
            <a:r>
              <a:rPr b="0" i="0" lang="it" sz="1800" u="none" cap="none" strike="noStrike">
                <a:solidFill>
                  <a:schemeClr val="dk1"/>
                </a:solidFill>
                <a:latin typeface="EB Garamond"/>
                <a:ea typeface="EB Garamond"/>
                <a:cs typeface="EB Garamond"/>
                <a:sym typeface="EB Garamond"/>
              </a:rPr>
              <a:t> and </a:t>
            </a:r>
            <a:r>
              <a:rPr b="1" i="0" lang="it" sz="1800" u="none" cap="none" strike="noStrike">
                <a:solidFill>
                  <a:schemeClr val="dk1"/>
                </a:solidFill>
                <a:latin typeface="EB Garamond"/>
                <a:ea typeface="EB Garamond"/>
                <a:cs typeface="EB Garamond"/>
                <a:sym typeface="EB Garamond"/>
              </a:rPr>
              <a:t>redshifts</a:t>
            </a:r>
            <a:r>
              <a:rPr b="0" i="0" lang="it" sz="1800" u="none" cap="none" strike="noStrike">
                <a:solidFill>
                  <a:schemeClr val="dk1"/>
                </a:solidFill>
                <a:latin typeface="EB Garamond"/>
                <a:ea typeface="EB Garamond"/>
                <a:cs typeface="EB Garamond"/>
                <a:sym typeface="EB Garamond"/>
              </a:rPr>
              <a:t> using 4MOST</a:t>
            </a:r>
            <a:endParaRPr b="0" i="0" sz="1800" u="none" cap="none" strike="noStrike">
              <a:solidFill>
                <a:schemeClr val="dk1"/>
              </a:solidFill>
              <a:latin typeface="EB Garamond"/>
              <a:ea typeface="EB Garamond"/>
              <a:cs typeface="EB Garamond"/>
              <a:sym typeface="EB Garamond"/>
            </a:endParaRPr>
          </a:p>
          <a:p>
            <a:pPr indent="-342900" lvl="0" marL="457200" marR="0" rtl="0" algn="ctr">
              <a:lnSpc>
                <a:spcPct val="100000"/>
              </a:lnSpc>
              <a:spcBef>
                <a:spcPts val="0"/>
              </a:spcBef>
              <a:spcAft>
                <a:spcPts val="0"/>
              </a:spcAft>
              <a:buClr>
                <a:schemeClr val="dk1"/>
              </a:buClr>
              <a:buSzPts val="1800"/>
              <a:buFont typeface="EB Garamond"/>
              <a:buChar char="-"/>
            </a:pPr>
            <a:r>
              <a:rPr b="0" i="0" lang="it" sz="1800" u="none" cap="none" strike="noStrike">
                <a:solidFill>
                  <a:schemeClr val="dk1"/>
                </a:solidFill>
                <a:latin typeface="EB Garamond"/>
                <a:ea typeface="EB Garamond"/>
                <a:cs typeface="EB Garamond"/>
                <a:sym typeface="EB Garamond"/>
              </a:rPr>
              <a:t>New tests for LCDM and GR </a:t>
            </a:r>
            <a:endParaRPr b="0" i="0" sz="1800" u="none" cap="none" strike="noStrike">
              <a:solidFill>
                <a:schemeClr val="dk1"/>
              </a:solidFill>
              <a:latin typeface="EB Garamond"/>
              <a:ea typeface="EB Garamond"/>
              <a:cs typeface="EB Garamond"/>
              <a:sym typeface="EB Garamond"/>
            </a:endParaRPr>
          </a:p>
        </p:txBody>
      </p:sp>
      <p:sp>
        <p:nvSpPr>
          <p:cNvPr id="496" name="Google Shape;496;p20"/>
          <p:cNvSpPr/>
          <p:nvPr/>
        </p:nvSpPr>
        <p:spPr>
          <a:xfrm>
            <a:off x="4552157"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0"/>
          <p:cNvSpPr txBox="1"/>
          <p:nvPr/>
        </p:nvSpPr>
        <p:spPr>
          <a:xfrm>
            <a:off x="4220139" y="153523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pic>
        <p:nvPicPr>
          <p:cNvPr descr="download.png" id="498" name="Google Shape;498;p20"/>
          <p:cNvPicPr preferRelativeResize="0"/>
          <p:nvPr/>
        </p:nvPicPr>
        <p:blipFill rotWithShape="1">
          <a:blip r:embed="rId5">
            <a:alphaModFix/>
          </a:blip>
          <a:srcRect b="15164" l="20473" r="47661" t="12794"/>
          <a:stretch/>
        </p:blipFill>
        <p:spPr>
          <a:xfrm>
            <a:off x="3974350" y="1801725"/>
            <a:ext cx="974735" cy="898321"/>
          </a:xfrm>
          <a:prstGeom prst="rect">
            <a:avLst/>
          </a:prstGeom>
          <a:noFill/>
          <a:ln>
            <a:noFill/>
          </a:ln>
        </p:spPr>
      </p:pic>
      <p:pic>
        <p:nvPicPr>
          <p:cNvPr descr="download.png" id="499" name="Google Shape;499;p20"/>
          <p:cNvPicPr preferRelativeResize="0"/>
          <p:nvPr/>
        </p:nvPicPr>
        <p:blipFill rotWithShape="1">
          <a:blip r:embed="rId5">
            <a:alphaModFix/>
          </a:blip>
          <a:srcRect b="16714" l="53478" r="14654" t="36371"/>
          <a:stretch/>
        </p:blipFill>
        <p:spPr>
          <a:xfrm>
            <a:off x="4092875" y="2686701"/>
            <a:ext cx="974725" cy="585000"/>
          </a:xfrm>
          <a:prstGeom prst="rect">
            <a:avLst/>
          </a:prstGeom>
          <a:noFill/>
          <a:ln>
            <a:noFill/>
          </a:ln>
        </p:spPr>
      </p:pic>
      <p:sp>
        <p:nvSpPr>
          <p:cNvPr id="500" name="Google Shape;500;p20"/>
          <p:cNvSpPr txBox="1"/>
          <p:nvPr/>
        </p:nvSpPr>
        <p:spPr>
          <a:xfrm>
            <a:off x="4154317" y="814922"/>
            <a:ext cx="9690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CC0000"/>
                </a:solidFill>
                <a:latin typeface="EB Garamond"/>
                <a:ea typeface="EB Garamond"/>
                <a:cs typeface="EB Garamond"/>
                <a:sym typeface="EB Garamond"/>
              </a:rPr>
              <a:t>Go redder!</a:t>
            </a:r>
            <a:endParaRPr b="1" i="0" sz="1500" u="none" cap="none" strike="noStrike">
              <a:solidFill>
                <a:srgbClr val="CC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CC0000"/>
              </a:solidFill>
              <a:latin typeface="EB Garamond"/>
              <a:ea typeface="EB Garamond"/>
              <a:cs typeface="EB Garamond"/>
              <a:sym typeface="EB Garamond"/>
            </a:endParaRPr>
          </a:p>
        </p:txBody>
      </p:sp>
      <p:sp>
        <p:nvSpPr>
          <p:cNvPr id="501" name="Google Shape;501;p20"/>
          <p:cNvSpPr/>
          <p:nvPr/>
        </p:nvSpPr>
        <p:spPr>
          <a:xfrm>
            <a:off x="4133267" y="898120"/>
            <a:ext cx="974700" cy="492900"/>
          </a:xfrm>
          <a:prstGeom prst="rect">
            <a:avLst/>
          </a:prstGeom>
          <a:noFill/>
          <a:ln cap="flat" cmpd="sng" w="28575">
            <a:solidFill>
              <a:srgbClr val="E4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2" name="Google Shape;502;p20"/>
          <p:cNvPicPr preferRelativeResize="0"/>
          <p:nvPr/>
        </p:nvPicPr>
        <p:blipFill rotWithShape="1">
          <a:blip r:embed="rId6">
            <a:alphaModFix amt="18000"/>
          </a:blip>
          <a:srcRect b="11107" l="18375" r="17170" t="69451"/>
          <a:stretch/>
        </p:blipFill>
        <p:spPr>
          <a:xfrm>
            <a:off x="2017425" y="2424500"/>
            <a:ext cx="1403700" cy="423477"/>
          </a:xfrm>
          <a:prstGeom prst="rect">
            <a:avLst/>
          </a:prstGeom>
          <a:noFill/>
          <a:ln>
            <a:noFill/>
          </a:ln>
        </p:spPr>
      </p:pic>
      <p:sp>
        <p:nvSpPr>
          <p:cNvPr id="503" name="Google Shape;503;p20"/>
          <p:cNvSpPr txBox="1"/>
          <p:nvPr/>
        </p:nvSpPr>
        <p:spPr>
          <a:xfrm>
            <a:off x="1515717" y="14915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EFEFEF"/>
                </a:solidFill>
                <a:latin typeface="Courier New"/>
                <a:ea typeface="Courier New"/>
                <a:cs typeface="Courier New"/>
                <a:sym typeface="Courier New"/>
              </a:rPr>
              <a:t>2014-2019</a:t>
            </a:r>
            <a:endParaRPr b="0" i="0" sz="1300" u="none" cap="none" strike="noStrike">
              <a:solidFill>
                <a:srgbClr val="EFEFEF"/>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EFEFEF"/>
              </a:solidFill>
              <a:latin typeface="Courier New"/>
              <a:ea typeface="Courier New"/>
              <a:cs typeface="Courier New"/>
              <a:sym typeface="Courier New"/>
            </a:endParaRPr>
          </a:p>
        </p:txBody>
      </p:sp>
      <p:pic>
        <p:nvPicPr>
          <p:cNvPr id="504" name="Google Shape;504;p20"/>
          <p:cNvPicPr preferRelativeResize="0"/>
          <p:nvPr/>
        </p:nvPicPr>
        <p:blipFill rotWithShape="1">
          <a:blip r:embed="rId7">
            <a:alphaModFix amt="18000"/>
          </a:blip>
          <a:srcRect b="14463" l="0" r="0" t="0"/>
          <a:stretch/>
        </p:blipFill>
        <p:spPr>
          <a:xfrm>
            <a:off x="1380425" y="1924775"/>
            <a:ext cx="839616" cy="7619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8" name="Shape 508"/>
        <p:cNvGrpSpPr/>
        <p:nvPr/>
      </p:nvGrpSpPr>
      <p:grpSpPr>
        <a:xfrm>
          <a:off x="0" y="0"/>
          <a:ext cx="0" cy="0"/>
          <a:chOff x="0" y="0"/>
          <a:chExt cx="0" cy="0"/>
        </a:xfrm>
      </p:grpSpPr>
      <p:sp>
        <p:nvSpPr>
          <p:cNvPr id="509" name="Google Shape;509;p21"/>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510" name="Google Shape;510;p21"/>
          <p:cNvCxnSpPr/>
          <p:nvPr/>
        </p:nvCxnSpPr>
        <p:spPr>
          <a:xfrm flipH="1" rot="10800000">
            <a:off x="1015150" y="14895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511" name="Google Shape;511;p21"/>
          <p:cNvPicPr preferRelativeResize="0"/>
          <p:nvPr/>
        </p:nvPicPr>
        <p:blipFill rotWithShape="1">
          <a:blip r:embed="rId3">
            <a:alphaModFix/>
          </a:blip>
          <a:srcRect b="11483" l="8437" r="8429" t="6844"/>
          <a:stretch/>
        </p:blipFill>
        <p:spPr>
          <a:xfrm>
            <a:off x="5489401" y="1755676"/>
            <a:ext cx="1579775" cy="1068219"/>
          </a:xfrm>
          <a:prstGeom prst="rect">
            <a:avLst/>
          </a:prstGeom>
          <a:noFill/>
          <a:ln>
            <a:noFill/>
          </a:ln>
        </p:spPr>
      </p:pic>
      <p:pic>
        <p:nvPicPr>
          <p:cNvPr descr="roman_logo_black_w200px.png" id="512" name="Google Shape;512;p21"/>
          <p:cNvPicPr preferRelativeResize="0"/>
          <p:nvPr/>
        </p:nvPicPr>
        <p:blipFill rotWithShape="1">
          <a:blip r:embed="rId4">
            <a:alphaModFix/>
          </a:blip>
          <a:srcRect b="0" l="0" r="0" t="0"/>
          <a:stretch/>
        </p:blipFill>
        <p:spPr>
          <a:xfrm>
            <a:off x="7593689" y="1924387"/>
            <a:ext cx="901200" cy="937749"/>
          </a:xfrm>
          <a:prstGeom prst="rect">
            <a:avLst/>
          </a:prstGeom>
          <a:noFill/>
          <a:ln>
            <a:noFill/>
          </a:ln>
        </p:spPr>
      </p:pic>
      <p:sp>
        <p:nvSpPr>
          <p:cNvPr id="513" name="Google Shape;513;p21"/>
          <p:cNvSpPr/>
          <p:nvPr/>
        </p:nvSpPr>
        <p:spPr>
          <a:xfrm>
            <a:off x="613368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796963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txBox="1"/>
          <p:nvPr/>
        </p:nvSpPr>
        <p:spPr>
          <a:xfrm>
            <a:off x="7608317" y="15352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516" name="Google Shape;516;p21"/>
          <p:cNvSpPr txBox="1"/>
          <p:nvPr/>
        </p:nvSpPr>
        <p:spPr>
          <a:xfrm>
            <a:off x="5828584" y="15391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cxnSp>
        <p:nvCxnSpPr>
          <p:cNvPr id="517" name="Google Shape;517;p21"/>
          <p:cNvCxnSpPr/>
          <p:nvPr/>
        </p:nvCxnSpPr>
        <p:spPr>
          <a:xfrm flipH="1" rot="10800000">
            <a:off x="53170" y="1503954"/>
            <a:ext cx="969000" cy="7200"/>
          </a:xfrm>
          <a:prstGeom prst="straightConnector1">
            <a:avLst/>
          </a:prstGeom>
          <a:noFill/>
          <a:ln cap="flat" cmpd="sng" w="19050">
            <a:solidFill>
              <a:srgbClr val="222222"/>
            </a:solidFill>
            <a:prstDash val="dash"/>
            <a:round/>
            <a:headEnd len="sm" w="sm" type="none"/>
            <a:tailEnd len="sm" w="sm" type="none"/>
          </a:ln>
        </p:spPr>
      </p:cxnSp>
      <p:sp>
        <p:nvSpPr>
          <p:cNvPr id="518" name="Google Shape;518;p21"/>
          <p:cNvSpPr/>
          <p:nvPr/>
        </p:nvSpPr>
        <p:spPr>
          <a:xfrm>
            <a:off x="2017413" y="14331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21"/>
          <p:cNvSpPr txBox="1"/>
          <p:nvPr/>
        </p:nvSpPr>
        <p:spPr>
          <a:xfrm>
            <a:off x="7451465" y="979360"/>
            <a:ext cx="1103400" cy="415500"/>
          </a:xfrm>
          <a:prstGeom prst="rect">
            <a:avLst/>
          </a:prstGeom>
          <a:solidFill>
            <a:srgbClr val="FFFFFF">
              <a:alpha val="66666"/>
            </a:srgbClr>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000000"/>
                </a:solidFill>
                <a:latin typeface="EB Garamond"/>
                <a:ea typeface="EB Garamond"/>
                <a:cs typeface="EB Garamond"/>
                <a:sym typeface="EB Garamond"/>
              </a:rPr>
              <a:t>Go deeper!</a:t>
            </a:r>
            <a:endParaRPr b="1" i="0" sz="1500" u="none" cap="none" strike="noStrike">
              <a:solidFill>
                <a:srgbClr val="000000"/>
              </a:solidFill>
              <a:latin typeface="EB Garamond"/>
              <a:ea typeface="EB Garamond"/>
              <a:cs typeface="EB Garamond"/>
              <a:sym typeface="EB Garamond"/>
            </a:endParaRPr>
          </a:p>
        </p:txBody>
      </p:sp>
      <p:sp>
        <p:nvSpPr>
          <p:cNvPr id="520" name="Google Shape;520;p21"/>
          <p:cNvSpPr/>
          <p:nvPr/>
        </p:nvSpPr>
        <p:spPr>
          <a:xfrm>
            <a:off x="5816624" y="837350"/>
            <a:ext cx="846300" cy="585000"/>
          </a:xfrm>
          <a:prstGeom prst="rect">
            <a:avLst/>
          </a:prstGeom>
          <a:solidFill>
            <a:srgbClr val="FFFFFF">
              <a:alpha val="82352"/>
            </a:srgbClr>
          </a:solidFill>
          <a:ln cap="flat" cmpd="sng" w="28575">
            <a:solidFill>
              <a:srgbClr val="4FC1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21"/>
          <p:cNvSpPr txBox="1"/>
          <p:nvPr/>
        </p:nvSpPr>
        <p:spPr>
          <a:xfrm>
            <a:off x="5800837" y="784850"/>
            <a:ext cx="9012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4FC1C4"/>
                </a:solidFill>
                <a:latin typeface="EB Garamond"/>
                <a:ea typeface="EB Garamond"/>
                <a:cs typeface="EB Garamond"/>
                <a:sym typeface="EB Garamond"/>
              </a:rPr>
              <a:t>Go larger!</a:t>
            </a:r>
            <a:endParaRPr b="1" i="0" sz="1500" u="none" cap="none" strike="noStrike">
              <a:solidFill>
                <a:srgbClr val="4FC1C4"/>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4FC1C4"/>
              </a:solidFill>
              <a:latin typeface="EB Garamond"/>
              <a:ea typeface="EB Garamond"/>
              <a:cs typeface="EB Garamond"/>
              <a:sym typeface="EB Garamond"/>
            </a:endParaRPr>
          </a:p>
        </p:txBody>
      </p:sp>
      <p:pic>
        <p:nvPicPr>
          <p:cNvPr id="522" name="Google Shape;522;p21"/>
          <p:cNvPicPr preferRelativeResize="0"/>
          <p:nvPr/>
        </p:nvPicPr>
        <p:blipFill rotWithShape="1">
          <a:blip r:embed="rId5">
            <a:alphaModFix/>
          </a:blip>
          <a:srcRect b="0" l="0" r="0" t="14646"/>
          <a:stretch/>
        </p:blipFill>
        <p:spPr>
          <a:xfrm>
            <a:off x="3180350" y="3151775"/>
            <a:ext cx="5321600" cy="1975201"/>
          </a:xfrm>
          <a:prstGeom prst="rect">
            <a:avLst/>
          </a:prstGeom>
          <a:noFill/>
          <a:ln>
            <a:noFill/>
          </a:ln>
        </p:spPr>
      </p:pic>
      <p:sp>
        <p:nvSpPr>
          <p:cNvPr id="523" name="Google Shape;523;p21"/>
          <p:cNvSpPr/>
          <p:nvPr/>
        </p:nvSpPr>
        <p:spPr>
          <a:xfrm>
            <a:off x="5499467" y="3369688"/>
            <a:ext cx="615900" cy="328800"/>
          </a:xfrm>
          <a:prstGeom prst="rect">
            <a:avLst/>
          </a:prstGeom>
          <a:solidFill>
            <a:srgbClr val="FFFFFF"/>
          </a:solidFill>
          <a:ln cap="flat" cmpd="sng" w="28575">
            <a:solidFill>
              <a:srgbClr val="4FC1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21"/>
          <p:cNvSpPr txBox="1"/>
          <p:nvPr/>
        </p:nvSpPr>
        <p:spPr>
          <a:xfrm>
            <a:off x="5169928" y="3326346"/>
            <a:ext cx="1275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4FC1C4"/>
                </a:solidFill>
                <a:latin typeface="EB Garamond"/>
                <a:ea typeface="EB Garamond"/>
                <a:cs typeface="EB Garamond"/>
                <a:sym typeface="EB Garamond"/>
              </a:rPr>
              <a:t>Rubin </a:t>
            </a:r>
            <a:endParaRPr b="1" i="0" sz="1500" u="none" cap="none" strike="noStrike">
              <a:solidFill>
                <a:srgbClr val="4FC1C4"/>
              </a:solidFill>
              <a:latin typeface="EB Garamond"/>
              <a:ea typeface="EB Garamond"/>
              <a:cs typeface="EB Garamond"/>
              <a:sym typeface="EB Garamond"/>
            </a:endParaRPr>
          </a:p>
        </p:txBody>
      </p:sp>
      <p:sp>
        <p:nvSpPr>
          <p:cNvPr id="525" name="Google Shape;525;p21"/>
          <p:cNvSpPr/>
          <p:nvPr/>
        </p:nvSpPr>
        <p:spPr>
          <a:xfrm>
            <a:off x="7060260" y="3831833"/>
            <a:ext cx="768900" cy="328800"/>
          </a:xfrm>
          <a:prstGeom prst="rect">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21"/>
          <p:cNvSpPr txBox="1"/>
          <p:nvPr/>
        </p:nvSpPr>
        <p:spPr>
          <a:xfrm>
            <a:off x="6951806" y="3788464"/>
            <a:ext cx="9858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000000"/>
                </a:solidFill>
                <a:latin typeface="EB Garamond"/>
                <a:ea typeface="EB Garamond"/>
                <a:cs typeface="EB Garamond"/>
                <a:sym typeface="EB Garamond"/>
              </a:rPr>
              <a:t>Roman </a:t>
            </a:r>
            <a:endParaRPr b="1" i="0" sz="1500" u="none" cap="none" strike="noStrike">
              <a:solidFill>
                <a:srgbClr val="000000"/>
              </a:solidFill>
              <a:latin typeface="EB Garamond"/>
              <a:ea typeface="EB Garamond"/>
              <a:cs typeface="EB Garamond"/>
              <a:sym typeface="EB Garamond"/>
            </a:endParaRPr>
          </a:p>
        </p:txBody>
      </p:sp>
      <p:sp>
        <p:nvSpPr>
          <p:cNvPr id="527" name="Google Shape;527;p21"/>
          <p:cNvSpPr txBox="1"/>
          <p:nvPr/>
        </p:nvSpPr>
        <p:spPr>
          <a:xfrm>
            <a:off x="168575" y="3557750"/>
            <a:ext cx="2850300" cy="10683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EB Garamond"/>
              <a:buChar char="-"/>
            </a:pPr>
            <a:r>
              <a:rPr b="1" i="0" lang="it" sz="1800" u="none" cap="none" strike="noStrike">
                <a:solidFill>
                  <a:schemeClr val="dk1"/>
                </a:solidFill>
                <a:latin typeface="EB Garamond"/>
                <a:ea typeface="EB Garamond"/>
                <a:cs typeface="EB Garamond"/>
                <a:sym typeface="EB Garamond"/>
              </a:rPr>
              <a:t>~10k SN Ia </a:t>
            </a:r>
            <a:r>
              <a:rPr b="0" i="0" lang="it" sz="1800" u="none" cap="none" strike="noStrike">
                <a:solidFill>
                  <a:schemeClr val="dk1"/>
                </a:solidFill>
                <a:latin typeface="EB Garamond"/>
                <a:ea typeface="EB Garamond"/>
                <a:cs typeface="EB Garamond"/>
                <a:sym typeface="EB Garamond"/>
              </a:rPr>
              <a:t>at</a:t>
            </a:r>
            <a:r>
              <a:rPr b="1" i="0" lang="it" sz="1800" u="none" cap="none" strike="noStrike">
                <a:solidFill>
                  <a:schemeClr val="dk1"/>
                </a:solidFill>
                <a:latin typeface="EB Garamond"/>
                <a:ea typeface="EB Garamond"/>
                <a:cs typeface="EB Garamond"/>
                <a:sym typeface="EB Garamond"/>
              </a:rPr>
              <a:t> 0.3&lt;z&lt;3</a:t>
            </a:r>
            <a:endParaRPr b="1" i="0" sz="1800" u="none" cap="none" strike="noStrike">
              <a:solidFill>
                <a:schemeClr val="dk1"/>
              </a:solidFill>
              <a:latin typeface="EB Garamond"/>
              <a:ea typeface="EB Garamond"/>
              <a:cs typeface="EB Garamond"/>
              <a:sym typeface="EB Garamond"/>
            </a:endParaRPr>
          </a:p>
          <a:p>
            <a:pPr indent="-342900" lvl="0" marL="457200" marR="0" rtl="0" algn="l">
              <a:lnSpc>
                <a:spcPct val="100000"/>
              </a:lnSpc>
              <a:spcBef>
                <a:spcPts val="0"/>
              </a:spcBef>
              <a:spcAft>
                <a:spcPts val="0"/>
              </a:spcAft>
              <a:buClr>
                <a:schemeClr val="dk1"/>
              </a:buClr>
              <a:buSzPts val="1800"/>
              <a:buFont typeface="EB Garamond"/>
              <a:buChar char="-"/>
            </a:pPr>
            <a:r>
              <a:rPr b="1" i="0" lang="it" sz="1800" u="none" cap="none" strike="noStrike">
                <a:solidFill>
                  <a:schemeClr val="dk1"/>
                </a:solidFill>
                <a:latin typeface="EB Garamond"/>
                <a:ea typeface="EB Garamond"/>
                <a:cs typeface="EB Garamond"/>
                <a:sym typeface="EB Garamond"/>
              </a:rPr>
              <a:t>2-day cadence</a:t>
            </a:r>
            <a:r>
              <a:rPr b="0" i="0" lang="it" sz="1800" u="none" cap="none" strike="noStrike">
                <a:solidFill>
                  <a:schemeClr val="dk1"/>
                </a:solidFill>
                <a:latin typeface="EB Garamond"/>
                <a:ea typeface="EB Garamond"/>
                <a:cs typeface="EB Garamond"/>
                <a:sym typeface="EB Garamond"/>
              </a:rPr>
              <a:t> in 4 bands</a:t>
            </a:r>
            <a:endParaRPr b="0" i="0" sz="1400" u="none" cap="none" strike="noStrike">
              <a:solidFill>
                <a:srgbClr val="000000"/>
              </a:solidFill>
              <a:latin typeface="Arial"/>
              <a:ea typeface="Arial"/>
              <a:cs typeface="Arial"/>
              <a:sym typeface="Arial"/>
            </a:endParaRPr>
          </a:p>
        </p:txBody>
      </p:sp>
      <p:sp>
        <p:nvSpPr>
          <p:cNvPr id="528" name="Google Shape;528;p21"/>
          <p:cNvSpPr/>
          <p:nvPr/>
        </p:nvSpPr>
        <p:spPr>
          <a:xfrm>
            <a:off x="4552157"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1"/>
          <p:cNvSpPr txBox="1"/>
          <p:nvPr/>
        </p:nvSpPr>
        <p:spPr>
          <a:xfrm>
            <a:off x="4220139" y="153523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pic>
        <p:nvPicPr>
          <p:cNvPr descr="download.png" id="530" name="Google Shape;530;p21"/>
          <p:cNvPicPr preferRelativeResize="0"/>
          <p:nvPr/>
        </p:nvPicPr>
        <p:blipFill rotWithShape="1">
          <a:blip r:embed="rId6">
            <a:alphaModFix/>
          </a:blip>
          <a:srcRect b="15164" l="20473" r="47661" t="12794"/>
          <a:stretch/>
        </p:blipFill>
        <p:spPr>
          <a:xfrm>
            <a:off x="3974350" y="1801725"/>
            <a:ext cx="974735" cy="898321"/>
          </a:xfrm>
          <a:prstGeom prst="rect">
            <a:avLst/>
          </a:prstGeom>
          <a:noFill/>
          <a:ln>
            <a:noFill/>
          </a:ln>
        </p:spPr>
      </p:pic>
      <p:pic>
        <p:nvPicPr>
          <p:cNvPr descr="download.png" id="531" name="Google Shape;531;p21"/>
          <p:cNvPicPr preferRelativeResize="0"/>
          <p:nvPr/>
        </p:nvPicPr>
        <p:blipFill rotWithShape="1">
          <a:blip r:embed="rId6">
            <a:alphaModFix/>
          </a:blip>
          <a:srcRect b="32761" l="53478" r="14654" t="36372"/>
          <a:stretch/>
        </p:blipFill>
        <p:spPr>
          <a:xfrm>
            <a:off x="4092875" y="2686700"/>
            <a:ext cx="974725" cy="384900"/>
          </a:xfrm>
          <a:prstGeom prst="rect">
            <a:avLst/>
          </a:prstGeom>
          <a:noFill/>
          <a:ln>
            <a:noFill/>
          </a:ln>
        </p:spPr>
      </p:pic>
      <p:sp>
        <p:nvSpPr>
          <p:cNvPr id="532" name="Google Shape;532;p21"/>
          <p:cNvSpPr txBox="1"/>
          <p:nvPr/>
        </p:nvSpPr>
        <p:spPr>
          <a:xfrm>
            <a:off x="4154317" y="814922"/>
            <a:ext cx="9690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CC0000"/>
                </a:solidFill>
                <a:latin typeface="EB Garamond"/>
                <a:ea typeface="EB Garamond"/>
                <a:cs typeface="EB Garamond"/>
                <a:sym typeface="EB Garamond"/>
              </a:rPr>
              <a:t>Go redder!</a:t>
            </a:r>
            <a:endParaRPr b="1" i="0" sz="1500" u="none" cap="none" strike="noStrike">
              <a:solidFill>
                <a:srgbClr val="CC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CC0000"/>
              </a:solidFill>
              <a:latin typeface="EB Garamond"/>
              <a:ea typeface="EB Garamond"/>
              <a:cs typeface="EB Garamond"/>
              <a:sym typeface="EB Garamond"/>
            </a:endParaRPr>
          </a:p>
        </p:txBody>
      </p:sp>
      <p:sp>
        <p:nvSpPr>
          <p:cNvPr id="533" name="Google Shape;533;p21"/>
          <p:cNvSpPr/>
          <p:nvPr/>
        </p:nvSpPr>
        <p:spPr>
          <a:xfrm>
            <a:off x="4133267" y="898120"/>
            <a:ext cx="974700" cy="492900"/>
          </a:xfrm>
          <a:prstGeom prst="rect">
            <a:avLst/>
          </a:prstGeom>
          <a:noFill/>
          <a:ln cap="flat" cmpd="sng" w="28575">
            <a:solidFill>
              <a:srgbClr val="E4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34" name="Google Shape;534;p21"/>
          <p:cNvPicPr preferRelativeResize="0"/>
          <p:nvPr/>
        </p:nvPicPr>
        <p:blipFill rotWithShape="1">
          <a:blip r:embed="rId7">
            <a:alphaModFix amt="18000"/>
          </a:blip>
          <a:srcRect b="11107" l="18375" r="17170" t="69451"/>
          <a:stretch/>
        </p:blipFill>
        <p:spPr>
          <a:xfrm>
            <a:off x="2017425" y="2424500"/>
            <a:ext cx="1403700" cy="423477"/>
          </a:xfrm>
          <a:prstGeom prst="rect">
            <a:avLst/>
          </a:prstGeom>
          <a:noFill/>
          <a:ln>
            <a:noFill/>
          </a:ln>
        </p:spPr>
      </p:pic>
      <p:sp>
        <p:nvSpPr>
          <p:cNvPr id="535" name="Google Shape;535;p21"/>
          <p:cNvSpPr txBox="1"/>
          <p:nvPr/>
        </p:nvSpPr>
        <p:spPr>
          <a:xfrm>
            <a:off x="1515717" y="14915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EFEFEF"/>
                </a:solidFill>
                <a:latin typeface="Courier New"/>
                <a:ea typeface="Courier New"/>
                <a:cs typeface="Courier New"/>
                <a:sym typeface="Courier New"/>
              </a:rPr>
              <a:t>2014-2019</a:t>
            </a:r>
            <a:endParaRPr b="0" i="0" sz="1300" u="none" cap="none" strike="noStrike">
              <a:solidFill>
                <a:srgbClr val="EFEFEF"/>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EFEFEF"/>
              </a:solidFill>
              <a:latin typeface="Courier New"/>
              <a:ea typeface="Courier New"/>
              <a:cs typeface="Courier New"/>
              <a:sym typeface="Courier New"/>
            </a:endParaRPr>
          </a:p>
        </p:txBody>
      </p:sp>
      <p:pic>
        <p:nvPicPr>
          <p:cNvPr id="536" name="Google Shape;536;p21"/>
          <p:cNvPicPr preferRelativeResize="0"/>
          <p:nvPr/>
        </p:nvPicPr>
        <p:blipFill rotWithShape="1">
          <a:blip r:embed="rId8">
            <a:alphaModFix amt="18000"/>
          </a:blip>
          <a:srcRect b="14463" l="0" r="0" t="0"/>
          <a:stretch/>
        </p:blipFill>
        <p:spPr>
          <a:xfrm>
            <a:off x="1380425" y="1924775"/>
            <a:ext cx="839616" cy="7619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0" name="Shape 540"/>
        <p:cNvGrpSpPr/>
        <p:nvPr/>
      </p:nvGrpSpPr>
      <p:grpSpPr>
        <a:xfrm>
          <a:off x="0" y="0"/>
          <a:ext cx="0" cy="0"/>
          <a:chOff x="0" y="0"/>
          <a:chExt cx="0" cy="0"/>
        </a:xfrm>
      </p:grpSpPr>
      <p:sp>
        <p:nvSpPr>
          <p:cNvPr id="541" name="Google Shape;541;p22"/>
          <p:cNvSpPr txBox="1"/>
          <p:nvPr/>
        </p:nvSpPr>
        <p:spPr>
          <a:xfrm>
            <a:off x="835975" y="103725"/>
            <a:ext cx="7415100" cy="4386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2600" u="none" cap="none" strike="noStrike">
                <a:solidFill>
                  <a:schemeClr val="dk1"/>
                </a:solidFill>
                <a:latin typeface="EB Garamond"/>
                <a:ea typeface="EB Garamond"/>
                <a:cs typeface="EB Garamond"/>
                <a:sym typeface="EB Garamond"/>
              </a:rPr>
              <a:t>The golden era of modern cosmology</a:t>
            </a:r>
            <a:endParaRPr b="0" i="0" sz="2600" u="none" cap="none" strike="noStrike">
              <a:solidFill>
                <a:schemeClr val="dk1"/>
              </a:solidFill>
              <a:latin typeface="EB Garamond"/>
              <a:ea typeface="EB Garamond"/>
              <a:cs typeface="EB Garamond"/>
              <a:sym typeface="EB Garamond"/>
            </a:endParaRPr>
          </a:p>
        </p:txBody>
      </p:sp>
      <p:cxnSp>
        <p:nvCxnSpPr>
          <p:cNvPr id="542" name="Google Shape;542;p22"/>
          <p:cNvCxnSpPr/>
          <p:nvPr/>
        </p:nvCxnSpPr>
        <p:spPr>
          <a:xfrm flipH="1" rot="10800000">
            <a:off x="1015150" y="1489599"/>
            <a:ext cx="7872300" cy="14400"/>
          </a:xfrm>
          <a:prstGeom prst="straightConnector1">
            <a:avLst/>
          </a:prstGeom>
          <a:noFill/>
          <a:ln cap="flat" cmpd="sng" w="19050">
            <a:solidFill>
              <a:srgbClr val="222222"/>
            </a:solidFill>
            <a:prstDash val="solid"/>
            <a:round/>
            <a:headEnd len="sm" w="sm" type="none"/>
            <a:tailEnd len="med" w="med" type="triangle"/>
          </a:ln>
        </p:spPr>
      </p:cxnSp>
      <p:pic>
        <p:nvPicPr>
          <p:cNvPr id="543" name="Google Shape;543;p22"/>
          <p:cNvPicPr preferRelativeResize="0"/>
          <p:nvPr/>
        </p:nvPicPr>
        <p:blipFill rotWithShape="1">
          <a:blip r:embed="rId3">
            <a:alphaModFix/>
          </a:blip>
          <a:srcRect b="11483" l="8437" r="8429" t="6844"/>
          <a:stretch/>
        </p:blipFill>
        <p:spPr>
          <a:xfrm>
            <a:off x="5489401" y="1755676"/>
            <a:ext cx="1579775" cy="1068219"/>
          </a:xfrm>
          <a:prstGeom prst="rect">
            <a:avLst/>
          </a:prstGeom>
          <a:noFill/>
          <a:ln>
            <a:noFill/>
          </a:ln>
        </p:spPr>
      </p:pic>
      <p:pic>
        <p:nvPicPr>
          <p:cNvPr descr="roman_logo_black_w200px.png" id="544" name="Google Shape;544;p22"/>
          <p:cNvPicPr preferRelativeResize="0"/>
          <p:nvPr/>
        </p:nvPicPr>
        <p:blipFill rotWithShape="1">
          <a:blip r:embed="rId4">
            <a:alphaModFix/>
          </a:blip>
          <a:srcRect b="0" l="0" r="0" t="0"/>
          <a:stretch/>
        </p:blipFill>
        <p:spPr>
          <a:xfrm>
            <a:off x="7593689" y="1924387"/>
            <a:ext cx="901200" cy="937749"/>
          </a:xfrm>
          <a:prstGeom prst="rect">
            <a:avLst/>
          </a:prstGeom>
          <a:noFill/>
          <a:ln>
            <a:noFill/>
          </a:ln>
        </p:spPr>
      </p:pic>
      <p:sp>
        <p:nvSpPr>
          <p:cNvPr id="545" name="Google Shape;545;p22"/>
          <p:cNvSpPr/>
          <p:nvPr/>
        </p:nvSpPr>
        <p:spPr>
          <a:xfrm>
            <a:off x="613368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7969638"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txBox="1"/>
          <p:nvPr/>
        </p:nvSpPr>
        <p:spPr>
          <a:xfrm>
            <a:off x="7608317" y="1535224"/>
            <a:ext cx="9012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2027</a:t>
            </a:r>
            <a:endParaRPr b="0" i="0" sz="1300" u="none" cap="none" strike="noStrike">
              <a:solidFill>
                <a:srgbClr val="222222"/>
              </a:solidFill>
              <a:latin typeface="Courier New"/>
              <a:ea typeface="Courier New"/>
              <a:cs typeface="Courier New"/>
              <a:sym typeface="Courier New"/>
            </a:endParaRPr>
          </a:p>
        </p:txBody>
      </p:sp>
      <p:sp>
        <p:nvSpPr>
          <p:cNvPr id="548" name="Google Shape;548;p22"/>
          <p:cNvSpPr txBox="1"/>
          <p:nvPr/>
        </p:nvSpPr>
        <p:spPr>
          <a:xfrm>
            <a:off x="5828584" y="1539190"/>
            <a:ext cx="718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2024</a:t>
            </a:r>
            <a:endParaRPr b="0" i="0" sz="1300" u="none" cap="none" strike="noStrike">
              <a:solidFill>
                <a:srgbClr val="222222"/>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222222"/>
              </a:solidFill>
              <a:latin typeface="Courier New"/>
              <a:ea typeface="Courier New"/>
              <a:cs typeface="Courier New"/>
              <a:sym typeface="Courier New"/>
            </a:endParaRPr>
          </a:p>
        </p:txBody>
      </p:sp>
      <p:cxnSp>
        <p:nvCxnSpPr>
          <p:cNvPr id="549" name="Google Shape;549;p22"/>
          <p:cNvCxnSpPr/>
          <p:nvPr/>
        </p:nvCxnSpPr>
        <p:spPr>
          <a:xfrm flipH="1" rot="10800000">
            <a:off x="53170" y="1503954"/>
            <a:ext cx="969000" cy="7200"/>
          </a:xfrm>
          <a:prstGeom prst="straightConnector1">
            <a:avLst/>
          </a:prstGeom>
          <a:noFill/>
          <a:ln cap="flat" cmpd="sng" w="19050">
            <a:solidFill>
              <a:srgbClr val="222222"/>
            </a:solidFill>
            <a:prstDash val="dash"/>
            <a:round/>
            <a:headEnd len="sm" w="sm" type="none"/>
            <a:tailEnd len="sm" w="sm" type="none"/>
          </a:ln>
        </p:spPr>
      </p:cxnSp>
      <p:sp>
        <p:nvSpPr>
          <p:cNvPr id="550" name="Google Shape;550;p22"/>
          <p:cNvSpPr/>
          <p:nvPr/>
        </p:nvSpPr>
        <p:spPr>
          <a:xfrm>
            <a:off x="2017413" y="1433174"/>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txBox="1"/>
          <p:nvPr/>
        </p:nvSpPr>
        <p:spPr>
          <a:xfrm>
            <a:off x="7451465" y="979360"/>
            <a:ext cx="1103400" cy="415500"/>
          </a:xfrm>
          <a:prstGeom prst="rect">
            <a:avLst/>
          </a:prstGeom>
          <a:solidFill>
            <a:srgbClr val="FFFFFF">
              <a:alpha val="66666"/>
            </a:srgbClr>
          </a:solid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000000"/>
                </a:solidFill>
                <a:latin typeface="EB Garamond"/>
                <a:ea typeface="EB Garamond"/>
                <a:cs typeface="EB Garamond"/>
                <a:sym typeface="EB Garamond"/>
              </a:rPr>
              <a:t>Go deeper!</a:t>
            </a:r>
            <a:endParaRPr b="1" i="0" sz="1500" u="none" cap="none" strike="noStrike">
              <a:solidFill>
                <a:srgbClr val="000000"/>
              </a:solidFill>
              <a:latin typeface="EB Garamond"/>
              <a:ea typeface="EB Garamond"/>
              <a:cs typeface="EB Garamond"/>
              <a:sym typeface="EB Garamond"/>
            </a:endParaRPr>
          </a:p>
        </p:txBody>
      </p:sp>
      <p:sp>
        <p:nvSpPr>
          <p:cNvPr id="552" name="Google Shape;552;p22"/>
          <p:cNvSpPr/>
          <p:nvPr/>
        </p:nvSpPr>
        <p:spPr>
          <a:xfrm>
            <a:off x="5816624" y="837350"/>
            <a:ext cx="846300" cy="585000"/>
          </a:xfrm>
          <a:prstGeom prst="rect">
            <a:avLst/>
          </a:prstGeom>
          <a:solidFill>
            <a:srgbClr val="FFFFFF">
              <a:alpha val="82352"/>
            </a:srgbClr>
          </a:solidFill>
          <a:ln cap="flat" cmpd="sng" w="28575">
            <a:solidFill>
              <a:srgbClr val="4FC1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txBox="1"/>
          <p:nvPr/>
        </p:nvSpPr>
        <p:spPr>
          <a:xfrm>
            <a:off x="5800837" y="784850"/>
            <a:ext cx="9012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4FC1C4"/>
                </a:solidFill>
                <a:latin typeface="EB Garamond"/>
                <a:ea typeface="EB Garamond"/>
                <a:cs typeface="EB Garamond"/>
                <a:sym typeface="EB Garamond"/>
              </a:rPr>
              <a:t>Go larger!</a:t>
            </a:r>
            <a:endParaRPr b="1" i="0" sz="1500" u="none" cap="none" strike="noStrike">
              <a:solidFill>
                <a:srgbClr val="4FC1C4"/>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4FC1C4"/>
              </a:solidFill>
              <a:latin typeface="EB Garamond"/>
              <a:ea typeface="EB Garamond"/>
              <a:cs typeface="EB Garamond"/>
              <a:sym typeface="EB Garamond"/>
            </a:endParaRPr>
          </a:p>
        </p:txBody>
      </p:sp>
      <p:sp>
        <p:nvSpPr>
          <p:cNvPr id="554" name="Google Shape;554;p22"/>
          <p:cNvSpPr/>
          <p:nvPr/>
        </p:nvSpPr>
        <p:spPr>
          <a:xfrm>
            <a:off x="4552157" y="1438799"/>
            <a:ext cx="108000" cy="109500"/>
          </a:xfrm>
          <a:prstGeom prst="ellipse">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22"/>
          <p:cNvSpPr txBox="1"/>
          <p:nvPr/>
        </p:nvSpPr>
        <p:spPr>
          <a:xfrm>
            <a:off x="4220139" y="1535232"/>
            <a:ext cx="7563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222222"/>
                </a:solidFill>
                <a:latin typeface="Courier New"/>
                <a:ea typeface="Courier New"/>
                <a:cs typeface="Courier New"/>
                <a:sym typeface="Courier New"/>
              </a:rPr>
              <a:t>2023</a:t>
            </a:r>
            <a:endParaRPr b="0" i="0" sz="1300" u="none" cap="none" strike="noStrike">
              <a:solidFill>
                <a:srgbClr val="222222"/>
              </a:solidFill>
              <a:latin typeface="Courier New"/>
              <a:ea typeface="Courier New"/>
              <a:cs typeface="Courier New"/>
              <a:sym typeface="Courier New"/>
            </a:endParaRPr>
          </a:p>
        </p:txBody>
      </p:sp>
      <p:pic>
        <p:nvPicPr>
          <p:cNvPr descr="download.png" id="556" name="Google Shape;556;p22"/>
          <p:cNvPicPr preferRelativeResize="0"/>
          <p:nvPr/>
        </p:nvPicPr>
        <p:blipFill rotWithShape="1">
          <a:blip r:embed="rId5">
            <a:alphaModFix/>
          </a:blip>
          <a:srcRect b="15164" l="20473" r="47661" t="12794"/>
          <a:stretch/>
        </p:blipFill>
        <p:spPr>
          <a:xfrm>
            <a:off x="3974350" y="1801725"/>
            <a:ext cx="974735" cy="898321"/>
          </a:xfrm>
          <a:prstGeom prst="rect">
            <a:avLst/>
          </a:prstGeom>
          <a:noFill/>
          <a:ln>
            <a:noFill/>
          </a:ln>
        </p:spPr>
      </p:pic>
      <p:pic>
        <p:nvPicPr>
          <p:cNvPr descr="download.png" id="557" name="Google Shape;557;p22"/>
          <p:cNvPicPr preferRelativeResize="0"/>
          <p:nvPr/>
        </p:nvPicPr>
        <p:blipFill rotWithShape="1">
          <a:blip r:embed="rId5">
            <a:alphaModFix/>
          </a:blip>
          <a:srcRect b="32761" l="53478" r="14654" t="36372"/>
          <a:stretch/>
        </p:blipFill>
        <p:spPr>
          <a:xfrm>
            <a:off x="4092875" y="2686700"/>
            <a:ext cx="974725" cy="384900"/>
          </a:xfrm>
          <a:prstGeom prst="rect">
            <a:avLst/>
          </a:prstGeom>
          <a:noFill/>
          <a:ln>
            <a:noFill/>
          </a:ln>
        </p:spPr>
      </p:pic>
      <p:sp>
        <p:nvSpPr>
          <p:cNvPr id="558" name="Google Shape;558;p22"/>
          <p:cNvSpPr txBox="1"/>
          <p:nvPr/>
        </p:nvSpPr>
        <p:spPr>
          <a:xfrm>
            <a:off x="4154317" y="814922"/>
            <a:ext cx="9690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it" sz="1500" u="none" cap="none" strike="noStrike">
                <a:solidFill>
                  <a:srgbClr val="CC0000"/>
                </a:solidFill>
                <a:latin typeface="EB Garamond"/>
                <a:ea typeface="EB Garamond"/>
                <a:cs typeface="EB Garamond"/>
                <a:sym typeface="EB Garamond"/>
              </a:rPr>
              <a:t>Go redder!</a:t>
            </a:r>
            <a:endParaRPr b="1" i="0" sz="1500" u="none" cap="none" strike="noStrike">
              <a:solidFill>
                <a:srgbClr val="CC0000"/>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CC0000"/>
              </a:solidFill>
              <a:latin typeface="EB Garamond"/>
              <a:ea typeface="EB Garamond"/>
              <a:cs typeface="EB Garamond"/>
              <a:sym typeface="EB Garamond"/>
            </a:endParaRPr>
          </a:p>
        </p:txBody>
      </p:sp>
      <p:sp>
        <p:nvSpPr>
          <p:cNvPr id="559" name="Google Shape;559;p22"/>
          <p:cNvSpPr/>
          <p:nvPr/>
        </p:nvSpPr>
        <p:spPr>
          <a:xfrm>
            <a:off x="4133267" y="898120"/>
            <a:ext cx="974700" cy="492900"/>
          </a:xfrm>
          <a:prstGeom prst="rect">
            <a:avLst/>
          </a:prstGeom>
          <a:noFill/>
          <a:ln cap="flat" cmpd="sng" w="28575">
            <a:solidFill>
              <a:srgbClr val="E4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60" name="Google Shape;560;p22"/>
          <p:cNvPicPr preferRelativeResize="0"/>
          <p:nvPr/>
        </p:nvPicPr>
        <p:blipFill rotWithShape="1">
          <a:blip r:embed="rId6">
            <a:alphaModFix/>
          </a:blip>
          <a:srcRect b="11107" l="18375" r="17170" t="69451"/>
          <a:stretch/>
        </p:blipFill>
        <p:spPr>
          <a:xfrm>
            <a:off x="2017425" y="2424500"/>
            <a:ext cx="1403700" cy="423477"/>
          </a:xfrm>
          <a:prstGeom prst="rect">
            <a:avLst/>
          </a:prstGeom>
          <a:noFill/>
          <a:ln>
            <a:noFill/>
          </a:ln>
        </p:spPr>
      </p:pic>
      <p:sp>
        <p:nvSpPr>
          <p:cNvPr id="561" name="Google Shape;561;p22"/>
          <p:cNvSpPr txBox="1"/>
          <p:nvPr/>
        </p:nvSpPr>
        <p:spPr>
          <a:xfrm>
            <a:off x="1515717" y="1491595"/>
            <a:ext cx="1197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000000"/>
                </a:solidFill>
                <a:latin typeface="Courier New"/>
                <a:ea typeface="Courier New"/>
                <a:cs typeface="Courier New"/>
                <a:sym typeface="Courier New"/>
              </a:rPr>
              <a:t>2014-2019</a:t>
            </a:r>
            <a:endParaRPr b="0" i="0" sz="1300" u="none" cap="none" strike="noStrike">
              <a:solidFill>
                <a:srgbClr val="000000"/>
              </a:solidFill>
              <a:latin typeface="Courier New"/>
              <a:ea typeface="Courier New"/>
              <a:cs typeface="Courier New"/>
              <a:sym typeface="Courier New"/>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EFEFEF"/>
              </a:solidFill>
              <a:latin typeface="Courier New"/>
              <a:ea typeface="Courier New"/>
              <a:cs typeface="Courier New"/>
              <a:sym typeface="Courier New"/>
            </a:endParaRPr>
          </a:p>
        </p:txBody>
      </p:sp>
      <p:pic>
        <p:nvPicPr>
          <p:cNvPr id="562" name="Google Shape;562;p22"/>
          <p:cNvPicPr preferRelativeResize="0"/>
          <p:nvPr/>
        </p:nvPicPr>
        <p:blipFill rotWithShape="1">
          <a:blip r:embed="rId7">
            <a:alphaModFix/>
          </a:blip>
          <a:srcRect b="14463" l="0" r="0" t="0"/>
          <a:stretch/>
        </p:blipFill>
        <p:spPr>
          <a:xfrm>
            <a:off x="1380425" y="1924775"/>
            <a:ext cx="839616" cy="761926"/>
          </a:xfrm>
          <a:prstGeom prst="rect">
            <a:avLst/>
          </a:prstGeom>
          <a:noFill/>
          <a:ln>
            <a:noFill/>
          </a:ln>
        </p:spPr>
      </p:pic>
      <p:sp>
        <p:nvSpPr>
          <p:cNvPr id="563" name="Google Shape;563;p22"/>
          <p:cNvSpPr txBox="1"/>
          <p:nvPr/>
        </p:nvSpPr>
        <p:spPr>
          <a:xfrm>
            <a:off x="835975" y="3885975"/>
            <a:ext cx="7415100" cy="561900"/>
          </a:xfrm>
          <a:prstGeom prst="rect">
            <a:avLst/>
          </a:prstGeom>
          <a:noFill/>
          <a:ln>
            <a:noFill/>
          </a:ln>
        </p:spPr>
        <p:txBody>
          <a:bodyPr anchorCtr="0" anchor="ctr" bIns="19050" lIns="19050" spcFirstLastPara="1" rIns="19050" wrap="square" tIns="19050">
            <a:spAutoFit/>
          </a:bodyPr>
          <a:lstStyle/>
          <a:p>
            <a:pPr indent="0" lvl="0" marL="0" marR="0" rtl="0" algn="ctr">
              <a:lnSpc>
                <a:spcPct val="170000"/>
              </a:lnSpc>
              <a:spcBef>
                <a:spcPts val="0"/>
              </a:spcBef>
              <a:spcAft>
                <a:spcPts val="0"/>
              </a:spcAft>
              <a:buClr>
                <a:srgbClr val="222222"/>
              </a:buClr>
              <a:buSzPts val="3000"/>
              <a:buFont typeface="Times"/>
              <a:buNone/>
            </a:pPr>
            <a:r>
              <a:rPr b="1" i="0" lang="it" sz="3400" u="none" cap="none" strike="noStrike">
                <a:solidFill>
                  <a:schemeClr val="dk1"/>
                </a:solidFill>
                <a:latin typeface="EB Garamond"/>
                <a:ea typeface="EB Garamond"/>
                <a:cs typeface="EB Garamond"/>
                <a:sym typeface="EB Garamond"/>
              </a:rPr>
              <a:t>Thank you!</a:t>
            </a:r>
            <a:endParaRPr b="0" i="0" sz="3400" u="none" cap="none" strike="noStrike">
              <a:solidFill>
                <a:schemeClr val="dk1"/>
              </a:solidFill>
              <a:latin typeface="EB Garamond"/>
              <a:ea typeface="EB Garamond"/>
              <a:cs typeface="EB Garamond"/>
              <a:sym typeface="EB Garamond"/>
            </a:endParaRPr>
          </a:p>
        </p:txBody>
      </p:sp>
      <p:sp>
        <p:nvSpPr>
          <p:cNvPr id="564" name="Google Shape;564;p22"/>
          <p:cNvSpPr txBox="1"/>
          <p:nvPr/>
        </p:nvSpPr>
        <p:spPr>
          <a:xfrm>
            <a:off x="1119760" y="801500"/>
            <a:ext cx="1918500" cy="585000"/>
          </a:xfrm>
          <a:prstGeom prst="rect">
            <a:avLst/>
          </a:prstGeom>
          <a:solidFill>
            <a:srgbClr val="FFFFFF">
              <a:alpha val="66666"/>
            </a:srgbClr>
          </a:solidFill>
          <a:ln cap="flat" cmpd="sng" w="19050">
            <a:solidFill>
              <a:srgbClr val="666666"/>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it" sz="1300" u="none" cap="none" strike="noStrike">
                <a:solidFill>
                  <a:srgbClr val="666666"/>
                </a:solidFill>
                <a:latin typeface="EB Garamond"/>
                <a:ea typeface="EB Garamond"/>
                <a:cs typeface="EB Garamond"/>
                <a:sym typeface="EB Garamond"/>
              </a:rPr>
              <a:t>Largest SN sample from single survey to date</a:t>
            </a:r>
            <a:endParaRPr b="0" i="0" sz="1300" u="none" cap="none" strike="noStrike">
              <a:solidFill>
                <a:srgbClr val="666666"/>
              </a:solidFill>
              <a:latin typeface="EB Garamond"/>
              <a:ea typeface="EB Garamond"/>
              <a:cs typeface="EB Garamond"/>
              <a:sym typeface="EB 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